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75" r:id="rId3"/>
    <p:sldId id="365" r:id="rId4"/>
    <p:sldId id="376" r:id="rId5"/>
    <p:sldId id="374" r:id="rId6"/>
    <p:sldId id="378" r:id="rId7"/>
    <p:sldId id="366" r:id="rId8"/>
    <p:sldId id="367" r:id="rId9"/>
    <p:sldId id="368" r:id="rId10"/>
    <p:sldId id="369" r:id="rId11"/>
    <p:sldId id="377" r:id="rId12"/>
    <p:sldId id="35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8DCF9D-DAAC-45EE-94A1-51182D175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D2EAA64-4AAB-4557-B099-C32BA7541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B33D76B-D43A-4080-B277-D54415C2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FC662E3-3A33-4D7C-891F-5CF3872B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98B84C2-55A2-478B-B297-0229AD8F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06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476801-0C6E-4FA6-A3B9-B6824C50E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9493E06F-EE5D-4216-BB52-5E4287910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5A9DB70-3E1C-4D6E-8922-760AA87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9BEB884-1350-4585-AECE-AAD99189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E0BE93C-3000-4348-9F31-4420CFDF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41CF3D8-6DE4-48AD-98FA-F4082A009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D8BE38C0-4520-4FA6-824B-B4E6EFBD8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E86D678-5AFB-42C7-AE83-710B31E4D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FD18A12-34BA-4D15-B824-89FB8F59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D57DECA-5B83-4BFC-A221-C675A5A7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E3E432-0726-4F5B-9C2E-906966A8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2EDA139E-F623-4FC1-82CA-5A779B512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7F78B6C-DA7E-4DD2-BB70-F871AC7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3A99C75-FBA0-4E2D-921F-B26F8DB8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16F22D3C-0730-4C42-9628-5644B82B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11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AB72B1-9ED6-4120-A38C-3FE36B5A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BC20C1A-0EAC-46C0-BB8B-044BCF5BF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49EA53EB-9355-45F2-83DD-C3776315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A9EC542-0FB9-4260-A2EB-AD53308C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7E82088-C07B-4C69-999F-D7A0C82D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5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3EE5A4-D969-4375-889A-50CA9DE78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1AF72BF-7014-401A-8196-9D0E0CB10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34B0E68-141D-41B2-A9FD-23EBBE3AD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C1526A7-ED26-4D6E-A0D8-239264BF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6DD0FE48-2BAD-469B-9C5A-A435A4E3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8B45E4F-B0E6-403F-91DC-DC7F0318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05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715AA0-417B-4BDD-8B79-26C64080B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7B6F982-8570-4C31-B5A7-435380D36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3F69F09A-4172-44E4-99AC-9F0A0CCD9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2655E1AE-F820-4799-AEBD-B986FA9BA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09A6682F-C878-450A-8622-21BCD181D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46BB5066-CCDA-419F-90BF-1F1C87A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3F5E0537-891A-4122-B91F-A99DB5A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DE3B1276-8C5B-4439-A8BE-CCA2E190E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145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9EC279-6D9D-48D8-80C9-295DA957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3E9DA24A-F022-4F0F-A10F-F11A8FC27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D278C464-EE54-4B33-BADA-17DFB8ED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B40CF6E-1D5A-4617-8F65-43335CD2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98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EFB84EE0-EDCE-47FA-8A6B-99FEFC61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90F1C086-F856-47C7-8EA6-79592D14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366B9D25-C70F-4B80-81BC-C6C88419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A2C0CA-0BA5-4F27-9665-7813DBF1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67753F7-4540-4238-9A97-E9D03E14C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725022B0-5B09-4237-81F8-95287BD53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17F66CAB-A213-49B9-8169-7B7D7C2F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CDF82FF-B955-43F4-891C-ED96CD2A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55CFCB3-C3B7-4D13-8EEF-355C7E90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0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2ACB49-66BE-4B29-A081-A81EFED0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3EE5B236-BCE2-4610-981F-1007DE79C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8DC4D15-346A-452D-8ABF-C48D7630D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D4C56B1-DF22-4E74-B079-F2C83C77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0B3BE43-7799-4EA1-AB7A-83E63C04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B4D783F-07D9-4C64-8D0A-C4AC9F49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7F1B8835-5C2E-410D-A245-F199C263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7A6933A-385E-40C1-AA64-E197D864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E9447DF-7385-413B-BE33-D0D73B59F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2D96-EDE6-4E4F-8C3C-7EE6F9DADADC}" type="datetimeFigureOut">
              <a:rPr lang="pt-BR" smtClean="0"/>
              <a:t>22/05/2024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CBD9E3AD-16BA-47BB-9C86-4541012A7F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2421997-54D8-484E-AA87-A01FBC521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381E4-3DC1-4A9D-A1F1-40BC9AED99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5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80" y="810332"/>
            <a:ext cx="2116088" cy="58098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0482FCE9-FD67-93B6-BFB0-CBD2F26F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58" y="215756"/>
            <a:ext cx="6300812" cy="6426485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="" xmlns:a16="http://schemas.microsoft.com/office/drawing/2014/main" id="{79269C7B-843D-4804-C419-13F84BF4DC29}"/>
              </a:ext>
            </a:extLst>
          </p:cNvPr>
          <p:cNvSpPr txBox="1">
            <a:spLocks/>
          </p:cNvSpPr>
          <p:nvPr/>
        </p:nvSpPr>
        <p:spPr>
          <a:xfrm>
            <a:off x="6496079" y="1854994"/>
            <a:ext cx="6095999" cy="12311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3600" b="1" i="1" spc="200" dirty="0">
                <a:solidFill>
                  <a:schemeClr val="tx1"/>
                </a:solidFill>
                <a:ea typeface="+mj-ea"/>
                <a:cs typeface="+mj-cs"/>
              </a:rPr>
              <a:t>Objetivos Estratégicos e Resultados–Chave</a:t>
            </a:r>
          </a:p>
          <a:p>
            <a:pPr>
              <a:spcAft>
                <a:spcPts val="600"/>
              </a:spcAft>
            </a:pPr>
            <a:r>
              <a:rPr lang="pt-BR" sz="2800" b="1" i="1" cap="all" spc="200" dirty="0">
                <a:solidFill>
                  <a:schemeClr val="tx1"/>
                </a:solidFill>
                <a:ea typeface="+mj-ea"/>
                <a:cs typeface="+mj-cs"/>
              </a:rPr>
              <a:t>2023-2025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63026A92-F308-D420-8AF1-56AAC0A1D205}"/>
              </a:ext>
            </a:extLst>
          </p:cNvPr>
          <p:cNvSpPr txBox="1">
            <a:spLocks/>
          </p:cNvSpPr>
          <p:nvPr/>
        </p:nvSpPr>
        <p:spPr>
          <a:xfrm>
            <a:off x="6956332" y="4373501"/>
            <a:ext cx="5019910" cy="981339"/>
          </a:xfrm>
          <a:prstGeom prst="rect">
            <a:avLst/>
          </a:prstGeom>
          <a:noFill/>
          <a:ln w="31750" cap="sq">
            <a:noFill/>
            <a:miter lim="800000"/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vert="horz" lIns="182880" tIns="182880" rIns="182880" bIns="182880" rtlCol="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chemeClr val="tx1"/>
                </a:solidFill>
                <a:latin typeface="+mn-lt"/>
              </a:rPr>
              <a:t>Relatório de Monitoramento</a:t>
            </a:r>
          </a:p>
        </p:txBody>
      </p:sp>
      <p:sp>
        <p:nvSpPr>
          <p:cNvPr id="16" name="Espaço Reservado para Texto 3">
            <a:extLst>
              <a:ext uri="{FF2B5EF4-FFF2-40B4-BE49-F238E27FC236}">
                <a16:creationId xmlns="" xmlns:a16="http://schemas.microsoft.com/office/drawing/2014/main" id="{84870C9A-5678-A24F-9DA4-EEE3D64F1DB1}"/>
              </a:ext>
            </a:extLst>
          </p:cNvPr>
          <p:cNvSpPr txBox="1">
            <a:spLocks/>
          </p:cNvSpPr>
          <p:nvPr/>
        </p:nvSpPr>
        <p:spPr>
          <a:xfrm>
            <a:off x="8616495" y="5933557"/>
            <a:ext cx="3359747" cy="404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2400" b="1" spc="200" dirty="0">
                <a:latin typeface="+mj-lt"/>
                <a:ea typeface="+mj-ea"/>
                <a:cs typeface="+mj-cs"/>
              </a:rPr>
              <a:t>Posição</a:t>
            </a:r>
            <a:r>
              <a:rPr lang="pt-BR" sz="2000" b="1" dirty="0"/>
              <a:t> </a:t>
            </a:r>
            <a:r>
              <a:rPr lang="pt-BR" sz="2400" b="1" spc="200" dirty="0">
                <a:latin typeface="+mj-lt"/>
                <a:ea typeface="+mj-ea"/>
                <a:cs typeface="+mj-cs"/>
              </a:rPr>
              <a:t>em </a:t>
            </a:r>
            <a:r>
              <a:rPr lang="pt-BR" sz="2400" b="1" spc="200" dirty="0" smtClean="0">
                <a:latin typeface="+mj-lt"/>
                <a:ea typeface="+mj-ea"/>
                <a:cs typeface="+mj-cs"/>
              </a:rPr>
              <a:t>22mai24</a:t>
            </a:r>
            <a:endParaRPr lang="pt-BR" sz="2400" b="1" spc="200" dirty="0">
              <a:latin typeface="+mj-lt"/>
              <a:ea typeface="+mj-ea"/>
              <a:cs typeface="+mj-cs"/>
            </a:endParaRPr>
          </a:p>
          <a:p>
            <a:pPr algn="r"/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1464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6. Preservar a memória do Senado.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9" y="2873100"/>
            <a:ext cx="10485601" cy="11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7. Priorizar as atividades-fim do Senado.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7532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3" y="1694891"/>
            <a:ext cx="11359360" cy="45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1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3E7F534-0E80-4C33-DCC2-8F2E4D571056}"/>
              </a:ext>
            </a:extLst>
          </p:cNvPr>
          <p:cNvSpPr txBox="1"/>
          <p:nvPr/>
        </p:nvSpPr>
        <p:spPr>
          <a:xfrm>
            <a:off x="2098067" y="2963702"/>
            <a:ext cx="799586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dirty="0"/>
              <a:t>Escritório Corporativo de Governança e Gestão Estratégica</a:t>
            </a:r>
          </a:p>
          <a:p>
            <a:pPr algn="ctr">
              <a:spcAft>
                <a:spcPts val="1200"/>
              </a:spcAft>
            </a:pPr>
            <a:r>
              <a:rPr lang="pt-BR" sz="2400" dirty="0"/>
              <a:t>egov@senado.gov.br</a:t>
            </a:r>
          </a:p>
          <a:p>
            <a:pPr algn="ctr">
              <a:spcAft>
                <a:spcPts val="1200"/>
              </a:spcAft>
            </a:pPr>
            <a:r>
              <a:rPr lang="pt-BR" sz="2400" dirty="0"/>
              <a:t>+55 (61) 3303-2110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3CC9E1C3-909C-4C3B-6CB9-1899870E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676777" y="312810"/>
            <a:ext cx="818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Objetivos Estratégicos 2023 -2025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ço Reservado para Conteúdo 2">
            <a:extLst>
              <a:ext uri="{FF2B5EF4-FFF2-40B4-BE49-F238E27FC236}">
                <a16:creationId xmlns="" xmlns:a16="http://schemas.microsoft.com/office/drawing/2014/main" id="{662D214A-4C8F-F72F-D02E-97D71B123683}"/>
              </a:ext>
            </a:extLst>
          </p:cNvPr>
          <p:cNvSpPr txBox="1">
            <a:spLocks/>
          </p:cNvSpPr>
          <p:nvPr/>
        </p:nvSpPr>
        <p:spPr>
          <a:xfrm>
            <a:off x="1451957" y="1739465"/>
            <a:ext cx="11528159" cy="449802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1. Aumentar a eficiência e a racionalidade no uso de recursos públicos.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2. Melhorar de maneira contínua os processos de trabalho.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3. Valorizar as pessoas.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4. Fortalecer a transparência e a comunicação.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5. Readequar a estrutura física.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6. Preservar a memória do Senado.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dirty="0"/>
              <a:t>7. Priorizar as atividades-fim do Senado.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902" y="334042"/>
            <a:ext cx="1899119" cy="5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455363" y="314460"/>
            <a:ext cx="10181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r>
              <a:rPr lang="pt-BR" sz="2400" dirty="0"/>
              <a:t>1. Aumentar a eficiência e a racionalidade no uso de recursos públicos </a:t>
            </a:r>
            <a:r>
              <a:rPr lang="pt-BR" sz="2000" dirty="0"/>
              <a:t>(1/2</a:t>
            </a:r>
            <a:r>
              <a:rPr lang="pt-BR" sz="2000" dirty="0" smtClean="0"/>
              <a:t>)</a:t>
            </a:r>
            <a:endParaRPr lang="pt-BR" sz="2000" b="1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804" y="406061"/>
            <a:ext cx="1899119" cy="52141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35" y="1862285"/>
            <a:ext cx="11179201" cy="39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455363" y="314460"/>
            <a:ext cx="10181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r>
              <a:rPr lang="pt-BR" sz="2400" dirty="0"/>
              <a:t>1. Aumentar a eficiência e a racionalidade no uso de recursos públicos </a:t>
            </a:r>
            <a:r>
              <a:rPr lang="pt-BR" sz="2000" dirty="0" smtClean="0"/>
              <a:t>(2/2</a:t>
            </a:r>
            <a:r>
              <a:rPr lang="pt-BR" sz="2000" dirty="0"/>
              <a:t>).</a:t>
            </a:r>
            <a:endParaRPr lang="pt-BR" sz="2000" b="1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98" y="1827082"/>
            <a:ext cx="11179201" cy="3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2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2. Melhorar de maneira contínua os processos de trabalho </a:t>
            </a:r>
            <a:r>
              <a:rPr lang="pt-BR" sz="2000" dirty="0" smtClean="0"/>
              <a:t>(1/2</a:t>
            </a:r>
            <a:r>
              <a:rPr lang="pt-BR" sz="2000" dirty="0"/>
              <a:t>).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5" y="1739645"/>
            <a:ext cx="11055248" cy="41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8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2. Melhorar de maneira contínua os processos de trabalho </a:t>
            </a:r>
            <a:r>
              <a:rPr lang="pt-BR" sz="2000" dirty="0"/>
              <a:t>(2/2).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75" y="1426001"/>
            <a:ext cx="10697248" cy="47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3. Valorizar as pessoas.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3" y="1808493"/>
            <a:ext cx="11281274" cy="37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4. Fortalecer a transparência e a comunicação.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99" y="2352900"/>
            <a:ext cx="11556601" cy="21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="" xmlns:a16="http://schemas.microsoft.com/office/drawing/2014/main" id="{6C382D1D-DD15-44B4-9F95-44954863F845}"/>
              </a:ext>
            </a:extLst>
          </p:cNvPr>
          <p:cNvCxnSpPr/>
          <p:nvPr/>
        </p:nvCxnSpPr>
        <p:spPr>
          <a:xfrm>
            <a:off x="455363" y="1245611"/>
            <a:ext cx="1128127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95FEB4A-E8FC-49C0-85BA-8DE50198E975}"/>
              </a:ext>
            </a:extLst>
          </p:cNvPr>
          <p:cNvSpPr txBox="1"/>
          <p:nvPr/>
        </p:nvSpPr>
        <p:spPr>
          <a:xfrm>
            <a:off x="568378" y="219949"/>
            <a:ext cx="9366731" cy="93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Objetivo Estratégico: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BR" sz="2400" dirty="0"/>
              <a:t>5. Readequar a estrutura física.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12082856-5BBB-4C8E-91DD-F8E133DE8027}"/>
              </a:ext>
            </a:extLst>
          </p:cNvPr>
          <p:cNvCxnSpPr/>
          <p:nvPr/>
        </p:nvCxnSpPr>
        <p:spPr>
          <a:xfrm>
            <a:off x="455363" y="6523958"/>
            <a:ext cx="11281273" cy="0"/>
          </a:xfrm>
          <a:prstGeom prst="line">
            <a:avLst/>
          </a:prstGeom>
          <a:ln w="349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E949D3-F5FC-94CA-AB44-5B9AF3B1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03" y="406061"/>
            <a:ext cx="1899119" cy="52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9" y="1832700"/>
            <a:ext cx="11566801" cy="31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1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216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Georgia Eufrásio</dc:creator>
  <cp:lastModifiedBy>Georgia Maria de Andrade Eufrasio</cp:lastModifiedBy>
  <cp:revision>51</cp:revision>
  <dcterms:created xsi:type="dcterms:W3CDTF">2022-03-28T14:27:27Z</dcterms:created>
  <dcterms:modified xsi:type="dcterms:W3CDTF">2024-05-22T18:08:57Z</dcterms:modified>
</cp:coreProperties>
</file>