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7"/>
  </p:notesMasterIdLst>
  <p:sldIdLst>
    <p:sldId id="1004" r:id="rId2"/>
    <p:sldId id="1087" r:id="rId3"/>
    <p:sldId id="1005" r:id="rId4"/>
    <p:sldId id="1088" r:id="rId5"/>
    <p:sldId id="1086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lma C Pinto" initials="VCP" lastIdx="4" clrIdx="0">
    <p:extLst>
      <p:ext uri="{19B8F6BF-5375-455C-9EA6-DF929625EA0E}">
        <p15:presenceInfo xmlns:p15="http://schemas.microsoft.com/office/powerpoint/2012/main" userId="de9f2957717ae0f3" providerId="Windows Live"/>
      </p:ext>
    </p:extLst>
  </p:cmAuthor>
  <p:cmAuthor id="2" name="Vilma da Conceição Pinto" initials="VdCP" lastIdx="1" clrIdx="1">
    <p:extLst>
      <p:ext uri="{19B8F6BF-5375-455C-9EA6-DF929625EA0E}">
        <p15:presenceInfo xmlns:p15="http://schemas.microsoft.com/office/powerpoint/2012/main" userId="Vilma da Conceição Pin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89"/>
    <a:srgbClr val="E5F2FB"/>
    <a:srgbClr val="00ADFA"/>
    <a:srgbClr val="9EBBD3"/>
    <a:srgbClr val="BD534B"/>
    <a:srgbClr val="D59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83" autoAdjust="0"/>
    <p:restoredTop sz="94971" autoAdjust="0"/>
  </p:normalViewPr>
  <p:slideViewPr>
    <p:cSldViewPr snapToGrid="0">
      <p:cViewPr varScale="1">
        <p:scale>
          <a:sx n="81" d="100"/>
          <a:sy n="81" d="100"/>
        </p:scale>
        <p:origin x="61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B7B87-BC69-4923-BF6B-B500D26CAF0D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6B884-C73C-4EBA-9B76-5CD719F6DE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942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60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69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03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58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7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71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19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5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0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091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12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8E7D4-256A-45EA-BD7D-28BAB3C3703C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36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b.com/ifibrasil" TargetMode="External"/><Relationship Id="rId2" Type="http://schemas.openxmlformats.org/officeDocument/2006/relationships/hyperlink" Target="mailto:marcus.pestana@senado.leg.br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.linkedin.com/company/ifibrasil" TargetMode="External"/><Relationship Id="rId4" Type="http://schemas.openxmlformats.org/officeDocument/2006/relationships/hyperlink" Target="https://www.instagram.com/ifibrasi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1631C-F1D5-714D-57DA-F6517CE02732}"/>
              </a:ext>
            </a:extLst>
          </p:cNvPr>
          <p:cNvSpPr txBox="1">
            <a:spLocks/>
          </p:cNvSpPr>
          <p:nvPr/>
        </p:nvSpPr>
        <p:spPr>
          <a:xfrm>
            <a:off x="237507" y="2115782"/>
            <a:ext cx="9096498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b="1" dirty="0"/>
              <a:t>REFORMA TRIBUTÁRIA</a:t>
            </a:r>
          </a:p>
          <a:p>
            <a:pPr algn="ctr"/>
            <a:r>
              <a:rPr lang="pt-BR" sz="3600" dirty="0"/>
              <a:t>Transição e Fiscalização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87B2B7E5-8CD9-D7F5-212D-48B7D4EA8D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07" y="311684"/>
            <a:ext cx="2303828" cy="580428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2AA1D8C4-1638-BD63-F182-3016E364F49F}"/>
              </a:ext>
            </a:extLst>
          </p:cNvPr>
          <p:cNvSpPr txBox="1"/>
          <p:nvPr/>
        </p:nvSpPr>
        <p:spPr>
          <a:xfrm>
            <a:off x="6127667" y="4869747"/>
            <a:ext cx="2790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MARCUS PESTANA</a:t>
            </a:r>
          </a:p>
          <a:p>
            <a:r>
              <a:rPr lang="pt-BR" dirty="0"/>
              <a:t>Diretor-Executivo da IFI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3BAFD5F-06CC-099F-866B-82BA4A92DBDD}"/>
              </a:ext>
            </a:extLst>
          </p:cNvPr>
          <p:cNvSpPr txBox="1"/>
          <p:nvPr/>
        </p:nvSpPr>
        <p:spPr>
          <a:xfrm>
            <a:off x="6127667" y="5878286"/>
            <a:ext cx="2446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CAE – Senado Federal</a:t>
            </a:r>
          </a:p>
          <a:p>
            <a:r>
              <a:rPr lang="pt-BR" dirty="0"/>
              <a:t>15 de outubro de 2024</a:t>
            </a:r>
          </a:p>
        </p:txBody>
      </p:sp>
    </p:spTree>
    <p:extLst>
      <p:ext uri="{BB962C8B-B14F-4D97-AF65-F5344CB8AC3E}">
        <p14:creationId xmlns:p14="http://schemas.microsoft.com/office/powerpoint/2010/main" val="139798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95" y="365126"/>
            <a:ext cx="8639299" cy="846157"/>
          </a:xfrm>
        </p:spPr>
        <p:txBody>
          <a:bodyPr>
            <a:normAutofit/>
          </a:bodyPr>
          <a:lstStyle/>
          <a:p>
            <a:r>
              <a:rPr lang="pt-BR" sz="3500" b="1" dirty="0"/>
              <a:t>REFORMA TRIBUTÁRIA – Necessidade inadiável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96" y="1550945"/>
            <a:ext cx="8514607" cy="4965680"/>
          </a:xfrm>
        </p:spPr>
        <p:txBody>
          <a:bodyPr>
            <a:normAutofit/>
          </a:bodyPr>
          <a:lstStyle/>
          <a:p>
            <a:pPr algn="just"/>
            <a:r>
              <a:rPr lang="pt-BR" sz="3000" dirty="0"/>
              <a:t>Carga Tributária – 32,44% do PIB (2023)</a:t>
            </a:r>
          </a:p>
          <a:p>
            <a:pPr algn="just"/>
            <a:r>
              <a:rPr lang="pt-BR" sz="3000" dirty="0"/>
              <a:t>A maior entre os países emergentes e latino-americanos</a:t>
            </a:r>
          </a:p>
          <a:p>
            <a:pPr algn="just"/>
            <a:r>
              <a:rPr lang="pt-BR" sz="3000" dirty="0"/>
              <a:t>Concentração maior dos impostos sobre o consumo</a:t>
            </a:r>
          </a:p>
          <a:p>
            <a:pPr algn="just"/>
            <a:r>
              <a:rPr lang="pt-BR" sz="3000" dirty="0"/>
              <a:t>Sistema complexo, injusto, inseguro, burocrático, oneroso</a:t>
            </a:r>
          </a:p>
          <a:p>
            <a:pPr algn="just"/>
            <a:r>
              <a:rPr lang="pt-BR" sz="3000" dirty="0"/>
              <a:t>IVA – Adotado por mais de 170 países no mundo</a:t>
            </a:r>
          </a:p>
          <a:p>
            <a:pPr algn="just"/>
            <a:r>
              <a:rPr lang="pt-BR" sz="3000" dirty="0"/>
              <a:t>A escolha política feita pelo Congresso Nacional – Caminho certo</a:t>
            </a:r>
          </a:p>
        </p:txBody>
      </p:sp>
    </p:spTree>
    <p:extLst>
      <p:ext uri="{BB962C8B-B14F-4D97-AF65-F5344CB8AC3E}">
        <p14:creationId xmlns:p14="http://schemas.microsoft.com/office/powerpoint/2010/main" val="107188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1BBCD962-5EF0-4128-A3D7-4DCFDCE3D4D3}"/>
              </a:ext>
            </a:extLst>
          </p:cNvPr>
          <p:cNvSpPr txBox="1"/>
          <p:nvPr/>
        </p:nvSpPr>
        <p:spPr>
          <a:xfrm>
            <a:off x="383722" y="688339"/>
            <a:ext cx="8349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ALERTA DA IFI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7DD883-69B3-B291-10F6-6311846976C5}"/>
              </a:ext>
            </a:extLst>
          </p:cNvPr>
          <p:cNvSpPr txBox="1"/>
          <p:nvPr/>
        </p:nvSpPr>
        <p:spPr>
          <a:xfrm>
            <a:off x="118753" y="1752067"/>
            <a:ext cx="902524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Quanto maior o número de exceções, alíquotas, regimes especiais</a:t>
            </a:r>
          </a:p>
          <a:p>
            <a:pPr algn="ctr"/>
            <a:endParaRPr lang="pt-BR" sz="1600" dirty="0"/>
          </a:p>
          <a:p>
            <a:pPr algn="ctr"/>
            <a:endParaRPr lang="pt-BR" sz="12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 a alíquota de referência nacional</a:t>
            </a:r>
          </a:p>
          <a:p>
            <a:pPr algn="ctr"/>
            <a:endParaRPr lang="pt-BR" sz="1600" dirty="0"/>
          </a:p>
          <a:p>
            <a:pPr algn="ctr"/>
            <a:endParaRPr lang="pt-BR" sz="16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 a complexidade do sistema</a:t>
            </a:r>
          </a:p>
          <a:p>
            <a:pPr algn="ctr"/>
            <a:endParaRPr lang="pt-BR" sz="1600" dirty="0"/>
          </a:p>
          <a:p>
            <a:pPr algn="ctr"/>
            <a:endParaRPr lang="pt-BR" sz="24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Maiores as dificuldades na transição e fiscalização</a:t>
            </a:r>
          </a:p>
          <a:p>
            <a:pPr algn="ctr"/>
            <a:endParaRPr lang="pt-BR" sz="1600" dirty="0"/>
          </a:p>
          <a:p>
            <a:pPr algn="ctr"/>
            <a:endParaRPr lang="pt-BR" sz="16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Menores os efeitos positivos no PIB, emprego e na produtividade</a:t>
            </a:r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id="{0DA555A1-10FE-6519-AEA9-432F4051F00C}"/>
              </a:ext>
            </a:extLst>
          </p:cNvPr>
          <p:cNvSpPr/>
          <p:nvPr/>
        </p:nvSpPr>
        <p:spPr>
          <a:xfrm>
            <a:off x="4565881" y="2148904"/>
            <a:ext cx="451567" cy="395111"/>
          </a:xfrm>
          <a:prstGeom prst="downArrow">
            <a:avLst/>
          </a:prstGeom>
          <a:solidFill>
            <a:srgbClr val="005D8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" name="Seta: para Baixo 4">
            <a:extLst>
              <a:ext uri="{FF2B5EF4-FFF2-40B4-BE49-F238E27FC236}">
                <a16:creationId xmlns:a16="http://schemas.microsoft.com/office/drawing/2014/main" id="{6EC4F794-0F56-AEDA-5FE5-320C10A20EA6}"/>
              </a:ext>
            </a:extLst>
          </p:cNvPr>
          <p:cNvSpPr/>
          <p:nvPr/>
        </p:nvSpPr>
        <p:spPr>
          <a:xfrm>
            <a:off x="4558551" y="2963026"/>
            <a:ext cx="451567" cy="395111"/>
          </a:xfrm>
          <a:prstGeom prst="downArrow">
            <a:avLst/>
          </a:prstGeom>
          <a:solidFill>
            <a:srgbClr val="005D8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4712356-26F9-D16F-7CAB-5AC6070A3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7803" y="3813234"/>
            <a:ext cx="487722" cy="40846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3B5A1F2B-D7C0-94C5-F1AB-FC5AEE0F5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881" y="4762209"/>
            <a:ext cx="487722" cy="40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6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44" y="270124"/>
            <a:ext cx="8639299" cy="846157"/>
          </a:xfrm>
        </p:spPr>
        <p:txBody>
          <a:bodyPr>
            <a:normAutofit/>
          </a:bodyPr>
          <a:lstStyle/>
          <a:p>
            <a:r>
              <a:rPr lang="pt-BR" sz="3500" b="1" dirty="0"/>
              <a:t>DIFICULDADES DA TRANSIÇÃO E FISCALIZAÇÃO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1548777"/>
            <a:ext cx="8639299" cy="5039099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UcPeriod"/>
            </a:pPr>
            <a:r>
              <a:rPr lang="pt-BR" sz="2000" b="1" dirty="0"/>
              <a:t>TEMPO</a:t>
            </a:r>
          </a:p>
          <a:p>
            <a:pPr algn="just"/>
            <a:r>
              <a:rPr lang="pt-BR" sz="2000" dirty="0"/>
              <a:t>CURTO       Para preparar as ferramentas gerenciais</a:t>
            </a:r>
          </a:p>
          <a:p>
            <a:pPr algn="just"/>
            <a:r>
              <a:rPr lang="pt-BR" sz="2000" dirty="0"/>
              <a:t>LONGO      Para implantação – transição tributária – 10 anos</a:t>
            </a:r>
          </a:p>
          <a:p>
            <a:pPr marL="0" indent="0" algn="just">
              <a:buNone/>
            </a:pPr>
            <a:r>
              <a:rPr lang="pt-BR" sz="2000" dirty="0"/>
              <a:t>                                                        - transição federativa – 50 anos</a:t>
            </a:r>
          </a:p>
          <a:p>
            <a:pPr marL="514350" indent="-514350" algn="just">
              <a:buFont typeface="+mj-lt"/>
              <a:buAutoNum type="alphaUcPeriod" startAt="2"/>
            </a:pPr>
            <a:r>
              <a:rPr lang="pt-BR" sz="2000" b="1" dirty="0"/>
              <a:t>MARCO LEGAL</a:t>
            </a:r>
          </a:p>
          <a:p>
            <a:pPr algn="just"/>
            <a:r>
              <a:rPr lang="pt-BR" sz="2000" dirty="0"/>
              <a:t>Límpido, transparente e eficaz</a:t>
            </a:r>
          </a:p>
          <a:p>
            <a:pPr algn="just"/>
            <a:r>
              <a:rPr lang="pt-BR" sz="2000" dirty="0"/>
              <a:t>Senado deve aprimorar o texto sobre todas as partes do PLC que geram dúvidas e insegurança</a:t>
            </a:r>
          </a:p>
          <a:p>
            <a:pPr algn="just"/>
            <a:r>
              <a:rPr lang="pt-BR" sz="2000" dirty="0"/>
              <a:t>REGRAS CLARAS – IVA DUAL – tem que ser um único imposto com regras homogêneas</a:t>
            </a:r>
          </a:p>
          <a:p>
            <a:pPr marL="457200" indent="-457200" algn="just">
              <a:buFont typeface="+mj-lt"/>
              <a:buAutoNum type="alphaUcPeriod" startAt="3"/>
            </a:pPr>
            <a:r>
              <a:rPr lang="pt-BR" sz="2000" b="1" dirty="0"/>
              <a:t>INSTITUCIONAL</a:t>
            </a:r>
          </a:p>
          <a:p>
            <a:pPr algn="just"/>
            <a:r>
              <a:rPr lang="pt-BR" sz="2000" dirty="0"/>
              <a:t>O “NOVO” sempre gera resistências</a:t>
            </a:r>
          </a:p>
          <a:p>
            <a:pPr algn="just"/>
            <a:r>
              <a:rPr lang="pt-BR" sz="2000" dirty="0"/>
              <a:t>Cultura jurídica e institucional consolidada em 36 anos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7E5A832-3653-FE8D-2250-18E6B3F0B481}"/>
              </a:ext>
            </a:extLst>
          </p:cNvPr>
          <p:cNvSpPr txBox="1"/>
          <p:nvPr/>
        </p:nvSpPr>
        <p:spPr>
          <a:xfrm>
            <a:off x="4975762" y="941594"/>
            <a:ext cx="4073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/>
              <a:t>“No Brasil, até o passado é imprevisível”.</a:t>
            </a:r>
          </a:p>
          <a:p>
            <a:pPr algn="r"/>
            <a:r>
              <a:rPr lang="pt-BR" dirty="0"/>
              <a:t>Pedro Malan</a:t>
            </a:r>
          </a:p>
        </p:txBody>
      </p: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BD2C58EB-7A6A-6856-5C85-4A355E206FAE}"/>
              </a:ext>
            </a:extLst>
          </p:cNvPr>
          <p:cNvCxnSpPr/>
          <p:nvPr/>
        </p:nvCxnSpPr>
        <p:spPr>
          <a:xfrm>
            <a:off x="1410173" y="2121880"/>
            <a:ext cx="288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375850EC-5B6C-98A2-F6DA-119C589E8DEB}"/>
              </a:ext>
            </a:extLst>
          </p:cNvPr>
          <p:cNvCxnSpPr/>
          <p:nvPr/>
        </p:nvCxnSpPr>
        <p:spPr>
          <a:xfrm>
            <a:off x="1410173" y="2523661"/>
            <a:ext cx="288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67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4000" b="1" dirty="0"/>
              <a:t>Obrigado!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387599"/>
          </a:xfrm>
        </p:spPr>
        <p:txBody>
          <a:bodyPr>
            <a:normAutofit fontScale="92500" lnSpcReduction="10000"/>
          </a:bodyPr>
          <a:lstStyle/>
          <a:p>
            <a:endParaRPr lang="pt-BR" dirty="0"/>
          </a:p>
          <a:p>
            <a:r>
              <a:rPr lang="pt-BR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marcus.pestana@senado.leg.br</a:t>
            </a:r>
            <a:endParaRPr lang="pt-BR" sz="1800" dirty="0"/>
          </a:p>
          <a:p>
            <a:endParaRPr lang="pt-BR" sz="1800" dirty="0"/>
          </a:p>
          <a:p>
            <a:r>
              <a:rPr lang="pt-B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ifi@senado.leg.br</a:t>
            </a:r>
          </a:p>
          <a:p>
            <a:r>
              <a:rPr lang="pt-B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https://fb.com/ifibrasil</a:t>
            </a:r>
            <a:endParaRPr lang="pt-BR" sz="1800" dirty="0"/>
          </a:p>
          <a:p>
            <a:r>
              <a:rPr lang="pt-BR" sz="1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https://www.instagram.com/ifibrasil/</a:t>
            </a:r>
            <a:endParaRPr lang="pt-BR" sz="1800" dirty="0"/>
          </a:p>
          <a:p>
            <a:r>
              <a:rPr lang="pt-BR" sz="18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https://br.linkedin.com/company/ifibrasil</a:t>
            </a:r>
            <a:endParaRPr lang="pt-BR" sz="1800" dirty="0"/>
          </a:p>
          <a:p>
            <a:endParaRPr lang="pt-BR" sz="1800" dirty="0">
              <a:solidFill>
                <a:srgbClr val="00ADF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3128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cores if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D89"/>
      </a:accent1>
      <a:accent2>
        <a:srgbClr val="00ADFA"/>
      </a:accent2>
      <a:accent3>
        <a:srgbClr val="9EBBD3"/>
      </a:accent3>
      <a:accent4>
        <a:srgbClr val="BD534B"/>
      </a:accent4>
      <a:accent5>
        <a:srgbClr val="D5998E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9209</TotalTime>
  <Words>262</Words>
  <Application>Microsoft Office PowerPoint</Application>
  <PresentationFormat>Apresentação na tela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 2013 - 2022</vt:lpstr>
      <vt:lpstr>Apresentação do PowerPoint</vt:lpstr>
      <vt:lpstr>REFORMA TRIBUTÁRIA – Necessidade inadiável</vt:lpstr>
      <vt:lpstr>Apresentação do PowerPoint</vt:lpstr>
      <vt:lpstr>DIFICULDADES DA TRANSIÇÃO E FISCALIZAÇÃO</vt:lpstr>
      <vt:lpstr>Obrigado!</vt:lpstr>
    </vt:vector>
  </TitlesOfParts>
  <Company>Senado Federal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Leonardo Correa Matoso</dc:creator>
  <cp:lastModifiedBy>Thuane Vieira Rocha da Silva</cp:lastModifiedBy>
  <cp:revision>98</cp:revision>
  <cp:lastPrinted>2024-10-14T19:13:43Z</cp:lastPrinted>
  <dcterms:created xsi:type="dcterms:W3CDTF">2021-08-03T14:01:15Z</dcterms:created>
  <dcterms:modified xsi:type="dcterms:W3CDTF">2024-10-14T19:15:50Z</dcterms:modified>
</cp:coreProperties>
</file>