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69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83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52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5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55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40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03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81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03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66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52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56A0D-B711-4330-B523-0405549C5D91}" type="datetimeFigureOut">
              <a:rPr lang="pt-BR" smtClean="0"/>
              <a:t>15/04/2024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7A415-ACF8-41A4-BD97-CFD4F00BA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5420" y="17859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 DESCONEXÃO ENTRE SOCIEDADE E REPRESENTAÇÃO PARLAMENTAR NO BRASIL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32420" y="5280660"/>
            <a:ext cx="3970020" cy="1211580"/>
          </a:xfrm>
        </p:spPr>
        <p:txBody>
          <a:bodyPr/>
          <a:lstStyle/>
          <a:p>
            <a:pPr algn="l"/>
            <a:r>
              <a:rPr lang="pt-BR" b="1" dirty="0" smtClean="0"/>
              <a:t>Marcus Pestana</a:t>
            </a:r>
          </a:p>
          <a:p>
            <a:pPr algn="l"/>
            <a:r>
              <a:rPr lang="pt-BR" dirty="0" smtClean="0"/>
              <a:t>São Paulo, 19 de abril de 2024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878" y="4991454"/>
            <a:ext cx="1590897" cy="111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551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030" y="342681"/>
            <a:ext cx="6579342" cy="612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26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25880"/>
            <a:ext cx="9144000" cy="4503420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sz="3600" dirty="0" smtClean="0"/>
              <a:t>Muito obrigado!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marcus.pestana@senado.leg.br</a:t>
            </a:r>
          </a:p>
          <a:p>
            <a:r>
              <a:rPr lang="pt-BR" dirty="0" smtClean="0"/>
              <a:t>https://www.facebook.com/marcusvinicius.pestana.3</a:t>
            </a:r>
          </a:p>
          <a:p>
            <a:r>
              <a:rPr lang="pt-BR" dirty="0" smtClean="0"/>
              <a:t> https://www.instagram.com/marcuspestana45/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056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49630" y="982980"/>
            <a:ext cx="10515600" cy="5628323"/>
          </a:xfrm>
        </p:spPr>
        <p:txBody>
          <a:bodyPr/>
          <a:lstStyle/>
          <a:p>
            <a:pPr algn="just"/>
            <a:r>
              <a:rPr lang="pt-BR" sz="3200" dirty="0" smtClean="0"/>
              <a:t>A democracia é uma invenção humana, portanto, imperfeita</a:t>
            </a:r>
          </a:p>
          <a:p>
            <a:pPr algn="just"/>
            <a:r>
              <a:rPr lang="pt-BR" sz="3200" dirty="0" smtClean="0"/>
              <a:t>A ideia de representação, ao estabelecer filtros e regras, introduz distorções</a:t>
            </a:r>
          </a:p>
          <a:p>
            <a:pPr algn="just"/>
            <a:r>
              <a:rPr lang="pt-BR" sz="3200" dirty="0" smtClean="0"/>
              <a:t>A democracia é um valor universal e permanente inegociável</a:t>
            </a:r>
          </a:p>
          <a:p>
            <a:pPr marL="0" indent="0" algn="just">
              <a:buNone/>
            </a:pP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“Não há saída sem política e fora da democracia. (...) A defesa da democracia e a correção de suas imperfeições só podem ser obtidas pela política e com mais democracia” (Augusto de Franco – Como as democracias nascem)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242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0" y="845820"/>
            <a:ext cx="10515600" cy="5331143"/>
          </a:xfrm>
        </p:spPr>
        <p:txBody>
          <a:bodyPr/>
          <a:lstStyle/>
          <a:p>
            <a:pPr marL="0" indent="0" algn="just">
              <a:buNone/>
            </a:pPr>
            <a:r>
              <a:rPr lang="pt-BR" sz="3600" b="1" dirty="0" smtClean="0"/>
              <a:t>O SISTEMA POLÍTICO EM TRÊS CAMADAS: sistema brasileiro é disfuncional</a:t>
            </a:r>
          </a:p>
          <a:p>
            <a:pPr marL="0" indent="0" algn="just">
              <a:buNone/>
            </a:pP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A.	Sistema de Governo</a:t>
            </a:r>
          </a:p>
          <a:p>
            <a:pPr marL="0" indent="0" algn="just">
              <a:buNone/>
            </a:pPr>
            <a:r>
              <a:rPr lang="pt-BR" sz="3200" dirty="0" smtClean="0"/>
              <a:t>B.	Sistema Partidário</a:t>
            </a:r>
          </a:p>
          <a:p>
            <a:pPr marL="0" indent="0" algn="just">
              <a:buNone/>
            </a:pPr>
            <a:r>
              <a:rPr lang="pt-BR" sz="3200" dirty="0" smtClean="0"/>
              <a:t>C.	Sistema Eleitoral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17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0" y="651510"/>
            <a:ext cx="10515600" cy="55254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3600" b="1" dirty="0" smtClean="0"/>
              <a:t>SISTEMAS ELEITORAIS</a:t>
            </a:r>
          </a:p>
          <a:p>
            <a:pPr marL="0" indent="0" algn="just">
              <a:buNone/>
            </a:pPr>
            <a:endParaRPr lang="pt-BR" sz="3600" b="1" dirty="0"/>
          </a:p>
          <a:p>
            <a:pPr marL="0" indent="0" algn="just">
              <a:buNone/>
            </a:pPr>
            <a:r>
              <a:rPr lang="pt-BR" sz="3200" dirty="0" smtClean="0"/>
              <a:t>“O sistema eleitoral é o conjunto de normas que define como o eleitor poderá fazer suas escolhas e como os votos serão contabilizados para </a:t>
            </a:r>
            <a:r>
              <a:rPr lang="pt-BR" sz="3200" dirty="0" smtClean="0"/>
              <a:t>ser </a:t>
            </a:r>
            <a:r>
              <a:rPr lang="pt-BR" sz="3200" dirty="0" smtClean="0"/>
              <a:t>transformados em mandato” (Jairo Nicolau – Sistemas Eleitorais) </a:t>
            </a:r>
          </a:p>
          <a:p>
            <a:pPr marL="0" indent="0" algn="just">
              <a:buNone/>
            </a:pPr>
            <a:r>
              <a:rPr lang="pt-BR" sz="3200" dirty="0" smtClean="0"/>
              <a:t>A.	Distrital Puro</a:t>
            </a:r>
          </a:p>
          <a:p>
            <a:pPr marL="0" indent="0" algn="just">
              <a:buNone/>
            </a:pPr>
            <a:r>
              <a:rPr lang="pt-BR" sz="3200" dirty="0" smtClean="0"/>
              <a:t>B.	Proporcional em Lista Partidária</a:t>
            </a:r>
          </a:p>
          <a:p>
            <a:pPr marL="0" indent="0" algn="just">
              <a:buNone/>
            </a:pPr>
            <a:r>
              <a:rPr lang="pt-BR" sz="3200" dirty="0" smtClean="0"/>
              <a:t>C.	Sistema Distrital Misto</a:t>
            </a:r>
          </a:p>
          <a:p>
            <a:pPr marL="0" indent="0" algn="just">
              <a:buNone/>
            </a:pPr>
            <a:r>
              <a:rPr lang="pt-BR" sz="3200" dirty="0" smtClean="0"/>
              <a:t>D.	Voto nominal proporcional sem Limitação Territorial </a:t>
            </a:r>
          </a:p>
          <a:p>
            <a:pPr marL="0" indent="0" algn="just">
              <a:buNone/>
            </a:pPr>
            <a:r>
              <a:rPr lang="pt-BR" sz="3200" dirty="0" smtClean="0"/>
              <a:t>                (Jabuticaba brasileira)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938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0" y="525780"/>
            <a:ext cx="10515600" cy="565118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3600" b="1" dirty="0" smtClean="0"/>
              <a:t>PROBLEMAS DO SISTEMA ELEITORAL BRASILEIRO</a:t>
            </a:r>
          </a:p>
          <a:p>
            <a:pPr marL="0" indent="0" algn="just">
              <a:buNone/>
            </a:pP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A.	Extremamente caro – individualização do voto sem delimitação territorial</a:t>
            </a:r>
          </a:p>
          <a:p>
            <a:pPr marL="0" indent="0" algn="just">
              <a:buNone/>
            </a:pPr>
            <a:r>
              <a:rPr lang="pt-BR" sz="3200" dirty="0" smtClean="0"/>
              <a:t>B.	Enfraquece a unidade partidária – competição interna</a:t>
            </a:r>
          </a:p>
          <a:p>
            <a:pPr marL="0" indent="0" algn="just">
              <a:buNone/>
            </a:pPr>
            <a:r>
              <a:rPr lang="pt-BR" sz="3200" dirty="0" smtClean="0"/>
              <a:t>C.	Não favorece a governabilidade e a boa governança – formação de maioria e minoria  </a:t>
            </a:r>
          </a:p>
          <a:p>
            <a:pPr marL="0" indent="0" algn="just">
              <a:buNone/>
            </a:pPr>
            <a:r>
              <a:rPr lang="pt-BR" sz="3200" dirty="0" smtClean="0"/>
              <a:t>D.	Não é transparente para o eleitor que não entende as regras do jogo</a:t>
            </a:r>
          </a:p>
          <a:p>
            <a:pPr marL="0" indent="0" algn="just">
              <a:buNone/>
            </a:pPr>
            <a:r>
              <a:rPr lang="pt-BR" sz="3200" dirty="0" smtClean="0"/>
              <a:t>E.	Não gera vínculos sólidos entre representantes e representantes - </a:t>
            </a:r>
            <a:r>
              <a:rPr lang="pt-BR" sz="3200" i="1" dirty="0" err="1" smtClean="0"/>
              <a:t>accountability</a:t>
            </a:r>
            <a:endParaRPr lang="pt-BR" sz="3200" i="1" dirty="0" smtClean="0"/>
          </a:p>
        </p:txBody>
      </p:sp>
    </p:spTree>
    <p:extLst>
      <p:ext uri="{BB962C8B-B14F-4D97-AF65-F5344CB8AC3E}">
        <p14:creationId xmlns:p14="http://schemas.microsoft.com/office/powerpoint/2010/main" val="176959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548" y="777157"/>
            <a:ext cx="11151762" cy="534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137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455" y="1088032"/>
            <a:ext cx="11217426" cy="498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42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04599"/>
            <a:ext cx="10721340" cy="579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065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010" y="367838"/>
            <a:ext cx="7036542" cy="621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44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167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A DESCONEXÃO ENTRE SOCIEDADE E REPRESENTAÇÃO PARLAMENTAR NO BRASIL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DESCONEXÃO ENTRE SOCIEDADE E REPRESENTAÇÃO PARLAMENTAR NO BRASIL</dc:title>
  <dc:creator>Thuane Vieira Rocha da Silva</dc:creator>
  <cp:lastModifiedBy>Thuane Vieira Rocha da Silva</cp:lastModifiedBy>
  <cp:revision>6</cp:revision>
  <dcterms:created xsi:type="dcterms:W3CDTF">2024-04-15T13:41:40Z</dcterms:created>
  <dcterms:modified xsi:type="dcterms:W3CDTF">2024-04-15T14:39:25Z</dcterms:modified>
</cp:coreProperties>
</file>