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80" r:id="rId17"/>
    <p:sldId id="281" r:id="rId18"/>
    <p:sldId id="273" r:id="rId19"/>
    <p:sldId id="276" r:id="rId20"/>
    <p:sldId id="274" r:id="rId21"/>
    <p:sldId id="275" r:id="rId22"/>
    <p:sldId id="278" r:id="rId23"/>
    <p:sldId id="272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IFI\RAF\2024-05\Gr&#225;ficos%20e%20tabelas\RAF88_MAI2024_Graficos_tabelas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fs\IFI\RAF\2024-05\Gr&#225;ficos%20e%20tabelas\RAF88_MAI2024_Graficos_tabela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\IFI\RAF\2024-05\Gr&#225;ficos%20e%20tabelas\RAF88_MAI2024_Graficos_tabel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\IFI\RAF\2024-05\Gr&#225;ficos%20e%20tabelas\RAF88_MAI2024_Graficos_tabela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\IFI\Apresenta&#231;&#245;es%20institucionais\2024\2024-05-23\dad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06587665110co\Downloads\e6c6b3ec0fd4442d845c3df2799beba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\IFI\Apresenta&#231;&#245;es%20institucionais\2024\2024-05-23\dad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IFI\RAF\2024-05\Gr&#225;ficos%20e%20tabelas\RAF88_MAI2024_Graficos_tabel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IFI\RAF\2024-05\Gr&#225;ficos%20e%20tabelas\RAF88_MAI2024_Graficos_tabel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IFI\RAF\2024-05\Gr&#225;ficos%20e%20tabelas\RAF88_MAI2024_Graficos_tabela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IFI\RAF\2024-05\Gr&#225;ficos%20e%20tabelas\RAF88_MAI2024_Graficos_tabela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s\IFI\RAF\2024-05\Gr&#225;ficos%20e%20tabelas\RAF88_MAI2024_Graficos_tabelas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fs\IFI\RAF\2024-05\Gr&#225;ficos%20e%20tabelas\RAF88_MAI2024_Graficos_tabelas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fs\IFI\RAF\2024-05\Gr&#225;ficos%20e%20tabelas\RAF88_MAI2024_Graficos_tabelas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fs\IFI\RAF\2024-05\Gr&#225;ficos%20e%20tabelas\RAF88_MAI2024_Graficos_tabel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1" i="0" cap="all" baseline="0">
                <a:solidFill>
                  <a:srgbClr val="000000"/>
                </a:solidFill>
                <a:latin typeface="Calibri" panose="020F0502020204030204" pitchFamily="34" charset="0"/>
              </a:defRPr>
            </a:pPr>
            <a:r>
              <a:rPr lang="en-US" sz="900" b="1" i="0" cap="all" baseline="0">
                <a:solidFill>
                  <a:srgbClr val="000000"/>
                </a:solidFill>
                <a:latin typeface="Calibri" panose="020F0502020204030204" pitchFamily="34" charset="0"/>
              </a:rPr>
              <a:t>Produção industrial</a:t>
            </a:r>
          </a:p>
        </c:rich>
      </c:tx>
      <c:layout>
        <c:manualLayout>
          <c:xMode val="edge"/>
          <c:yMode val="edge"/>
          <c:x val="0.30411033950613248"/>
          <c:y val="1.4111111111111111E-2"/>
        </c:manualLayout>
      </c:layout>
      <c:overlay val="0"/>
    </c:title>
    <c:autoTitleDeleted val="0"/>
    <c:plotArea>
      <c:layout>
        <c:manualLayout>
          <c:xMode val="edge"/>
          <c:yMode val="edge"/>
          <c:x val="8.2672839506172838E-2"/>
          <c:y val="6.344722222222221E-2"/>
          <c:w val="0.84715555555555555"/>
          <c:h val="0.8756638888888143"/>
        </c:manualLayout>
      </c:layout>
      <c:lineChart>
        <c:grouping val="standard"/>
        <c:varyColors val="0"/>
        <c:ser>
          <c:idx val="3"/>
          <c:order val="0"/>
          <c:tx>
            <c:strRef>
              <c:f>'Fig 01'!$B$7</c:f>
              <c:strCache>
                <c:ptCount val="1"/>
                <c:pt idx="0">
                  <c:v>Indústria - PIM</c:v>
                </c:pt>
              </c:strCache>
            </c:strRef>
          </c:tx>
          <c:spPr>
            <a:ln w="19050">
              <a:solidFill>
                <a:srgbClr val="005D89"/>
              </a:solidFill>
            </a:ln>
          </c:spPr>
          <c:marker>
            <c:symbol val="none"/>
          </c:marker>
          <c:cat>
            <c:numRef>
              <c:f>'Fig 01'!$A$8:$A$70</c:f>
              <c:numCache>
                <c:formatCode>[$-416]mmm\-yy;@</c:formatCode>
                <c:ptCount val="6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</c:numCache>
            </c:numRef>
          </c:cat>
          <c:val>
            <c:numRef>
              <c:f>'Fig 01'!$B$8:$B$70</c:f>
              <c:numCache>
                <c:formatCode>#.##0</c:formatCode>
                <c:ptCount val="63"/>
                <c:pt idx="0">
                  <c:v>100.32854783111451</c:v>
                </c:pt>
                <c:pt idx="1">
                  <c:v>100.225376965489</c:v>
                </c:pt>
                <c:pt idx="2">
                  <c:v>100.04356174335172</c:v>
                </c:pt>
                <c:pt idx="3">
                  <c:v>100.14646344760847</c:v>
                </c:pt>
                <c:pt idx="4">
                  <c:v>100.12778955703727</c:v>
                </c:pt>
                <c:pt idx="5">
                  <c:v>99.926220516398047</c:v>
                </c:pt>
                <c:pt idx="6">
                  <c:v>99.409722826950087</c:v>
                </c:pt>
                <c:pt idx="7">
                  <c:v>99.279284601687579</c:v>
                </c:pt>
                <c:pt idx="8">
                  <c:v>99.444562811925081</c:v>
                </c:pt>
                <c:pt idx="9">
                  <c:v>100.54415265239751</c:v>
                </c:pt>
                <c:pt idx="10">
                  <c:v>100.50991007436289</c:v>
                </c:pt>
                <c:pt idx="11">
                  <c:v>100.01440697167772</c:v>
                </c:pt>
                <c:pt idx="12">
                  <c:v>99.199918104918169</c:v>
                </c:pt>
                <c:pt idx="13">
                  <c:v>99.410467944397766</c:v>
                </c:pt>
                <c:pt idx="14">
                  <c:v>97.480114821723362</c:v>
                </c:pt>
                <c:pt idx="15">
                  <c:v>89.034326721051499</c:v>
                </c:pt>
                <c:pt idx="16">
                  <c:v>82.317857742696603</c:v>
                </c:pt>
                <c:pt idx="17">
                  <c:v>80.829008043715163</c:v>
                </c:pt>
                <c:pt idx="18">
                  <c:v>88.11188116823179</c:v>
                </c:pt>
                <c:pt idx="19">
                  <c:v>94.448888418391391</c:v>
                </c:pt>
                <c:pt idx="20">
                  <c:v>99.059908238786321</c:v>
                </c:pt>
                <c:pt idx="21">
                  <c:v>101.46819347869544</c:v>
                </c:pt>
                <c:pt idx="22">
                  <c:v>103.01260202313446</c:v>
                </c:pt>
                <c:pt idx="23">
                  <c:v>103.47039299209271</c:v>
                </c:pt>
                <c:pt idx="24">
                  <c:v>103.71988260373719</c:v>
                </c:pt>
                <c:pt idx="25">
                  <c:v>103.29620291458488</c:v>
                </c:pt>
                <c:pt idx="26">
                  <c:v>102.29213581791853</c:v>
                </c:pt>
                <c:pt idx="27">
                  <c:v>100.4008110937134</c:v>
                </c:pt>
                <c:pt idx="28">
                  <c:v>99.448665881570733</c:v>
                </c:pt>
                <c:pt idx="29">
                  <c:v>99.10258016310091</c:v>
                </c:pt>
                <c:pt idx="30">
                  <c:v>98.93131147118072</c:v>
                </c:pt>
                <c:pt idx="31">
                  <c:v>98.35881508720918</c:v>
                </c:pt>
                <c:pt idx="32">
                  <c:v>97.871741330803985</c:v>
                </c:pt>
                <c:pt idx="33">
                  <c:v>97.637564375077019</c:v>
                </c:pt>
                <c:pt idx="34">
                  <c:v>97.360088545993577</c:v>
                </c:pt>
                <c:pt idx="35">
                  <c:v>97.61444932192137</c:v>
                </c:pt>
                <c:pt idx="36">
                  <c:v>98.038539318038261</c:v>
                </c:pt>
                <c:pt idx="37">
                  <c:v>98.749568463069224</c:v>
                </c:pt>
                <c:pt idx="38">
                  <c:v>98.792732755741284</c:v>
                </c:pt>
                <c:pt idx="39">
                  <c:v>98.995453938336993</c:v>
                </c:pt>
                <c:pt idx="40">
                  <c:v>98.800200342496353</c:v>
                </c:pt>
                <c:pt idx="41">
                  <c:v>98.778175064638603</c:v>
                </c:pt>
                <c:pt idx="42">
                  <c:v>99.005114205510665</c:v>
                </c:pt>
                <c:pt idx="43">
                  <c:v>98.867208393493101</c:v>
                </c:pt>
                <c:pt idx="44">
                  <c:v>98.39823081545299</c:v>
                </c:pt>
                <c:pt idx="45">
                  <c:v>97.939501064159842</c:v>
                </c:pt>
                <c:pt idx="46">
                  <c:v>97.925941239594934</c:v>
                </c:pt>
                <c:pt idx="47">
                  <c:v>98.215933072325385</c:v>
                </c:pt>
                <c:pt idx="48">
                  <c:v>98.070392268311224</c:v>
                </c:pt>
                <c:pt idx="49">
                  <c:v>97.955191202484727</c:v>
                </c:pt>
                <c:pt idx="50">
                  <c:v>98.267733505987579</c:v>
                </c:pt>
                <c:pt idx="51">
                  <c:v>98.404638169011619</c:v>
                </c:pt>
                <c:pt idx="52">
                  <c:v>98.679281238811697</c:v>
                </c:pt>
                <c:pt idx="53">
                  <c:v>98.577594043170038</c:v>
                </c:pt>
                <c:pt idx="54">
                  <c:v>98.556389379241409</c:v>
                </c:pt>
                <c:pt idx="55">
                  <c:v>98.557869766769556</c:v>
                </c:pt>
                <c:pt idx="56">
                  <c:v>98.625806752734093</c:v>
                </c:pt>
                <c:pt idx="57">
                  <c:v>98.834767883646862</c:v>
                </c:pt>
                <c:pt idx="58">
                  <c:v>99.103331845459991</c:v>
                </c:pt>
                <c:pt idx="59">
                  <c:v>99.787631953591472</c:v>
                </c:pt>
                <c:pt idx="60">
                  <c:v>99.96293150113145</c:v>
                </c:pt>
                <c:pt idx="61">
                  <c:v>100.09574294187702</c:v>
                </c:pt>
                <c:pt idx="62">
                  <c:v>100.06016768682153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'Fig 01'!$C$7</c:f>
              <c:strCache>
                <c:ptCount val="1"/>
                <c:pt idx="0">
                  <c:v>Bens de capital</c:v>
                </c:pt>
              </c:strCache>
            </c:strRef>
          </c:tx>
          <c:spPr>
            <a:ln w="19050">
              <a:solidFill>
                <a:srgbClr val="00ADFA"/>
              </a:solidFill>
            </a:ln>
          </c:spPr>
          <c:marker>
            <c:symbol val="none"/>
          </c:marker>
          <c:cat>
            <c:numRef>
              <c:f>'Fig 01'!$A$8:$A$70</c:f>
              <c:numCache>
                <c:formatCode>[$-416]mmm\-yy;@</c:formatCode>
                <c:ptCount val="6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</c:numCache>
            </c:numRef>
          </c:cat>
          <c:val>
            <c:numRef>
              <c:f>'Fig 01'!$C$8:$C$70</c:f>
              <c:numCache>
                <c:formatCode>#.##0</c:formatCode>
                <c:ptCount val="63"/>
                <c:pt idx="0">
                  <c:v>97.16498975702757</c:v>
                </c:pt>
                <c:pt idx="1">
                  <c:v>96.020959994291616</c:v>
                </c:pt>
                <c:pt idx="2">
                  <c:v>96.841132187229832</c:v>
                </c:pt>
                <c:pt idx="3">
                  <c:v>100.73644616204504</c:v>
                </c:pt>
                <c:pt idx="4">
                  <c:v>103.67289784927942</c:v>
                </c:pt>
                <c:pt idx="5">
                  <c:v>104.04207765442347</c:v>
                </c:pt>
                <c:pt idx="6">
                  <c:v>102.93969049243144</c:v>
                </c:pt>
                <c:pt idx="7">
                  <c:v>101.10799745726541</c:v>
                </c:pt>
                <c:pt idx="8">
                  <c:v>101.78630481884588</c:v>
                </c:pt>
                <c:pt idx="9">
                  <c:v>100.67037721351468</c:v>
                </c:pt>
                <c:pt idx="10">
                  <c:v>99.555356129390077</c:v>
                </c:pt>
                <c:pt idx="11">
                  <c:v>95.461770284255905</c:v>
                </c:pt>
                <c:pt idx="12">
                  <c:v>95.120264238309289</c:v>
                </c:pt>
                <c:pt idx="13">
                  <c:v>96.497254651206845</c:v>
                </c:pt>
                <c:pt idx="14">
                  <c:v>95.218038479166893</c:v>
                </c:pt>
                <c:pt idx="15">
                  <c:v>79.955610295751498</c:v>
                </c:pt>
                <c:pt idx="16">
                  <c:v>67.176927818946993</c:v>
                </c:pt>
                <c:pt idx="17">
                  <c:v>64.489077141426151</c:v>
                </c:pt>
                <c:pt idx="18">
                  <c:v>75.283992869426612</c:v>
                </c:pt>
                <c:pt idx="19">
                  <c:v>82.42615980758265</c:v>
                </c:pt>
                <c:pt idx="20">
                  <c:v>90.687260788489297</c:v>
                </c:pt>
                <c:pt idx="21">
                  <c:v>96.653677371646211</c:v>
                </c:pt>
                <c:pt idx="22">
                  <c:v>105.18824558321214</c:v>
                </c:pt>
                <c:pt idx="23">
                  <c:v>109.73450298411389</c:v>
                </c:pt>
                <c:pt idx="24">
                  <c:v>113.28453947876429</c:v>
                </c:pt>
                <c:pt idx="25">
                  <c:v>114.8898393612866</c:v>
                </c:pt>
                <c:pt idx="26">
                  <c:v>113.74273813640339</c:v>
                </c:pt>
                <c:pt idx="27">
                  <c:v>113.48598226081437</c:v>
                </c:pt>
                <c:pt idx="28">
                  <c:v>112.42166516451579</c:v>
                </c:pt>
                <c:pt idx="29">
                  <c:v>114.17369525803633</c:v>
                </c:pt>
                <c:pt idx="30">
                  <c:v>115.99411989035573</c:v>
                </c:pt>
                <c:pt idx="31">
                  <c:v>116.63321351602849</c:v>
                </c:pt>
                <c:pt idx="32">
                  <c:v>116.48634560560642</c:v>
                </c:pt>
                <c:pt idx="33">
                  <c:v>114.74163653145062</c:v>
                </c:pt>
                <c:pt idx="34">
                  <c:v>115.2312765575213</c:v>
                </c:pt>
                <c:pt idx="35">
                  <c:v>115.99720665243896</c:v>
                </c:pt>
                <c:pt idx="36">
                  <c:v>114.65845842951457</c:v>
                </c:pt>
                <c:pt idx="37">
                  <c:v>114.91852291625848</c:v>
                </c:pt>
                <c:pt idx="38">
                  <c:v>114.80260677631679</c:v>
                </c:pt>
                <c:pt idx="39">
                  <c:v>116.37046006553673</c:v>
                </c:pt>
                <c:pt idx="40">
                  <c:v>117.31904844610939</c:v>
                </c:pt>
                <c:pt idx="41">
                  <c:v>116.49494034464121</c:v>
                </c:pt>
                <c:pt idx="42">
                  <c:v>115.587673266157</c:v>
                </c:pt>
                <c:pt idx="43">
                  <c:v>115.70900558343436</c:v>
                </c:pt>
                <c:pt idx="44">
                  <c:v>115.33158676276697</c:v>
                </c:pt>
                <c:pt idx="45">
                  <c:v>114.42518795564945</c:v>
                </c:pt>
                <c:pt idx="46">
                  <c:v>113.23083287850291</c:v>
                </c:pt>
                <c:pt idx="47">
                  <c:v>112.74872424591662</c:v>
                </c:pt>
                <c:pt idx="48">
                  <c:v>110.97759600731345</c:v>
                </c:pt>
                <c:pt idx="49">
                  <c:v>107.13994749119351</c:v>
                </c:pt>
                <c:pt idx="50">
                  <c:v>107.84769957956067</c:v>
                </c:pt>
                <c:pt idx="51">
                  <c:v>106.53925670482163</c:v>
                </c:pt>
                <c:pt idx="52">
                  <c:v>107.32301122515186</c:v>
                </c:pt>
                <c:pt idx="53">
                  <c:v>103.49546831674436</c:v>
                </c:pt>
                <c:pt idx="54">
                  <c:v>101.79088714967082</c:v>
                </c:pt>
                <c:pt idx="55">
                  <c:v>100.30631523695477</c:v>
                </c:pt>
                <c:pt idx="56">
                  <c:v>98.781229093773049</c:v>
                </c:pt>
                <c:pt idx="57">
                  <c:v>99.695625942422268</c:v>
                </c:pt>
                <c:pt idx="58">
                  <c:v>98.472430485960118</c:v>
                </c:pt>
                <c:pt idx="59">
                  <c:v>97.944464120268364</c:v>
                </c:pt>
                <c:pt idx="60">
                  <c:v>100.51706038007853</c:v>
                </c:pt>
                <c:pt idx="61">
                  <c:v>104.23074498993319</c:v>
                </c:pt>
                <c:pt idx="62">
                  <c:v>107.07190485092217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BB5-4C40-BDF1-DD3CD2B51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0872888"/>
        <c:axId val="580877592"/>
      </c:lineChart>
      <c:dateAx>
        <c:axId val="580872888"/>
        <c:scaling>
          <c:orientation val="minMax"/>
        </c:scaling>
        <c:delete val="0"/>
        <c:axPos val="b"/>
        <c:numFmt formatCode="[$-416]mmm\-yy;@" sourceLinked="1"/>
        <c:majorTickMark val="out"/>
        <c:minorTickMark val="none"/>
        <c:tickLblPos val="low"/>
        <c:spPr>
          <a:ln w="6350" cap="flat" cmpd="sng" algn="ctr">
            <a:solidFill>
              <a:srgbClr val="000000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</c:spPr>
        <c:txPr>
          <a:bodyPr rot="-5400000" vert="horz"/>
          <a:lstStyle/>
          <a:p>
            <a:pPr>
              <a:defRPr sz="800"/>
            </a:pPr>
            <a:endParaRPr lang="pt-BR"/>
          </a:p>
        </c:txPr>
        <c:crossAx val="580877592"/>
        <c:crosses val="autoZero"/>
        <c:auto val="1"/>
        <c:lblOffset val="100"/>
        <c:baseTimeUnit val="months"/>
        <c:majorUnit val="12"/>
        <c:majorTimeUnit val="months"/>
      </c:dateAx>
      <c:valAx>
        <c:axId val="580877592"/>
        <c:scaling>
          <c:orientation val="minMax"/>
          <c:max val="120"/>
          <c:min val="60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800"/>
            </a:pPr>
            <a:endParaRPr lang="pt-BR"/>
          </a:p>
        </c:txPr>
        <c:crossAx val="580872888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41494507082168719"/>
          <c:y val="0.50953811595123188"/>
          <c:w val="0.50708383576259042"/>
          <c:h val="0.29507993078486155"/>
        </c:manualLayout>
      </c:layout>
      <c:overlay val="0"/>
      <c:txPr>
        <a:bodyPr/>
        <a:lstStyle/>
        <a:p>
          <a:pPr rtl="0">
            <a:defRPr sz="800"/>
          </a:pPr>
          <a:endParaRPr lang="pt-BR"/>
        </a:p>
      </c:txPr>
    </c:legend>
    <c:plotVisOnly val="1"/>
    <c:dispBlanksAs val="gap"/>
    <c:showDLblsOverMax val="0"/>
  </c:chart>
  <c:spPr>
    <a:solidFill>
      <a:srgbClr val="FFFFFF">
        <a:lumMod val="100000"/>
      </a:srgbClr>
    </a:solidFill>
    <a:ln>
      <a:noFill/>
    </a:ln>
  </c:spPr>
  <c:txPr>
    <a:bodyPr/>
    <a:lstStyle/>
    <a:p>
      <a:pPr>
        <a:defRPr sz="9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1" cap="all" baseline="0">
                <a:solidFill>
                  <a:srgbClr val="000000"/>
                </a:solidFill>
                <a:latin typeface="Calibri" panose="020F0502020204030204" pitchFamily="34" charset="0"/>
              </a:defRPr>
            </a:pPr>
            <a:r>
              <a:rPr lang="en-US" sz="900" b="1" cap="all" baseline="0">
                <a:solidFill>
                  <a:srgbClr val="000000"/>
                </a:solidFill>
                <a:latin typeface="Calibri" panose="020F0502020204030204" pitchFamily="34" charset="0"/>
              </a:rPr>
              <a:t>GRÁFICO 5.TAXA DE CÂMBIO NOMINAL (R$/US$)</a:t>
            </a:r>
          </a:p>
        </c:rich>
      </c:tx>
      <c:layout>
        <c:manualLayout>
          <c:xMode val="edge"/>
          <c:yMode val="edge"/>
          <c:x val="0.32161697530860167"/>
          <c:y val="1.4111111111111111E-2"/>
        </c:manualLayout>
      </c:layout>
      <c:overlay val="0"/>
    </c:title>
    <c:autoTitleDeleted val="0"/>
    <c:plotArea>
      <c:layout>
        <c:manualLayout>
          <c:xMode val="edge"/>
          <c:yMode val="edge"/>
          <c:x val="5.1304012345679013E-3"/>
          <c:y val="6.344722222222221E-2"/>
          <c:w val="0.98204953703703701"/>
          <c:h val="0.8756638888888143"/>
        </c:manualLayout>
      </c:layout>
      <c:lineChart>
        <c:grouping val="standard"/>
        <c:varyColors val="0"/>
        <c:ser>
          <c:idx val="4"/>
          <c:order val="0"/>
          <c:tx>
            <c:strRef>
              <c:f>'Fig 05'!$B$7</c:f>
              <c:strCache>
                <c:ptCount val="1"/>
                <c:pt idx="0">
                  <c:v>Taxa de câmbio</c:v>
                </c:pt>
              </c:strCache>
            </c:strRef>
          </c:tx>
          <c:spPr>
            <a:ln w="19050">
              <a:solidFill>
                <a:srgbClr val="005D89"/>
              </a:solidFill>
            </a:ln>
          </c:spPr>
          <c:marker>
            <c:symbol val="none"/>
          </c:marker>
          <c:cat>
            <c:numRef>
              <c:f>'Fig 05'!$A$8:$A$131</c:f>
              <c:numCache>
                <c:formatCode>[$-416]mmm\-yy;@</c:formatCode>
                <c:ptCount val="1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  <c:pt idx="117">
                  <c:v>45200</c:v>
                </c:pt>
                <c:pt idx="118">
                  <c:v>45231</c:v>
                </c:pt>
                <c:pt idx="119">
                  <c:v>45261</c:v>
                </c:pt>
                <c:pt idx="120">
                  <c:v>45292</c:v>
                </c:pt>
                <c:pt idx="121">
                  <c:v>45323</c:v>
                </c:pt>
                <c:pt idx="122">
                  <c:v>45352</c:v>
                </c:pt>
                <c:pt idx="123">
                  <c:v>45383</c:v>
                </c:pt>
              </c:numCache>
            </c:numRef>
          </c:cat>
          <c:val>
            <c:numRef>
              <c:f>'Fig 05'!$B$8:$B$131</c:f>
              <c:numCache>
                <c:formatCode>#.##00</c:formatCode>
                <c:ptCount val="124"/>
                <c:pt idx="0">
                  <c:v>2.4262999999999999</c:v>
                </c:pt>
                <c:pt idx="1">
                  <c:v>2.3334000000000001</c:v>
                </c:pt>
                <c:pt idx="2">
                  <c:v>2.2629999999999999</c:v>
                </c:pt>
                <c:pt idx="3">
                  <c:v>2.2360000000000002</c:v>
                </c:pt>
                <c:pt idx="4">
                  <c:v>2.2389999999999999</c:v>
                </c:pt>
                <c:pt idx="5">
                  <c:v>2.2025000000000001</c:v>
                </c:pt>
                <c:pt idx="6">
                  <c:v>2.2673999999999999</c:v>
                </c:pt>
                <c:pt idx="7">
                  <c:v>2.2395999999999998</c:v>
                </c:pt>
                <c:pt idx="8">
                  <c:v>2.4510000000000001</c:v>
                </c:pt>
                <c:pt idx="9">
                  <c:v>2.4441999999999999</c:v>
                </c:pt>
                <c:pt idx="10">
                  <c:v>2.5600999999999998</c:v>
                </c:pt>
                <c:pt idx="11">
                  <c:v>2.6562000000000001</c:v>
                </c:pt>
                <c:pt idx="12">
                  <c:v>2.6623000000000001</c:v>
                </c:pt>
                <c:pt idx="13">
                  <c:v>2.8782000000000001</c:v>
                </c:pt>
                <c:pt idx="14">
                  <c:v>3.2080000000000002</c:v>
                </c:pt>
                <c:pt idx="15">
                  <c:v>2.9935999999999998</c:v>
                </c:pt>
                <c:pt idx="16">
                  <c:v>3.1787999999999998</c:v>
                </c:pt>
                <c:pt idx="17">
                  <c:v>3.1025999999999998</c:v>
                </c:pt>
                <c:pt idx="18">
                  <c:v>3.3940000000000001</c:v>
                </c:pt>
                <c:pt idx="19">
                  <c:v>3.6467000000000001</c:v>
                </c:pt>
                <c:pt idx="20">
                  <c:v>3.9729000000000001</c:v>
                </c:pt>
                <c:pt idx="21">
                  <c:v>3.8589000000000002</c:v>
                </c:pt>
                <c:pt idx="22">
                  <c:v>3.8506</c:v>
                </c:pt>
                <c:pt idx="23">
                  <c:v>3.9047999999999998</c:v>
                </c:pt>
                <c:pt idx="24">
                  <c:v>4.0427999999999997</c:v>
                </c:pt>
                <c:pt idx="25">
                  <c:v>3.9796</c:v>
                </c:pt>
                <c:pt idx="26">
                  <c:v>3.5589</c:v>
                </c:pt>
                <c:pt idx="27">
                  <c:v>3.4508000000000001</c:v>
                </c:pt>
                <c:pt idx="28">
                  <c:v>3.5951</c:v>
                </c:pt>
                <c:pt idx="29">
                  <c:v>3.2098</c:v>
                </c:pt>
                <c:pt idx="30">
                  <c:v>3.2389999999999999</c:v>
                </c:pt>
                <c:pt idx="31">
                  <c:v>3.2403</c:v>
                </c:pt>
                <c:pt idx="32">
                  <c:v>3.2462</c:v>
                </c:pt>
                <c:pt idx="33">
                  <c:v>3.1810999999999998</c:v>
                </c:pt>
                <c:pt idx="34">
                  <c:v>3.3967000000000001</c:v>
                </c:pt>
                <c:pt idx="35">
                  <c:v>3.2591000000000001</c:v>
                </c:pt>
                <c:pt idx="36">
                  <c:v>3.1269999999999998</c:v>
                </c:pt>
                <c:pt idx="37">
                  <c:v>3.0992999999999999</c:v>
                </c:pt>
                <c:pt idx="38">
                  <c:v>3.1684000000000001</c:v>
                </c:pt>
                <c:pt idx="39">
                  <c:v>3.1983999999999999</c:v>
                </c:pt>
                <c:pt idx="40">
                  <c:v>3.2437</c:v>
                </c:pt>
                <c:pt idx="41">
                  <c:v>3.3081999999999998</c:v>
                </c:pt>
                <c:pt idx="42">
                  <c:v>3.1307</c:v>
                </c:pt>
                <c:pt idx="43">
                  <c:v>3.1471</c:v>
                </c:pt>
                <c:pt idx="44">
                  <c:v>3.1680000000000001</c:v>
                </c:pt>
                <c:pt idx="45">
                  <c:v>3.2768999999999999</c:v>
                </c:pt>
                <c:pt idx="46">
                  <c:v>3.2616000000000001</c:v>
                </c:pt>
                <c:pt idx="47">
                  <c:v>3.3079999999999998</c:v>
                </c:pt>
                <c:pt idx="48">
                  <c:v>3.1623999999999999</c:v>
                </c:pt>
                <c:pt idx="49">
                  <c:v>3.2448999999999999</c:v>
                </c:pt>
                <c:pt idx="50">
                  <c:v>3.3237999999999999</c:v>
                </c:pt>
                <c:pt idx="51">
                  <c:v>3.4811000000000001</c:v>
                </c:pt>
                <c:pt idx="52">
                  <c:v>3.7370000000000001</c:v>
                </c:pt>
                <c:pt idx="53">
                  <c:v>3.8557999999999999</c:v>
                </c:pt>
                <c:pt idx="54">
                  <c:v>3.7549000000000001</c:v>
                </c:pt>
                <c:pt idx="55">
                  <c:v>4.1353</c:v>
                </c:pt>
                <c:pt idx="56">
                  <c:v>4.0038999999999998</c:v>
                </c:pt>
                <c:pt idx="57">
                  <c:v>3.7176999999999998</c:v>
                </c:pt>
                <c:pt idx="58">
                  <c:v>3.8633000000000002</c:v>
                </c:pt>
                <c:pt idx="59">
                  <c:v>3.8748</c:v>
                </c:pt>
                <c:pt idx="60">
                  <c:v>3.6518999999999999</c:v>
                </c:pt>
                <c:pt idx="61">
                  <c:v>3.7385000000000002</c:v>
                </c:pt>
                <c:pt idx="62">
                  <c:v>3.8967000000000001</c:v>
                </c:pt>
                <c:pt idx="63">
                  <c:v>3.9453</c:v>
                </c:pt>
                <c:pt idx="64">
                  <c:v>3.9407000000000001</c:v>
                </c:pt>
                <c:pt idx="65">
                  <c:v>3.8321999999999998</c:v>
                </c:pt>
                <c:pt idx="66">
                  <c:v>3.7648999999999999</c:v>
                </c:pt>
                <c:pt idx="67">
                  <c:v>4.1384999999999996</c:v>
                </c:pt>
                <c:pt idx="68">
                  <c:v>4.1643999999999997</c:v>
                </c:pt>
                <c:pt idx="69">
                  <c:v>4.0041000000000002</c:v>
                </c:pt>
                <c:pt idx="70">
                  <c:v>4.2240000000000002</c:v>
                </c:pt>
                <c:pt idx="71">
                  <c:v>4.0307000000000004</c:v>
                </c:pt>
                <c:pt idx="72">
                  <c:v>4.2694999999999999</c:v>
                </c:pt>
                <c:pt idx="73">
                  <c:v>4.4987000000000004</c:v>
                </c:pt>
                <c:pt idx="74">
                  <c:v>5.1986999999999997</c:v>
                </c:pt>
                <c:pt idx="75">
                  <c:v>5.4269999999999996</c:v>
                </c:pt>
                <c:pt idx="76">
                  <c:v>5.4263000000000003</c:v>
                </c:pt>
                <c:pt idx="77">
                  <c:v>5.476</c:v>
                </c:pt>
                <c:pt idx="78">
                  <c:v>5.2032999999999996</c:v>
                </c:pt>
                <c:pt idx="79">
                  <c:v>5.4713000000000003</c:v>
                </c:pt>
                <c:pt idx="80">
                  <c:v>5.6406999999999998</c:v>
                </c:pt>
                <c:pt idx="81">
                  <c:v>5.7717999999999998</c:v>
                </c:pt>
                <c:pt idx="82">
                  <c:v>5.3316999999999997</c:v>
                </c:pt>
                <c:pt idx="83">
                  <c:v>5.1966999999999999</c:v>
                </c:pt>
                <c:pt idx="84">
                  <c:v>5.4759000000000002</c:v>
                </c:pt>
                <c:pt idx="85">
                  <c:v>5.5301999999999998</c:v>
                </c:pt>
                <c:pt idx="86">
                  <c:v>5.6973000000000003</c:v>
                </c:pt>
                <c:pt idx="87">
                  <c:v>5.4036</c:v>
                </c:pt>
                <c:pt idx="88">
                  <c:v>5.2321999999999997</c:v>
                </c:pt>
                <c:pt idx="89">
                  <c:v>5.0022000000000002</c:v>
                </c:pt>
                <c:pt idx="90">
                  <c:v>5.1215999999999999</c:v>
                </c:pt>
                <c:pt idx="91">
                  <c:v>5.1433</c:v>
                </c:pt>
                <c:pt idx="92">
                  <c:v>5.4394</c:v>
                </c:pt>
                <c:pt idx="93">
                  <c:v>5.6429999999999998</c:v>
                </c:pt>
                <c:pt idx="94">
                  <c:v>5.6199000000000003</c:v>
                </c:pt>
                <c:pt idx="95">
                  <c:v>5.5804999999999998</c:v>
                </c:pt>
                <c:pt idx="96">
                  <c:v>5.3574000000000002</c:v>
                </c:pt>
                <c:pt idx="97">
                  <c:v>5.1394000000000002</c:v>
                </c:pt>
                <c:pt idx="98">
                  <c:v>4.7378</c:v>
                </c:pt>
                <c:pt idx="99">
                  <c:v>4.9191000000000003</c:v>
                </c:pt>
                <c:pt idx="100">
                  <c:v>4.7289000000000003</c:v>
                </c:pt>
                <c:pt idx="101">
                  <c:v>5.2380000000000004</c:v>
                </c:pt>
                <c:pt idx="102">
                  <c:v>5.1883999999999997</c:v>
                </c:pt>
                <c:pt idx="103">
                  <c:v>5.1790000000000003</c:v>
                </c:pt>
                <c:pt idx="104">
                  <c:v>5.4066000000000001</c:v>
                </c:pt>
                <c:pt idx="105">
                  <c:v>5.2569999999999997</c:v>
                </c:pt>
                <c:pt idx="106">
                  <c:v>5.2941000000000003</c:v>
                </c:pt>
                <c:pt idx="107">
                  <c:v>5.2176999999999998</c:v>
                </c:pt>
                <c:pt idx="108">
                  <c:v>5.0993000000000004</c:v>
                </c:pt>
                <c:pt idx="109">
                  <c:v>5.2077999999999998</c:v>
                </c:pt>
                <c:pt idx="110">
                  <c:v>5.0804</c:v>
                </c:pt>
                <c:pt idx="111">
                  <c:v>5.0007000000000001</c:v>
                </c:pt>
                <c:pt idx="112">
                  <c:v>5.0959000000000003</c:v>
                </c:pt>
                <c:pt idx="113">
                  <c:v>4.8192000000000004</c:v>
                </c:pt>
                <c:pt idx="114">
                  <c:v>4.7415000000000003</c:v>
                </c:pt>
                <c:pt idx="115">
                  <c:v>4.9218999999999999</c:v>
                </c:pt>
                <c:pt idx="116">
                  <c:v>5.0076000000000001</c:v>
                </c:pt>
                <c:pt idx="117">
                  <c:v>5.0575000000000001</c:v>
                </c:pt>
                <c:pt idx="118">
                  <c:v>4.9355000000000002</c:v>
                </c:pt>
                <c:pt idx="119">
                  <c:v>4.8413000000000004</c:v>
                </c:pt>
                <c:pt idx="120">
                  <c:v>4.9535</c:v>
                </c:pt>
                <c:pt idx="121">
                  <c:v>4.9832999999999998</c:v>
                </c:pt>
                <c:pt idx="122">
                  <c:v>4.9962</c:v>
                </c:pt>
                <c:pt idx="123">
                  <c:v>5.2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0888568"/>
        <c:axId val="580890920"/>
      </c:lineChart>
      <c:dateAx>
        <c:axId val="580888568"/>
        <c:scaling>
          <c:orientation val="minMax"/>
        </c:scaling>
        <c:delete val="0"/>
        <c:axPos val="b"/>
        <c:numFmt formatCode="[$-416]mmm\-yy;@" sourceLinked="1"/>
        <c:majorTickMark val="out"/>
        <c:minorTickMark val="none"/>
        <c:tickLblPos val="low"/>
        <c:spPr>
          <a:ln w="6350" cap="flat" cmpd="sng" algn="ctr">
            <a:solidFill>
              <a:srgbClr val="000000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</c:spPr>
        <c:txPr>
          <a:bodyPr rot="-5400000" vert="horz"/>
          <a:lstStyle/>
          <a:p>
            <a:pPr>
              <a:defRPr sz="800"/>
            </a:pPr>
            <a:endParaRPr lang="pt-BR"/>
          </a:p>
        </c:txPr>
        <c:crossAx val="580890920"/>
        <c:crosses val="autoZero"/>
        <c:auto val="1"/>
        <c:lblOffset val="100"/>
        <c:baseTimeUnit val="months"/>
        <c:majorUnit val="12"/>
        <c:majorTimeUnit val="months"/>
      </c:dateAx>
      <c:valAx>
        <c:axId val="580890920"/>
        <c:scaling>
          <c:orientation val="minMax"/>
          <c:min val="2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</a:ln>
          </c:spPr>
        </c:majorGridlines>
        <c:numFmt formatCode="#,##0.0" sourceLinked="0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800"/>
            </a:pPr>
            <a:endParaRPr lang="pt-BR"/>
          </a:p>
        </c:txPr>
        <c:crossAx val="58088856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solidFill>
      <a:srgbClr val="FFFFFF">
        <a:lumMod val="100000"/>
      </a:srgbClr>
    </a:solidFill>
    <a:ln>
      <a:noFill/>
    </a:ln>
  </c:spPr>
  <c:txPr>
    <a:bodyPr/>
    <a:lstStyle/>
    <a:p>
      <a:pPr>
        <a:defRPr sz="9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cap="all" spc="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900" b="1" cap="all" baseline="0">
                <a:solidFill>
                  <a:srgbClr val="000000"/>
                </a:solidFill>
                <a:latin typeface="Calibri" panose="020F0502020204030204" pitchFamily="34" charset="0"/>
              </a:rPr>
              <a:t>Quantidade de benefícios emitidos: LOAS</a:t>
            </a:r>
          </a:p>
        </c:rich>
      </c:tx>
      <c:layout>
        <c:manualLayout>
          <c:xMode val="edge"/>
          <c:yMode val="edge"/>
          <c:x val="0.21362272727272727"/>
          <c:y val="1.650027391435883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cap="all" spc="0" baseline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pt-BR"/>
        </a:p>
      </c:txPr>
    </c:title>
    <c:autoTitleDeleted val="0"/>
    <c:plotArea>
      <c:layout>
        <c:manualLayout>
          <c:xMode val="edge"/>
          <c:yMode val="edge"/>
          <c:x val="5.0521296296296293E-2"/>
          <c:y val="7.1208333333333332E-2"/>
          <c:w val="0.93311327160493829"/>
          <c:h val="0.86790277777770319"/>
        </c:manualLayout>
      </c:layout>
      <c:lineChart>
        <c:grouping val="standard"/>
        <c:varyColors val="0"/>
        <c:ser>
          <c:idx val="0"/>
          <c:order val="0"/>
          <c:tx>
            <c:strRef>
              <c:f>'Fig 06'!$B$7</c:f>
              <c:strCache>
                <c:ptCount val="1"/>
                <c:pt idx="0">
                  <c:v>LOAS</c:v>
                </c:pt>
              </c:strCache>
            </c:strRef>
          </c:tx>
          <c:spPr>
            <a:ln w="19050" cap="rnd">
              <a:solidFill>
                <a:srgbClr val="005D89"/>
              </a:solidFill>
              <a:round/>
            </a:ln>
            <a:effectLst/>
          </c:spPr>
          <c:marker>
            <c:symbol val="none"/>
          </c:marker>
          <c:dPt>
            <c:idx val="24"/>
            <c:marker>
              <c:symbol val="circle"/>
              <c:size val="3"/>
              <c:spPr>
                <a:solidFill>
                  <a:schemeClr val="bg1"/>
                </a:solidFill>
                <a:ln w="19050">
                  <a:solidFill>
                    <a:srgbClr val="005D89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46E-0C4F-ADFA-09EF03D49923}"/>
              </c:ext>
            </c:extLst>
          </c:dPt>
          <c:dPt>
            <c:idx val="32"/>
            <c:marker>
              <c:symbol val="circle"/>
              <c:size val="3"/>
              <c:spPr>
                <a:solidFill>
                  <a:schemeClr val="bg1"/>
                </a:solidFill>
                <a:ln w="19050">
                  <a:solidFill>
                    <a:srgbClr val="005D89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46E-0C4F-ADFA-09EF03D49923}"/>
              </c:ext>
            </c:extLst>
          </c:dPt>
          <c:dPt>
            <c:idx val="36"/>
            <c:marker>
              <c:symbol val="circle"/>
              <c:size val="3"/>
              <c:spPr>
                <a:solidFill>
                  <a:schemeClr val="bg1"/>
                </a:solidFill>
                <a:ln w="19050">
                  <a:solidFill>
                    <a:srgbClr val="005D89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46E-0C4F-ADFA-09EF03D49923}"/>
              </c:ext>
            </c:extLst>
          </c:dPt>
          <c:dPt>
            <c:idx val="40"/>
            <c:marker>
              <c:symbol val="circle"/>
              <c:size val="3"/>
              <c:spPr>
                <a:solidFill>
                  <a:schemeClr val="bg1"/>
                </a:solidFill>
                <a:ln w="19050">
                  <a:solidFill>
                    <a:srgbClr val="005D89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46E-0C4F-ADFA-09EF03D49923}"/>
              </c:ext>
            </c:extLst>
          </c:dPt>
          <c:dPt>
            <c:idx val="53"/>
            <c:marker>
              <c:symbol val="circle"/>
              <c:size val="3"/>
              <c:spPr>
                <a:solidFill>
                  <a:schemeClr val="bg1"/>
                </a:solidFill>
                <a:ln w="19050">
                  <a:solidFill>
                    <a:srgbClr val="005D89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046E-0C4F-ADFA-09EF03D49923}"/>
              </c:ext>
            </c:extLst>
          </c:dPt>
          <c:dPt>
            <c:idx val="61"/>
            <c:marker>
              <c:symbol val="circle"/>
              <c:size val="3"/>
              <c:spPr>
                <a:solidFill>
                  <a:schemeClr val="bg1"/>
                </a:solidFill>
                <a:ln w="19050">
                  <a:solidFill>
                    <a:srgbClr val="005D89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046E-0C4F-ADFA-09EF03D49923}"/>
              </c:ext>
            </c:extLst>
          </c:dPt>
          <c:dPt>
            <c:idx val="69"/>
            <c:marker>
              <c:symbol val="circle"/>
              <c:size val="3"/>
              <c:spPr>
                <a:solidFill>
                  <a:schemeClr val="bg1"/>
                </a:solidFill>
                <a:ln w="19050">
                  <a:solidFill>
                    <a:srgbClr val="005D89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D1E-4E13-B54C-68A66D24D1C3}"/>
              </c:ext>
            </c:extLst>
          </c:dPt>
          <c:dPt>
            <c:idx val="74"/>
            <c:marker>
              <c:symbol val="circle"/>
              <c:size val="3"/>
              <c:spPr>
                <a:solidFill>
                  <a:schemeClr val="bg1"/>
                </a:solidFill>
                <a:ln w="19050">
                  <a:solidFill>
                    <a:srgbClr val="005D89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E5C-42BC-8B6B-20F6C442218E}"/>
              </c:ext>
            </c:extLst>
          </c:dPt>
          <c:dLbls>
            <c:dLbl>
              <c:idx val="24"/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46E-0C4F-ADFA-09EF03D49923}"/>
                </c:ext>
                <c:ext xmlns:c15="http://schemas.microsoft.com/office/drawing/2012/chart" uri="{CE6537A1-D6FC-4f65-9D91-7224C49458BB}"/>
              </c:extLst>
            </c:dLbl>
            <c:dLbl>
              <c:idx val="32"/>
              <c:layout>
                <c:manualLayout>
                  <c:x val="-9.7864199507409155E-2"/>
                  <c:y val="0.12371491617983237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46E-0C4F-ADFA-09EF03D49923}"/>
                </c:ext>
                <c:ext xmlns:c15="http://schemas.microsoft.com/office/drawing/2012/chart" uri="{CE6537A1-D6FC-4f65-9D91-7224C49458BB}"/>
              </c:extLst>
            </c:dLbl>
            <c:dLbl>
              <c:idx val="36"/>
              <c:layout>
                <c:manualLayout>
                  <c:x val="-7.2232652988616725E-2"/>
                  <c:y val="-0.10355322898145797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46E-0C4F-ADFA-09EF03D49923}"/>
                </c:ext>
                <c:ext xmlns:c15="http://schemas.microsoft.com/office/drawing/2012/chart" uri="{CE6537A1-D6FC-4f65-9D91-7224C49458BB}"/>
              </c:extLst>
            </c:dLbl>
            <c:dLbl>
              <c:idx val="40"/>
              <c:layout>
                <c:manualLayout>
                  <c:x val="-5.9170422551155226E-2"/>
                  <c:y val="9.3472980695961397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46E-0C4F-ADFA-09EF03D49923}"/>
                </c:ext>
                <c:ext xmlns:c15="http://schemas.microsoft.com/office/drawing/2012/chart" uri="{CE6537A1-D6FC-4f65-9D91-7224C49458BB}"/>
              </c:extLst>
            </c:dLbl>
            <c:dLbl>
              <c:idx val="53"/>
              <c:layout>
                <c:manualLayout>
                  <c:x val="-7.3896077223249132E-2"/>
                  <c:y val="-0.12371451930403861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46E-0C4F-ADFA-09EF03D49923}"/>
                </c:ext>
                <c:ext xmlns:c15="http://schemas.microsoft.com/office/drawing/2012/chart" uri="{CE6537A1-D6FC-4f65-9D91-7224C49458BB}"/>
              </c:extLst>
            </c:dLbl>
            <c:dLbl>
              <c:idx val="61"/>
              <c:layout>
                <c:manualLayout>
                  <c:x val="-7.0055614582373138E-2"/>
                  <c:y val="0.1085939484378969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46E-0C4F-ADFA-09EF03D49923}"/>
                </c:ext>
                <c:ext xmlns:c15="http://schemas.microsoft.com/office/drawing/2012/chart" uri="{CE6537A1-D6FC-4f65-9D91-7224C49458BB}"/>
              </c:extLst>
            </c:dLbl>
            <c:dLbl>
              <c:idx val="69"/>
              <c:layout>
                <c:manualLayout>
                  <c:x val="-8.5124756817597427E-3"/>
                  <c:y val="0.11363427101854204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D1E-4E13-B54C-68A66D24D1C3}"/>
                </c:ext>
                <c:ext xmlns:c15="http://schemas.microsoft.com/office/drawing/2012/chart" uri="{CE6537A1-D6FC-4f65-9D91-7224C49458BB}"/>
              </c:extLst>
            </c:dLbl>
            <c:dLbl>
              <c:idx val="74"/>
              <c:layout>
                <c:manualLayout>
                  <c:x val="-6.2720501764014114E-2"/>
                  <c:y val="-6.6593616213496631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E5C-42BC-8B6B-20F6C442218E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accent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06'!$A$8:$A$82</c:f>
              <c:numCache>
                <c:formatCode>mmm\-yy</c:formatCode>
                <c:ptCount val="75"/>
                <c:pt idx="0">
                  <c:v>43070</c:v>
                </c:pt>
                <c:pt idx="1">
                  <c:v>43101</c:v>
                </c:pt>
                <c:pt idx="2">
                  <c:v>43132</c:v>
                </c:pt>
                <c:pt idx="3">
                  <c:v>43160</c:v>
                </c:pt>
                <c:pt idx="4">
                  <c:v>43191</c:v>
                </c:pt>
                <c:pt idx="5">
                  <c:v>43221</c:v>
                </c:pt>
                <c:pt idx="6">
                  <c:v>43252</c:v>
                </c:pt>
                <c:pt idx="7">
                  <c:v>43282</c:v>
                </c:pt>
                <c:pt idx="8">
                  <c:v>43313</c:v>
                </c:pt>
                <c:pt idx="9">
                  <c:v>43344</c:v>
                </c:pt>
                <c:pt idx="10">
                  <c:v>43374</c:v>
                </c:pt>
                <c:pt idx="11">
                  <c:v>43405</c:v>
                </c:pt>
                <c:pt idx="12">
                  <c:v>43435</c:v>
                </c:pt>
                <c:pt idx="13">
                  <c:v>43466</c:v>
                </c:pt>
                <c:pt idx="14">
                  <c:v>43497</c:v>
                </c:pt>
                <c:pt idx="15">
                  <c:v>43525</c:v>
                </c:pt>
                <c:pt idx="16">
                  <c:v>43556</c:v>
                </c:pt>
                <c:pt idx="17">
                  <c:v>43586</c:v>
                </c:pt>
                <c:pt idx="18">
                  <c:v>43617</c:v>
                </c:pt>
                <c:pt idx="19">
                  <c:v>43647</c:v>
                </c:pt>
                <c:pt idx="20">
                  <c:v>43678</c:v>
                </c:pt>
                <c:pt idx="21">
                  <c:v>43709</c:v>
                </c:pt>
                <c:pt idx="22">
                  <c:v>43739</c:v>
                </c:pt>
                <c:pt idx="23">
                  <c:v>43770</c:v>
                </c:pt>
                <c:pt idx="24">
                  <c:v>43800</c:v>
                </c:pt>
                <c:pt idx="25">
                  <c:v>43831</c:v>
                </c:pt>
                <c:pt idx="26">
                  <c:v>43862</c:v>
                </c:pt>
                <c:pt idx="27">
                  <c:v>43891</c:v>
                </c:pt>
                <c:pt idx="28">
                  <c:v>43922</c:v>
                </c:pt>
                <c:pt idx="29">
                  <c:v>43952</c:v>
                </c:pt>
                <c:pt idx="30">
                  <c:v>43983</c:v>
                </c:pt>
                <c:pt idx="31">
                  <c:v>44013</c:v>
                </c:pt>
                <c:pt idx="32">
                  <c:v>44044</c:v>
                </c:pt>
                <c:pt idx="33">
                  <c:v>44075</c:v>
                </c:pt>
                <c:pt idx="34">
                  <c:v>44105</c:v>
                </c:pt>
                <c:pt idx="35">
                  <c:v>44136</c:v>
                </c:pt>
                <c:pt idx="36">
                  <c:v>44166</c:v>
                </c:pt>
                <c:pt idx="37">
                  <c:v>44197</c:v>
                </c:pt>
                <c:pt idx="38">
                  <c:v>44228</c:v>
                </c:pt>
                <c:pt idx="39">
                  <c:v>44256</c:v>
                </c:pt>
                <c:pt idx="40">
                  <c:v>44287</c:v>
                </c:pt>
                <c:pt idx="41">
                  <c:v>44317</c:v>
                </c:pt>
                <c:pt idx="42">
                  <c:v>44348</c:v>
                </c:pt>
                <c:pt idx="43">
                  <c:v>44378</c:v>
                </c:pt>
                <c:pt idx="44">
                  <c:v>44409</c:v>
                </c:pt>
                <c:pt idx="45">
                  <c:v>44440</c:v>
                </c:pt>
                <c:pt idx="46">
                  <c:v>44470</c:v>
                </c:pt>
                <c:pt idx="47">
                  <c:v>44501</c:v>
                </c:pt>
                <c:pt idx="48">
                  <c:v>44531</c:v>
                </c:pt>
                <c:pt idx="49">
                  <c:v>44562</c:v>
                </c:pt>
                <c:pt idx="50">
                  <c:v>44593</c:v>
                </c:pt>
                <c:pt idx="51">
                  <c:v>44621</c:v>
                </c:pt>
                <c:pt idx="52">
                  <c:v>44652</c:v>
                </c:pt>
                <c:pt idx="53">
                  <c:v>44682</c:v>
                </c:pt>
                <c:pt idx="54">
                  <c:v>44713</c:v>
                </c:pt>
                <c:pt idx="55">
                  <c:v>44743</c:v>
                </c:pt>
                <c:pt idx="56">
                  <c:v>44774</c:v>
                </c:pt>
                <c:pt idx="57">
                  <c:v>44805</c:v>
                </c:pt>
                <c:pt idx="58">
                  <c:v>44835</c:v>
                </c:pt>
                <c:pt idx="59">
                  <c:v>44866</c:v>
                </c:pt>
                <c:pt idx="60">
                  <c:v>44896</c:v>
                </c:pt>
                <c:pt idx="61">
                  <c:v>44927</c:v>
                </c:pt>
                <c:pt idx="62">
                  <c:v>44958</c:v>
                </c:pt>
                <c:pt idx="63">
                  <c:v>44986</c:v>
                </c:pt>
                <c:pt idx="64">
                  <c:v>45017</c:v>
                </c:pt>
                <c:pt idx="65">
                  <c:v>45047</c:v>
                </c:pt>
                <c:pt idx="66">
                  <c:v>45078</c:v>
                </c:pt>
                <c:pt idx="67">
                  <c:v>45108</c:v>
                </c:pt>
                <c:pt idx="68">
                  <c:v>45139</c:v>
                </c:pt>
                <c:pt idx="69">
                  <c:v>45170</c:v>
                </c:pt>
                <c:pt idx="70">
                  <c:v>45200</c:v>
                </c:pt>
                <c:pt idx="71">
                  <c:v>45231</c:v>
                </c:pt>
                <c:pt idx="72">
                  <c:v>45261</c:v>
                </c:pt>
                <c:pt idx="73">
                  <c:v>45292</c:v>
                </c:pt>
                <c:pt idx="74">
                  <c:v>45323</c:v>
                </c:pt>
              </c:numCache>
            </c:numRef>
          </c:cat>
          <c:val>
            <c:numRef>
              <c:f>'Fig 06'!$B$8:$B$82</c:f>
              <c:numCache>
                <c:formatCode>#.##000</c:formatCode>
                <c:ptCount val="75"/>
                <c:pt idx="0">
                  <c:v>4672825</c:v>
                </c:pt>
                <c:pt idx="1">
                  <c:v>4675239</c:v>
                </c:pt>
                <c:pt idx="2">
                  <c:v>4682134</c:v>
                </c:pt>
                <c:pt idx="3">
                  <c:v>4688687</c:v>
                </c:pt>
                <c:pt idx="4">
                  <c:v>4703989</c:v>
                </c:pt>
                <c:pt idx="5">
                  <c:v>4709900</c:v>
                </c:pt>
                <c:pt idx="6">
                  <c:v>4714683</c:v>
                </c:pt>
                <c:pt idx="7">
                  <c:v>4723987</c:v>
                </c:pt>
                <c:pt idx="8">
                  <c:v>4731556</c:v>
                </c:pt>
                <c:pt idx="9">
                  <c:v>4737686</c:v>
                </c:pt>
                <c:pt idx="10">
                  <c:v>4744655</c:v>
                </c:pt>
                <c:pt idx="11">
                  <c:v>4753454</c:v>
                </c:pt>
                <c:pt idx="12">
                  <c:v>4760966</c:v>
                </c:pt>
                <c:pt idx="13">
                  <c:v>4758578</c:v>
                </c:pt>
                <c:pt idx="14">
                  <c:v>4752096</c:v>
                </c:pt>
                <c:pt idx="15">
                  <c:v>4758111</c:v>
                </c:pt>
                <c:pt idx="16">
                  <c:v>4763057</c:v>
                </c:pt>
                <c:pt idx="17">
                  <c:v>4761350</c:v>
                </c:pt>
                <c:pt idx="18">
                  <c:v>4749478</c:v>
                </c:pt>
                <c:pt idx="19">
                  <c:v>4746831</c:v>
                </c:pt>
                <c:pt idx="20">
                  <c:v>4718886</c:v>
                </c:pt>
                <c:pt idx="21">
                  <c:v>4718082</c:v>
                </c:pt>
                <c:pt idx="22">
                  <c:v>4737631</c:v>
                </c:pt>
                <c:pt idx="23">
                  <c:v>4754262</c:v>
                </c:pt>
                <c:pt idx="24">
                  <c:v>4752440</c:v>
                </c:pt>
                <c:pt idx="25">
                  <c:v>4748490</c:v>
                </c:pt>
                <c:pt idx="26">
                  <c:v>4759232</c:v>
                </c:pt>
                <c:pt idx="27">
                  <c:v>4740273</c:v>
                </c:pt>
                <c:pt idx="28">
                  <c:v>4761828</c:v>
                </c:pt>
                <c:pt idx="29">
                  <c:v>4922056</c:v>
                </c:pt>
                <c:pt idx="30">
                  <c:v>4940448</c:v>
                </c:pt>
                <c:pt idx="31">
                  <c:v>4931726</c:v>
                </c:pt>
                <c:pt idx="32">
                  <c:v>4920113</c:v>
                </c:pt>
                <c:pt idx="33">
                  <c:v>4874760</c:v>
                </c:pt>
                <c:pt idx="34">
                  <c:v>4871680</c:v>
                </c:pt>
                <c:pt idx="35">
                  <c:v>4877271</c:v>
                </c:pt>
                <c:pt idx="36">
                  <c:v>4869431</c:v>
                </c:pt>
                <c:pt idx="37">
                  <c:v>4863191</c:v>
                </c:pt>
                <c:pt idx="38">
                  <c:v>4757103</c:v>
                </c:pt>
                <c:pt idx="39">
                  <c:v>4761215</c:v>
                </c:pt>
                <c:pt idx="40">
                  <c:v>4752361</c:v>
                </c:pt>
                <c:pt idx="41">
                  <c:v>4764312</c:v>
                </c:pt>
                <c:pt idx="42">
                  <c:v>4764801</c:v>
                </c:pt>
                <c:pt idx="43">
                  <c:v>4772237</c:v>
                </c:pt>
                <c:pt idx="44">
                  <c:v>4800044</c:v>
                </c:pt>
                <c:pt idx="45">
                  <c:v>4808669</c:v>
                </c:pt>
                <c:pt idx="46">
                  <c:v>4798961</c:v>
                </c:pt>
                <c:pt idx="47">
                  <c:v>4804755</c:v>
                </c:pt>
                <c:pt idx="48">
                  <c:v>4817830</c:v>
                </c:pt>
                <c:pt idx="49">
                  <c:v>4826218</c:v>
                </c:pt>
                <c:pt idx="50">
                  <c:v>4819056</c:v>
                </c:pt>
                <c:pt idx="51">
                  <c:v>4843426</c:v>
                </c:pt>
                <c:pt idx="52">
                  <c:v>4837988</c:v>
                </c:pt>
                <c:pt idx="53">
                  <c:v>4853618</c:v>
                </c:pt>
                <c:pt idx="54">
                  <c:v>4827636</c:v>
                </c:pt>
                <c:pt idx="55">
                  <c:v>4920070</c:v>
                </c:pt>
                <c:pt idx="56">
                  <c:v>5009778</c:v>
                </c:pt>
                <c:pt idx="57">
                  <c:v>5059716</c:v>
                </c:pt>
                <c:pt idx="58">
                  <c:v>5127840</c:v>
                </c:pt>
                <c:pt idx="59">
                  <c:v>5161831</c:v>
                </c:pt>
                <c:pt idx="60">
                  <c:v>5195802</c:v>
                </c:pt>
                <c:pt idx="61">
                  <c:v>5231939</c:v>
                </c:pt>
                <c:pt idx="62">
                  <c:v>5260193</c:v>
                </c:pt>
                <c:pt idx="63">
                  <c:v>5283886</c:v>
                </c:pt>
                <c:pt idx="64">
                  <c:v>5332990</c:v>
                </c:pt>
                <c:pt idx="65">
                  <c:v>5368072</c:v>
                </c:pt>
                <c:pt idx="66">
                  <c:v>5407070</c:v>
                </c:pt>
                <c:pt idx="67">
                  <c:v>5472677</c:v>
                </c:pt>
                <c:pt idx="68">
                  <c:v>5529691</c:v>
                </c:pt>
                <c:pt idx="69">
                  <c:v>5579286</c:v>
                </c:pt>
                <c:pt idx="70">
                  <c:v>5669984</c:v>
                </c:pt>
                <c:pt idx="71">
                  <c:v>5716512</c:v>
                </c:pt>
                <c:pt idx="72">
                  <c:v>5783482</c:v>
                </c:pt>
                <c:pt idx="73">
                  <c:v>5818770</c:v>
                </c:pt>
                <c:pt idx="74">
                  <c:v>5864534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046E-0C4F-ADFA-09EF03D49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0892880"/>
        <c:axId val="580884648"/>
      </c:lineChart>
      <c:dateAx>
        <c:axId val="5808928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6350" cap="flat" cmpd="sng" algn="ctr">
            <a:solidFill>
              <a:srgbClr val="000000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  <c:crossAx val="580884648"/>
        <c:crosses val="autoZero"/>
        <c:auto val="1"/>
        <c:lblOffset val="100"/>
        <c:baseTimeUnit val="months"/>
      </c:dateAx>
      <c:valAx>
        <c:axId val="58088464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#,##0.00" sourceLinked="0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  <c:crossAx val="580892880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>
        <a:lumMod val="100000"/>
      </a:srgbClr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cap="all" spc="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900" b="1" cap="all" baseline="0">
                <a:solidFill>
                  <a:srgbClr val="000000"/>
                </a:solidFill>
                <a:latin typeface="Calibri" panose="020F0502020204030204" pitchFamily="34" charset="0"/>
              </a:rPr>
              <a:t>Quantidade de benefícios emitidos: RGPS</a:t>
            </a:r>
          </a:p>
        </c:rich>
      </c:tx>
      <c:layout>
        <c:manualLayout>
          <c:xMode val="edge"/>
          <c:yMode val="edge"/>
          <c:x val="0.25050732323232322"/>
          <c:y val="1.650027391435883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cap="all" spc="0" baseline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pt-BR"/>
        </a:p>
      </c:txPr>
    </c:title>
    <c:autoTitleDeleted val="0"/>
    <c:plotArea>
      <c:layout>
        <c:manualLayout>
          <c:xMode val="edge"/>
          <c:yMode val="edge"/>
          <c:x val="6.2281481481481479E-2"/>
          <c:y val="6.344722222222221E-2"/>
          <c:w val="0.91033703703703706"/>
          <c:h val="0.8756638888888143"/>
        </c:manualLayout>
      </c:layout>
      <c:lineChart>
        <c:grouping val="standard"/>
        <c:varyColors val="0"/>
        <c:ser>
          <c:idx val="0"/>
          <c:order val="0"/>
          <c:tx>
            <c:strRef>
              <c:f>'Fig 06'!$C$7</c:f>
              <c:strCache>
                <c:ptCount val="1"/>
                <c:pt idx="0">
                  <c:v>RGPS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24"/>
            <c:marker>
              <c:symbol val="circle"/>
              <c:size val="3"/>
              <c:spPr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3BE-7F4E-B02D-56F89624CA3E}"/>
              </c:ext>
            </c:extLst>
          </c:dPt>
          <c:dPt>
            <c:idx val="32"/>
            <c:marker>
              <c:symbol val="circle"/>
              <c:size val="3"/>
              <c:spPr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3BE-7F4E-B02D-56F89624CA3E}"/>
              </c:ext>
            </c:extLst>
          </c:dPt>
          <c:dPt>
            <c:idx val="36"/>
            <c:marker>
              <c:symbol val="circle"/>
              <c:size val="3"/>
              <c:spPr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3BE-7F4E-B02D-56F89624CA3E}"/>
              </c:ext>
            </c:extLst>
          </c:dPt>
          <c:dPt>
            <c:idx val="40"/>
            <c:marker>
              <c:symbol val="circle"/>
              <c:size val="3"/>
              <c:spPr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3BE-7F4E-B02D-56F89624CA3E}"/>
              </c:ext>
            </c:extLst>
          </c:dPt>
          <c:dPt>
            <c:idx val="53"/>
            <c:marker>
              <c:symbol val="circle"/>
              <c:size val="3"/>
              <c:spPr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3BE-7F4E-B02D-56F89624CA3E}"/>
              </c:ext>
            </c:extLst>
          </c:dPt>
          <c:dPt>
            <c:idx val="69"/>
            <c:marker>
              <c:symbol val="circle"/>
              <c:size val="3"/>
              <c:spPr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D2E-4D17-B633-25DF94D7FBF7}"/>
              </c:ext>
            </c:extLst>
          </c:dPt>
          <c:dPt>
            <c:idx val="74"/>
            <c:marker>
              <c:symbol val="circle"/>
              <c:size val="3"/>
              <c:spPr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4BEB-4F8B-A809-A92EB7398214}"/>
              </c:ext>
            </c:extLst>
          </c:dPt>
          <c:dLbls>
            <c:dLbl>
              <c:idx val="24"/>
              <c:layout>
                <c:manualLayout>
                  <c:x val="-8.0693999882707729E-2"/>
                  <c:y val="-0.12371451930403865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3BE-7F4E-B02D-56F89624CA3E}"/>
                </c:ext>
                <c:ext xmlns:c15="http://schemas.microsoft.com/office/drawing/2012/chart" uri="{CE6537A1-D6FC-4f65-9D91-7224C49458BB}"/>
              </c:extLst>
            </c:dLbl>
            <c:dLbl>
              <c:idx val="32"/>
              <c:layout>
                <c:manualLayout>
                  <c:x val="-8.1634807409167939E-2"/>
                  <c:y val="0.13883588392176785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3BE-7F4E-B02D-56F89624CA3E}"/>
                </c:ext>
                <c:ext xmlns:c15="http://schemas.microsoft.com/office/drawing/2012/chart" uri="{CE6537A1-D6FC-4f65-9D91-7224C49458BB}"/>
              </c:extLst>
            </c:dLbl>
            <c:dLbl>
              <c:idx val="36"/>
              <c:layout>
                <c:manualLayout>
                  <c:x val="-8.4614031242958604E-2"/>
                  <c:y val="-0.11867419672339345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3BE-7F4E-B02D-56F89624CA3E}"/>
                </c:ext>
                <c:ext xmlns:c15="http://schemas.microsoft.com/office/drawing/2012/chart" uri="{CE6537A1-D6FC-4f65-9D91-7224C49458BB}"/>
              </c:extLst>
            </c:dLbl>
            <c:dLbl>
              <c:idx val="40"/>
              <c:layout>
                <c:manualLayout>
                  <c:x val="-6.0388237436608226E-2"/>
                  <c:y val="0.11363427101854204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3BE-7F4E-B02D-56F89624CA3E}"/>
                </c:ext>
                <c:ext xmlns:c15="http://schemas.microsoft.com/office/drawing/2012/chart" uri="{CE6537A1-D6FC-4f65-9D91-7224C49458BB}"/>
              </c:extLst>
            </c:dLbl>
            <c:dLbl>
              <c:idx val="53"/>
              <c:layout>
                <c:manualLayout>
                  <c:x val="-0.10606925800288292"/>
                  <c:y val="-9.6205470535941071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3BE-7F4E-B02D-56F89624CA3E}"/>
                </c:ext>
                <c:ext xmlns:c15="http://schemas.microsoft.com/office/drawing/2012/chart" uri="{CE6537A1-D6FC-4f65-9D91-7224C49458BB}"/>
              </c:extLst>
            </c:dLbl>
            <c:dLbl>
              <c:idx val="69"/>
              <c:layout>
                <c:manualLayout>
                  <c:x val="-2.6577812622500981E-2"/>
                  <c:y val="0.11867459359918719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D2E-4D17-B633-25DF94D7FBF7}"/>
                </c:ext>
                <c:ext xmlns:c15="http://schemas.microsoft.com/office/drawing/2012/chart" uri="{CE6537A1-D6FC-4f65-9D91-7224C49458BB}"/>
              </c:extLst>
            </c:dLbl>
            <c:dLbl>
              <c:idx val="74"/>
              <c:layout>
                <c:manualLayout>
                  <c:x val="-0.12152097216777734"/>
                  <c:y val="-3.1805652870419802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BEB-4F8B-A809-A92EB7398214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accent4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06'!$A$8:$A$82</c:f>
              <c:numCache>
                <c:formatCode>mmm\-yy</c:formatCode>
                <c:ptCount val="75"/>
                <c:pt idx="0">
                  <c:v>43070</c:v>
                </c:pt>
                <c:pt idx="1">
                  <c:v>43101</c:v>
                </c:pt>
                <c:pt idx="2">
                  <c:v>43132</c:v>
                </c:pt>
                <c:pt idx="3">
                  <c:v>43160</c:v>
                </c:pt>
                <c:pt idx="4">
                  <c:v>43191</c:v>
                </c:pt>
                <c:pt idx="5">
                  <c:v>43221</c:v>
                </c:pt>
                <c:pt idx="6">
                  <c:v>43252</c:v>
                </c:pt>
                <c:pt idx="7">
                  <c:v>43282</c:v>
                </c:pt>
                <c:pt idx="8">
                  <c:v>43313</c:v>
                </c:pt>
                <c:pt idx="9">
                  <c:v>43344</c:v>
                </c:pt>
                <c:pt idx="10">
                  <c:v>43374</c:v>
                </c:pt>
                <c:pt idx="11">
                  <c:v>43405</c:v>
                </c:pt>
                <c:pt idx="12">
                  <c:v>43435</c:v>
                </c:pt>
                <c:pt idx="13">
                  <c:v>43466</c:v>
                </c:pt>
                <c:pt idx="14">
                  <c:v>43497</c:v>
                </c:pt>
                <c:pt idx="15">
                  <c:v>43525</c:v>
                </c:pt>
                <c:pt idx="16">
                  <c:v>43556</c:v>
                </c:pt>
                <c:pt idx="17">
                  <c:v>43586</c:v>
                </c:pt>
                <c:pt idx="18">
                  <c:v>43617</c:v>
                </c:pt>
                <c:pt idx="19">
                  <c:v>43647</c:v>
                </c:pt>
                <c:pt idx="20">
                  <c:v>43678</c:v>
                </c:pt>
                <c:pt idx="21">
                  <c:v>43709</c:v>
                </c:pt>
                <c:pt idx="22">
                  <c:v>43739</c:v>
                </c:pt>
                <c:pt idx="23">
                  <c:v>43770</c:v>
                </c:pt>
                <c:pt idx="24">
                  <c:v>43800</c:v>
                </c:pt>
                <c:pt idx="25">
                  <c:v>43831</c:v>
                </c:pt>
                <c:pt idx="26">
                  <c:v>43862</c:v>
                </c:pt>
                <c:pt idx="27">
                  <c:v>43891</c:v>
                </c:pt>
                <c:pt idx="28">
                  <c:v>43922</c:v>
                </c:pt>
                <c:pt idx="29">
                  <c:v>43952</c:v>
                </c:pt>
                <c:pt idx="30">
                  <c:v>43983</c:v>
                </c:pt>
                <c:pt idx="31">
                  <c:v>44013</c:v>
                </c:pt>
                <c:pt idx="32">
                  <c:v>44044</c:v>
                </c:pt>
                <c:pt idx="33">
                  <c:v>44075</c:v>
                </c:pt>
                <c:pt idx="34">
                  <c:v>44105</c:v>
                </c:pt>
                <c:pt idx="35">
                  <c:v>44136</c:v>
                </c:pt>
                <c:pt idx="36">
                  <c:v>44166</c:v>
                </c:pt>
                <c:pt idx="37">
                  <c:v>44197</c:v>
                </c:pt>
                <c:pt idx="38">
                  <c:v>44228</c:v>
                </c:pt>
                <c:pt idx="39">
                  <c:v>44256</c:v>
                </c:pt>
                <c:pt idx="40">
                  <c:v>44287</c:v>
                </c:pt>
                <c:pt idx="41">
                  <c:v>44317</c:v>
                </c:pt>
                <c:pt idx="42">
                  <c:v>44348</c:v>
                </c:pt>
                <c:pt idx="43">
                  <c:v>44378</c:v>
                </c:pt>
                <c:pt idx="44">
                  <c:v>44409</c:v>
                </c:pt>
                <c:pt idx="45">
                  <c:v>44440</c:v>
                </c:pt>
                <c:pt idx="46">
                  <c:v>44470</c:v>
                </c:pt>
                <c:pt idx="47">
                  <c:v>44501</c:v>
                </c:pt>
                <c:pt idx="48">
                  <c:v>44531</c:v>
                </c:pt>
                <c:pt idx="49">
                  <c:v>44562</c:v>
                </c:pt>
                <c:pt idx="50">
                  <c:v>44593</c:v>
                </c:pt>
                <c:pt idx="51">
                  <c:v>44621</c:v>
                </c:pt>
                <c:pt idx="52">
                  <c:v>44652</c:v>
                </c:pt>
                <c:pt idx="53">
                  <c:v>44682</c:v>
                </c:pt>
                <c:pt idx="54">
                  <c:v>44713</c:v>
                </c:pt>
                <c:pt idx="55">
                  <c:v>44743</c:v>
                </c:pt>
                <c:pt idx="56">
                  <c:v>44774</c:v>
                </c:pt>
                <c:pt idx="57">
                  <c:v>44805</c:v>
                </c:pt>
                <c:pt idx="58">
                  <c:v>44835</c:v>
                </c:pt>
                <c:pt idx="59">
                  <c:v>44866</c:v>
                </c:pt>
                <c:pt idx="60">
                  <c:v>44896</c:v>
                </c:pt>
                <c:pt idx="61">
                  <c:v>44927</c:v>
                </c:pt>
                <c:pt idx="62">
                  <c:v>44958</c:v>
                </c:pt>
                <c:pt idx="63">
                  <c:v>44986</c:v>
                </c:pt>
                <c:pt idx="64">
                  <c:v>45017</c:v>
                </c:pt>
                <c:pt idx="65">
                  <c:v>45047</c:v>
                </c:pt>
                <c:pt idx="66">
                  <c:v>45078</c:v>
                </c:pt>
                <c:pt idx="67">
                  <c:v>45108</c:v>
                </c:pt>
                <c:pt idx="68">
                  <c:v>45139</c:v>
                </c:pt>
                <c:pt idx="69">
                  <c:v>45170</c:v>
                </c:pt>
                <c:pt idx="70">
                  <c:v>45200</c:v>
                </c:pt>
                <c:pt idx="71">
                  <c:v>45231</c:v>
                </c:pt>
                <c:pt idx="72">
                  <c:v>45261</c:v>
                </c:pt>
                <c:pt idx="73">
                  <c:v>45292</c:v>
                </c:pt>
                <c:pt idx="74">
                  <c:v>45323</c:v>
                </c:pt>
              </c:numCache>
            </c:numRef>
          </c:cat>
          <c:val>
            <c:numRef>
              <c:f>'Fig 06'!$C$8:$C$82</c:f>
              <c:numCache>
                <c:formatCode>#.##00</c:formatCode>
                <c:ptCount val="75"/>
                <c:pt idx="0">
                  <c:v>29804964</c:v>
                </c:pt>
                <c:pt idx="1">
                  <c:v>29781055</c:v>
                </c:pt>
                <c:pt idx="2">
                  <c:v>29826134</c:v>
                </c:pt>
                <c:pt idx="3">
                  <c:v>29905545</c:v>
                </c:pt>
                <c:pt idx="4">
                  <c:v>29948082</c:v>
                </c:pt>
                <c:pt idx="5">
                  <c:v>29908960</c:v>
                </c:pt>
                <c:pt idx="6">
                  <c:v>30019261</c:v>
                </c:pt>
                <c:pt idx="7">
                  <c:v>30067095</c:v>
                </c:pt>
                <c:pt idx="8">
                  <c:v>29979446</c:v>
                </c:pt>
                <c:pt idx="9">
                  <c:v>30126344</c:v>
                </c:pt>
                <c:pt idx="10">
                  <c:v>30182079</c:v>
                </c:pt>
                <c:pt idx="11">
                  <c:v>30256520</c:v>
                </c:pt>
                <c:pt idx="12">
                  <c:v>30278655</c:v>
                </c:pt>
                <c:pt idx="13">
                  <c:v>30259199</c:v>
                </c:pt>
                <c:pt idx="14">
                  <c:v>30230122</c:v>
                </c:pt>
                <c:pt idx="15">
                  <c:v>30305634</c:v>
                </c:pt>
                <c:pt idx="16">
                  <c:v>30375334</c:v>
                </c:pt>
                <c:pt idx="17">
                  <c:v>30369781</c:v>
                </c:pt>
                <c:pt idx="18">
                  <c:v>30405328</c:v>
                </c:pt>
                <c:pt idx="19">
                  <c:v>30461814</c:v>
                </c:pt>
                <c:pt idx="20">
                  <c:v>30527778</c:v>
                </c:pt>
                <c:pt idx="21">
                  <c:v>30637501</c:v>
                </c:pt>
                <c:pt idx="22">
                  <c:v>30703164</c:v>
                </c:pt>
                <c:pt idx="23">
                  <c:v>30830055</c:v>
                </c:pt>
                <c:pt idx="24">
                  <c:v>30865783</c:v>
                </c:pt>
                <c:pt idx="25">
                  <c:v>30855050</c:v>
                </c:pt>
                <c:pt idx="26">
                  <c:v>30826331</c:v>
                </c:pt>
                <c:pt idx="27">
                  <c:v>30944219</c:v>
                </c:pt>
                <c:pt idx="28">
                  <c:v>30841080</c:v>
                </c:pt>
                <c:pt idx="29">
                  <c:v>30903747</c:v>
                </c:pt>
                <c:pt idx="30">
                  <c:v>30858597</c:v>
                </c:pt>
                <c:pt idx="31">
                  <c:v>30850201</c:v>
                </c:pt>
                <c:pt idx="32">
                  <c:v>30841431</c:v>
                </c:pt>
                <c:pt idx="33">
                  <c:v>30933055</c:v>
                </c:pt>
                <c:pt idx="34">
                  <c:v>31056617</c:v>
                </c:pt>
                <c:pt idx="35">
                  <c:v>31127346</c:v>
                </c:pt>
                <c:pt idx="36">
                  <c:v>31239908</c:v>
                </c:pt>
                <c:pt idx="37">
                  <c:v>31076142</c:v>
                </c:pt>
                <c:pt idx="38">
                  <c:v>31095854</c:v>
                </c:pt>
                <c:pt idx="39">
                  <c:v>31143481</c:v>
                </c:pt>
                <c:pt idx="40">
                  <c:v>31096581</c:v>
                </c:pt>
                <c:pt idx="41">
                  <c:v>31234449</c:v>
                </c:pt>
                <c:pt idx="42">
                  <c:v>31237399</c:v>
                </c:pt>
                <c:pt idx="43">
                  <c:v>31280696</c:v>
                </c:pt>
                <c:pt idx="44">
                  <c:v>31384315</c:v>
                </c:pt>
                <c:pt idx="45">
                  <c:v>31413867</c:v>
                </c:pt>
                <c:pt idx="46">
                  <c:v>31408396</c:v>
                </c:pt>
                <c:pt idx="47">
                  <c:v>31487614</c:v>
                </c:pt>
                <c:pt idx="48">
                  <c:v>31522687</c:v>
                </c:pt>
                <c:pt idx="49">
                  <c:v>31581574</c:v>
                </c:pt>
                <c:pt idx="50">
                  <c:v>31615656</c:v>
                </c:pt>
                <c:pt idx="51">
                  <c:v>31702669</c:v>
                </c:pt>
                <c:pt idx="52">
                  <c:v>31776860</c:v>
                </c:pt>
                <c:pt idx="53">
                  <c:v>31818398</c:v>
                </c:pt>
                <c:pt idx="54">
                  <c:v>31922719</c:v>
                </c:pt>
                <c:pt idx="55">
                  <c:v>31950386</c:v>
                </c:pt>
                <c:pt idx="56">
                  <c:v>32087491</c:v>
                </c:pt>
                <c:pt idx="57">
                  <c:v>32145325</c:v>
                </c:pt>
                <c:pt idx="58">
                  <c:v>32313082</c:v>
                </c:pt>
                <c:pt idx="59">
                  <c:v>32378132</c:v>
                </c:pt>
                <c:pt idx="60">
                  <c:v>32412927</c:v>
                </c:pt>
                <c:pt idx="61">
                  <c:v>32476251</c:v>
                </c:pt>
                <c:pt idx="62">
                  <c:v>32484192</c:v>
                </c:pt>
                <c:pt idx="63">
                  <c:v>32494965</c:v>
                </c:pt>
                <c:pt idx="64">
                  <c:v>32611523</c:v>
                </c:pt>
                <c:pt idx="65">
                  <c:v>32631758</c:v>
                </c:pt>
                <c:pt idx="66">
                  <c:v>32682460</c:v>
                </c:pt>
                <c:pt idx="67">
                  <c:v>32788150</c:v>
                </c:pt>
                <c:pt idx="68">
                  <c:v>32874533</c:v>
                </c:pt>
                <c:pt idx="69">
                  <c:v>32773476</c:v>
                </c:pt>
                <c:pt idx="70">
                  <c:v>33231895</c:v>
                </c:pt>
                <c:pt idx="71">
                  <c:v>33291379</c:v>
                </c:pt>
                <c:pt idx="72">
                  <c:v>33504626</c:v>
                </c:pt>
                <c:pt idx="73">
                  <c:v>33530902</c:v>
                </c:pt>
                <c:pt idx="74">
                  <c:v>33625714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63BE-7F4E-B02D-56F89624C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0885432"/>
        <c:axId val="580881904"/>
      </c:lineChart>
      <c:dateAx>
        <c:axId val="5808854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6350" cap="flat" cmpd="sng" algn="ctr">
            <a:solidFill>
              <a:srgbClr val="000000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  <c:crossAx val="580881904"/>
        <c:crosses val="autoZero"/>
        <c:auto val="1"/>
        <c:lblOffset val="100"/>
        <c:baseTimeUnit val="months"/>
      </c:dateAx>
      <c:valAx>
        <c:axId val="58088190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  <c:crossAx val="580885432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>
        <a:lumMod val="100000"/>
      </a:srgbClr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cap="all" spc="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pt-BR" sz="900" b="1" cap="all" baseline="0">
                <a:solidFill>
                  <a:srgbClr val="000000"/>
                </a:solidFill>
                <a:latin typeface="Calibri" panose="020F0502020204030204" pitchFamily="34" charset="0"/>
              </a:rPr>
              <a:t>Necessidade de financiamento das empresas estatais federais (% do PIB)</a:t>
            </a:r>
          </a:p>
        </c:rich>
      </c:tx>
      <c:layout>
        <c:manualLayout>
          <c:xMode val="edge"/>
          <c:yMode val="edge"/>
          <c:x val="0.24151682098761398"/>
          <c:y val="1.4111111111111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cap="all" spc="0" baseline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7472376543209875E-2"/>
          <c:y val="8.2823611111111112E-2"/>
          <c:w val="0.90317808641975306"/>
          <c:h val="0.761344166666666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Plan1!$D$4</c:f>
              <c:strCache>
                <c:ptCount val="1"/>
                <c:pt idx="0">
                  <c:v>Empresas estatais federais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Plan1!$A$5:$A$261</c:f>
              <c:numCache>
                <c:formatCode>mmm\-yy</c:formatCode>
                <c:ptCount val="22"/>
                <c:pt idx="0">
                  <c:v>37591</c:v>
                </c:pt>
                <c:pt idx="1">
                  <c:v>37956</c:v>
                </c:pt>
                <c:pt idx="2">
                  <c:v>38322</c:v>
                </c:pt>
                <c:pt idx="3">
                  <c:v>38687</c:v>
                </c:pt>
                <c:pt idx="4">
                  <c:v>39052</c:v>
                </c:pt>
                <c:pt idx="5">
                  <c:v>39417</c:v>
                </c:pt>
                <c:pt idx="6">
                  <c:v>39783</c:v>
                </c:pt>
                <c:pt idx="7">
                  <c:v>40148</c:v>
                </c:pt>
                <c:pt idx="8">
                  <c:v>40513</c:v>
                </c:pt>
                <c:pt idx="9">
                  <c:v>40878</c:v>
                </c:pt>
                <c:pt idx="10">
                  <c:v>41244</c:v>
                </c:pt>
                <c:pt idx="11">
                  <c:v>41609</c:v>
                </c:pt>
                <c:pt idx="12">
                  <c:v>41974</c:v>
                </c:pt>
                <c:pt idx="13">
                  <c:v>42339</c:v>
                </c:pt>
                <c:pt idx="14">
                  <c:v>42705</c:v>
                </c:pt>
                <c:pt idx="15">
                  <c:v>43070</c:v>
                </c:pt>
                <c:pt idx="16">
                  <c:v>43435</c:v>
                </c:pt>
                <c:pt idx="17">
                  <c:v>43800</c:v>
                </c:pt>
                <c:pt idx="18">
                  <c:v>44166</c:v>
                </c:pt>
                <c:pt idx="19">
                  <c:v>44531</c:v>
                </c:pt>
                <c:pt idx="20">
                  <c:v>44896</c:v>
                </c:pt>
                <c:pt idx="21">
                  <c:v>45261</c:v>
                </c:pt>
              </c:numCache>
            </c:numRef>
          </c:cat>
          <c:val>
            <c:numRef>
              <c:f>Plan1!$D$5:$D$261</c:f>
              <c:numCache>
                <c:formatCode>#,##0.00</c:formatCode>
                <c:ptCount val="22"/>
                <c:pt idx="0">
                  <c:v>-9.7651293273285769E-2</c:v>
                </c:pt>
                <c:pt idx="1">
                  <c:v>5.7318827654130169E-2</c:v>
                </c:pt>
                <c:pt idx="2">
                  <c:v>-2.2363738885772862E-3</c:v>
                </c:pt>
                <c:pt idx="3">
                  <c:v>-4.4198170629329236E-2</c:v>
                </c:pt>
                <c:pt idx="4">
                  <c:v>2.843011680447952E-2</c:v>
                </c:pt>
                <c:pt idx="5">
                  <c:v>5.9548114945175437E-2</c:v>
                </c:pt>
                <c:pt idx="6">
                  <c:v>1.3439870295171128E-2</c:v>
                </c:pt>
                <c:pt idx="7">
                  <c:v>4.8286159694103388E-2</c:v>
                </c:pt>
                <c:pt idx="8">
                  <c:v>1.6047457049806178E-2</c:v>
                </c:pt>
                <c:pt idx="9">
                  <c:v>-1.3231833359595902E-2</c:v>
                </c:pt>
                <c:pt idx="10">
                  <c:v>2.1931825441769963E-2</c:v>
                </c:pt>
                <c:pt idx="11">
                  <c:v>1.0200453103982841E-2</c:v>
                </c:pt>
                <c:pt idx="12">
                  <c:v>3.4739613441518102E-2</c:v>
                </c:pt>
                <c:pt idx="13">
                  <c:v>2.8831479281183774E-2</c:v>
                </c:pt>
                <c:pt idx="14">
                  <c:v>1.3331376017686788E-2</c:v>
                </c:pt>
                <c:pt idx="15">
                  <c:v>1.446015737457803E-2</c:v>
                </c:pt>
                <c:pt idx="16">
                  <c:v>-4.9490505614503924E-2</c:v>
                </c:pt>
                <c:pt idx="17">
                  <c:v>-0.13928341954055876</c:v>
                </c:pt>
                <c:pt idx="18">
                  <c:v>8.0734140493052553E-3</c:v>
                </c:pt>
                <c:pt idx="19">
                  <c:v>-3.3626589447110417E-2</c:v>
                </c:pt>
                <c:pt idx="20">
                  <c:v>-4.7163398386391636E-2</c:v>
                </c:pt>
                <c:pt idx="21">
                  <c:v>6.0447935823225336E-3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80885040"/>
        <c:axId val="580893272"/>
      </c:barChart>
      <c:dateAx>
        <c:axId val="5808850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6350" cap="flat" cmpd="sng" algn="ctr">
            <a:solidFill>
              <a:srgbClr val="000000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pt-BR"/>
          </a:p>
        </c:txPr>
        <c:crossAx val="580893272"/>
        <c:crosses val="autoZero"/>
        <c:auto val="0"/>
        <c:lblOffset val="100"/>
        <c:baseTimeUnit val="years"/>
      </c:dateAx>
      <c:valAx>
        <c:axId val="580893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pt-BR"/>
          </a:p>
        </c:txPr>
        <c:crossAx val="580885040"/>
        <c:crossesAt val="37257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>
        <a:lumMod val="100000"/>
      </a:srgb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00">
          <a:solidFill>
            <a:srgbClr val="000000"/>
          </a:solidFill>
          <a:latin typeface="Calibri" panose="020F0502020204030204" pitchFamily="34" charset="0"/>
        </a:defRPr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[e6c6b3ec0fd4442d845c3df2799beba5.xlsx]Plan1!Tabela dinâmica6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cap="all" spc="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900" b="1" cap="all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Participação</a:t>
            </a:r>
            <a:r>
              <a:rPr lang="en-US" sz="900" b="1" cap="all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da </a:t>
            </a:r>
            <a:r>
              <a:rPr lang="en-US" sz="900" b="1" cap="all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União</a:t>
            </a:r>
            <a:r>
              <a:rPr lang="en-US" sz="900" b="1" cap="all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no capital (R$ </a:t>
            </a:r>
            <a:r>
              <a:rPr lang="en-US" sz="900" b="1" cap="all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bilhões</a:t>
            </a:r>
            <a:r>
              <a:rPr lang="en-US" sz="900" b="1" cap="all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900" b="1" cap="all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abr</a:t>
            </a:r>
            <a:r>
              <a:rPr lang="en-US" sz="900" b="1" cap="all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/24)</a:t>
            </a:r>
            <a:endParaRPr lang="en-US" sz="900" b="1" cap="all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31087191358020655"/>
          <c:y val="1.4111111111111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cap="all" spc="0" baseline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7.0405999974640851E-2"/>
          <c:y val="7.9477852559373688E-2"/>
          <c:w val="0.89675694523691785"/>
          <c:h val="0.80651905230069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Plan1!$A$5:$A$19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Plan1!$B$5:$B$19</c:f>
              <c:numCache>
                <c:formatCode>#,##0.00</c:formatCode>
                <c:ptCount val="14"/>
                <c:pt idx="0">
                  <c:v>830310144.48619938</c:v>
                </c:pt>
                <c:pt idx="1">
                  <c:v>3054442315.4853225</c:v>
                </c:pt>
                <c:pt idx="2">
                  <c:v>1683622634.6278839</c:v>
                </c:pt>
                <c:pt idx="3">
                  <c:v>5963272738.0663309</c:v>
                </c:pt>
                <c:pt idx="4">
                  <c:v>4347423349.0704536</c:v>
                </c:pt>
                <c:pt idx="5">
                  <c:v>4738447978.4013205</c:v>
                </c:pt>
                <c:pt idx="6">
                  <c:v>9636455118.9304199</c:v>
                </c:pt>
                <c:pt idx="7">
                  <c:v>4717353696.6009121</c:v>
                </c:pt>
                <c:pt idx="8">
                  <c:v>6580240066.7804861</c:v>
                </c:pt>
                <c:pt idx="9">
                  <c:v>13204732935.18796</c:v>
                </c:pt>
                <c:pt idx="10">
                  <c:v>30563391.017181523</c:v>
                </c:pt>
                <c:pt idx="11">
                  <c:v>9092528361.935627</c:v>
                </c:pt>
                <c:pt idx="12">
                  <c:v>1299004137.8254449</c:v>
                </c:pt>
                <c:pt idx="13">
                  <c:v>1835509397.1539078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80887392"/>
        <c:axId val="580885824"/>
      </c:barChart>
      <c:catAx>
        <c:axId val="58088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rgbClr val="000000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pt-BR"/>
          </a:p>
        </c:txPr>
        <c:crossAx val="580885824"/>
        <c:crosses val="autoZero"/>
        <c:auto val="1"/>
        <c:lblAlgn val="ctr"/>
        <c:lblOffset val="100"/>
        <c:noMultiLvlLbl val="0"/>
      </c:catAx>
      <c:valAx>
        <c:axId val="58088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pt-BR"/>
          </a:p>
        </c:txPr>
        <c:crossAx val="580887392"/>
        <c:crosses val="autoZero"/>
        <c:crossBetween val="between"/>
        <c:dispUnits>
          <c:builtInUnit val="b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>
        <a:lumMod val="100000"/>
      </a:srgb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00">
          <a:solidFill>
            <a:srgbClr val="000000"/>
          </a:solidFill>
          <a:latin typeface="Calibri" panose="020F0502020204030204" pitchFamily="34" charset="0"/>
        </a:defRPr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cap="all" spc="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pt-BR" sz="900" b="1" cap="all" baseline="0">
                <a:solidFill>
                  <a:srgbClr val="000000"/>
                </a:solidFill>
                <a:latin typeface="Calibri" panose="020F0502020204030204" pitchFamily="34" charset="0"/>
              </a:rPr>
              <a:t>Receitas de dividendos das empresas estatais federais - Acum. 12 meses (R$ bilhões mar/24)</a:t>
            </a:r>
          </a:p>
        </c:rich>
      </c:tx>
      <c:layout>
        <c:manualLayout>
          <c:xMode val="edge"/>
          <c:yMode val="edge"/>
          <c:x val="0.12185162037033005"/>
          <c:y val="1.4111111111111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cap="all" spc="0" baseline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xMode val="edge"/>
          <c:yMode val="edge"/>
          <c:x val="2.1558641975308643E-2"/>
          <c:y val="6.344722222222221E-2"/>
          <c:w val="0.95688271604938269"/>
          <c:h val="0.8756638888888143"/>
        </c:manualLayout>
      </c:layout>
      <c:lineChart>
        <c:grouping val="standard"/>
        <c:varyColors val="0"/>
        <c:ser>
          <c:idx val="0"/>
          <c:order val="0"/>
          <c:tx>
            <c:strRef>
              <c:f>Plan4!$B$1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Plan4!$A$2:$A$317</c:f>
              <c:numCache>
                <c:formatCode>[$-416]mmm\-yy;@</c:formatCode>
                <c:ptCount val="171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  <c:pt idx="168">
                  <c:v>45292</c:v>
                </c:pt>
                <c:pt idx="169">
                  <c:v>45323</c:v>
                </c:pt>
                <c:pt idx="170">
                  <c:v>45352</c:v>
                </c:pt>
              </c:numCache>
            </c:numRef>
          </c:cat>
          <c:val>
            <c:numRef>
              <c:f>Plan4!$B$2:$B$317</c:f>
              <c:numCache>
                <c:formatCode>#,##0.00</c:formatCode>
                <c:ptCount val="171"/>
                <c:pt idx="0">
                  <c:v>61557.974685962989</c:v>
                </c:pt>
                <c:pt idx="1">
                  <c:v>62998.299258091538</c:v>
                </c:pt>
                <c:pt idx="2">
                  <c:v>63540.318714837245</c:v>
                </c:pt>
                <c:pt idx="3">
                  <c:v>68666.153671671229</c:v>
                </c:pt>
                <c:pt idx="4">
                  <c:v>63827.315041382812</c:v>
                </c:pt>
                <c:pt idx="5">
                  <c:v>61328.008779313459</c:v>
                </c:pt>
                <c:pt idx="6">
                  <c:v>59419.038921812491</c:v>
                </c:pt>
                <c:pt idx="7">
                  <c:v>56395.977309003763</c:v>
                </c:pt>
                <c:pt idx="8">
                  <c:v>56403.250432493791</c:v>
                </c:pt>
                <c:pt idx="9">
                  <c:v>56350.227345142681</c:v>
                </c:pt>
                <c:pt idx="10">
                  <c:v>57021.933177028724</c:v>
                </c:pt>
                <c:pt idx="11">
                  <c:v>49332.846014313756</c:v>
                </c:pt>
                <c:pt idx="12">
                  <c:v>49159.406931061632</c:v>
                </c:pt>
                <c:pt idx="13">
                  <c:v>47834.497326838646</c:v>
                </c:pt>
                <c:pt idx="14">
                  <c:v>48841.512670209799</c:v>
                </c:pt>
                <c:pt idx="15">
                  <c:v>44614.076860127629</c:v>
                </c:pt>
                <c:pt idx="16">
                  <c:v>46054.193972136869</c:v>
                </c:pt>
                <c:pt idx="17">
                  <c:v>50689.08948781636</c:v>
                </c:pt>
                <c:pt idx="18">
                  <c:v>51749.406399652667</c:v>
                </c:pt>
                <c:pt idx="19">
                  <c:v>38670.533848544648</c:v>
                </c:pt>
                <c:pt idx="20">
                  <c:v>47972.797269419731</c:v>
                </c:pt>
                <c:pt idx="21">
                  <c:v>47981.367186754549</c:v>
                </c:pt>
                <c:pt idx="22">
                  <c:v>45836.302095828083</c:v>
                </c:pt>
                <c:pt idx="23">
                  <c:v>41233.2065141196</c:v>
                </c:pt>
                <c:pt idx="24">
                  <c:v>41228.422074070193</c:v>
                </c:pt>
                <c:pt idx="25">
                  <c:v>47865.582137980513</c:v>
                </c:pt>
                <c:pt idx="26">
                  <c:v>44480.861799270555</c:v>
                </c:pt>
                <c:pt idx="27">
                  <c:v>39956.416247489542</c:v>
                </c:pt>
                <c:pt idx="28">
                  <c:v>40021.273961066749</c:v>
                </c:pt>
                <c:pt idx="29">
                  <c:v>35617.956302272934</c:v>
                </c:pt>
                <c:pt idx="30">
                  <c:v>37090.429262310841</c:v>
                </c:pt>
                <c:pt idx="31">
                  <c:v>46571.86185081194</c:v>
                </c:pt>
                <c:pt idx="32">
                  <c:v>44181.576138563338</c:v>
                </c:pt>
                <c:pt idx="33">
                  <c:v>44194.007038006595</c:v>
                </c:pt>
                <c:pt idx="34">
                  <c:v>41144.993075651902</c:v>
                </c:pt>
                <c:pt idx="35">
                  <c:v>54646.398748276617</c:v>
                </c:pt>
                <c:pt idx="36">
                  <c:v>54646.533874579764</c:v>
                </c:pt>
                <c:pt idx="37">
                  <c:v>44733.427537619827</c:v>
                </c:pt>
                <c:pt idx="38">
                  <c:v>46162.138031976407</c:v>
                </c:pt>
                <c:pt idx="39">
                  <c:v>46458.30109549703</c:v>
                </c:pt>
                <c:pt idx="40">
                  <c:v>46431.872605990153</c:v>
                </c:pt>
                <c:pt idx="41">
                  <c:v>53079.268043299468</c:v>
                </c:pt>
                <c:pt idx="42">
                  <c:v>48610.883253070133</c:v>
                </c:pt>
                <c:pt idx="43">
                  <c:v>46086.315754536146</c:v>
                </c:pt>
                <c:pt idx="44">
                  <c:v>42697.34873260426</c:v>
                </c:pt>
                <c:pt idx="45">
                  <c:v>42672.489823003518</c:v>
                </c:pt>
                <c:pt idx="46">
                  <c:v>43640.899100258874</c:v>
                </c:pt>
                <c:pt idx="47">
                  <c:v>31569.5397273938</c:v>
                </c:pt>
                <c:pt idx="48">
                  <c:v>31569.348215731123</c:v>
                </c:pt>
                <c:pt idx="49">
                  <c:v>36712.211561582466</c:v>
                </c:pt>
                <c:pt idx="50">
                  <c:v>40560.542845233678</c:v>
                </c:pt>
                <c:pt idx="51">
                  <c:v>44209.654985678717</c:v>
                </c:pt>
                <c:pt idx="52">
                  <c:v>40202.668066017621</c:v>
                </c:pt>
                <c:pt idx="53">
                  <c:v>35760.70323813719</c:v>
                </c:pt>
                <c:pt idx="54">
                  <c:v>35642.63648873815</c:v>
                </c:pt>
                <c:pt idx="55">
                  <c:v>36112.300950434364</c:v>
                </c:pt>
                <c:pt idx="56">
                  <c:v>35560.21438610796</c:v>
                </c:pt>
                <c:pt idx="57">
                  <c:v>35723.12264613212</c:v>
                </c:pt>
                <c:pt idx="58">
                  <c:v>33761.728260832038</c:v>
                </c:pt>
                <c:pt idx="59">
                  <c:v>33010.836548244137</c:v>
                </c:pt>
                <c:pt idx="60">
                  <c:v>33010.816128222883</c:v>
                </c:pt>
                <c:pt idx="61">
                  <c:v>28087.39778279965</c:v>
                </c:pt>
                <c:pt idx="62">
                  <c:v>25664.404372114794</c:v>
                </c:pt>
                <c:pt idx="63">
                  <c:v>22126.053073640309</c:v>
                </c:pt>
                <c:pt idx="64">
                  <c:v>21865.59070404428</c:v>
                </c:pt>
                <c:pt idx="65">
                  <c:v>20012.92163664868</c:v>
                </c:pt>
                <c:pt idx="66">
                  <c:v>20003.947953214047</c:v>
                </c:pt>
                <c:pt idx="67">
                  <c:v>13885.414552507289</c:v>
                </c:pt>
                <c:pt idx="68">
                  <c:v>11753.807041481703</c:v>
                </c:pt>
                <c:pt idx="69">
                  <c:v>11643.291132868695</c:v>
                </c:pt>
                <c:pt idx="70">
                  <c:v>11452.804002981784</c:v>
                </c:pt>
                <c:pt idx="71">
                  <c:v>18894.831996243251</c:v>
                </c:pt>
                <c:pt idx="72">
                  <c:v>18897.085885201443</c:v>
                </c:pt>
                <c:pt idx="73">
                  <c:v>18679.320993556947</c:v>
                </c:pt>
                <c:pt idx="74">
                  <c:v>16400.036872788736</c:v>
                </c:pt>
                <c:pt idx="75">
                  <c:v>16146.75224812624</c:v>
                </c:pt>
                <c:pt idx="76">
                  <c:v>15335.281422701584</c:v>
                </c:pt>
                <c:pt idx="77">
                  <c:v>14929.74216002809</c:v>
                </c:pt>
                <c:pt idx="78">
                  <c:v>14964.843151596391</c:v>
                </c:pt>
                <c:pt idx="79">
                  <c:v>12099.932198859706</c:v>
                </c:pt>
                <c:pt idx="80">
                  <c:v>11456.492052686823</c:v>
                </c:pt>
                <c:pt idx="81">
                  <c:v>11546.97175686765</c:v>
                </c:pt>
                <c:pt idx="82">
                  <c:v>11783.380776774802</c:v>
                </c:pt>
                <c:pt idx="83">
                  <c:v>4143.5785510472588</c:v>
                </c:pt>
                <c:pt idx="84">
                  <c:v>4227.681382341988</c:v>
                </c:pt>
                <c:pt idx="85">
                  <c:v>4233.3888780506632</c:v>
                </c:pt>
                <c:pt idx="86">
                  <c:v>6083.4693392402769</c:v>
                </c:pt>
                <c:pt idx="87">
                  <c:v>6093.9291124046013</c:v>
                </c:pt>
                <c:pt idx="88">
                  <c:v>6261.8741076495971</c:v>
                </c:pt>
                <c:pt idx="89">
                  <c:v>8778.5409797406101</c:v>
                </c:pt>
                <c:pt idx="90">
                  <c:v>8743.4360941613922</c:v>
                </c:pt>
                <c:pt idx="91">
                  <c:v>8857.5846895485247</c:v>
                </c:pt>
                <c:pt idx="92">
                  <c:v>8724.0562892486487</c:v>
                </c:pt>
                <c:pt idx="93">
                  <c:v>8690.9844031961438</c:v>
                </c:pt>
                <c:pt idx="94">
                  <c:v>8912.4506296407126</c:v>
                </c:pt>
                <c:pt idx="95">
                  <c:v>7829.1869636824367</c:v>
                </c:pt>
                <c:pt idx="96">
                  <c:v>7747.8898578396638</c:v>
                </c:pt>
                <c:pt idx="97">
                  <c:v>7742.9204232721249</c:v>
                </c:pt>
                <c:pt idx="98">
                  <c:v>5973.9557750537679</c:v>
                </c:pt>
                <c:pt idx="99">
                  <c:v>5967.0008501102402</c:v>
                </c:pt>
                <c:pt idx="100">
                  <c:v>12149.104297573631</c:v>
                </c:pt>
                <c:pt idx="101">
                  <c:v>9505.0479763496842</c:v>
                </c:pt>
                <c:pt idx="102">
                  <c:v>9505.1514955007351</c:v>
                </c:pt>
                <c:pt idx="103">
                  <c:v>9861.3176189420137</c:v>
                </c:pt>
                <c:pt idx="104">
                  <c:v>9872.9132033380574</c:v>
                </c:pt>
                <c:pt idx="105">
                  <c:v>9885.1363249270617</c:v>
                </c:pt>
                <c:pt idx="106">
                  <c:v>10249.884128807436</c:v>
                </c:pt>
                <c:pt idx="107">
                  <c:v>10531.983516043067</c:v>
                </c:pt>
                <c:pt idx="108">
                  <c:v>10526.927741306807</c:v>
                </c:pt>
                <c:pt idx="109">
                  <c:v>10524.492929380058</c:v>
                </c:pt>
                <c:pt idx="110">
                  <c:v>13673.438804551024</c:v>
                </c:pt>
                <c:pt idx="111">
                  <c:v>13734.569375496949</c:v>
                </c:pt>
                <c:pt idx="112">
                  <c:v>10916.171411848038</c:v>
                </c:pt>
                <c:pt idx="113">
                  <c:v>11092.239594823233</c:v>
                </c:pt>
                <c:pt idx="114">
                  <c:v>11583.974764309703</c:v>
                </c:pt>
                <c:pt idx="115">
                  <c:v>11738.010227758399</c:v>
                </c:pt>
                <c:pt idx="116">
                  <c:v>18350.506052342302</c:v>
                </c:pt>
                <c:pt idx="117">
                  <c:v>21309.311723072737</c:v>
                </c:pt>
                <c:pt idx="118">
                  <c:v>27147.323869940745</c:v>
                </c:pt>
                <c:pt idx="119">
                  <c:v>27421.297861567557</c:v>
                </c:pt>
                <c:pt idx="120">
                  <c:v>27379.69461807988</c:v>
                </c:pt>
                <c:pt idx="121">
                  <c:v>28345.601044424719</c:v>
                </c:pt>
                <c:pt idx="122">
                  <c:v>25675.774393721469</c:v>
                </c:pt>
                <c:pt idx="123">
                  <c:v>25794.484544851213</c:v>
                </c:pt>
                <c:pt idx="124">
                  <c:v>23294.435842177594</c:v>
                </c:pt>
                <c:pt idx="125">
                  <c:v>23111.946834297825</c:v>
                </c:pt>
                <c:pt idx="126">
                  <c:v>22623.678809581543</c:v>
                </c:pt>
                <c:pt idx="127">
                  <c:v>22449.899689767502</c:v>
                </c:pt>
                <c:pt idx="128">
                  <c:v>17250.90796928799</c:v>
                </c:pt>
                <c:pt idx="129">
                  <c:v>14391.529939643751</c:v>
                </c:pt>
                <c:pt idx="130">
                  <c:v>8052.1916853648236</c:v>
                </c:pt>
                <c:pt idx="131">
                  <c:v>8377.8732954597981</c:v>
                </c:pt>
                <c:pt idx="132">
                  <c:v>8419.5071216276247</c:v>
                </c:pt>
                <c:pt idx="133">
                  <c:v>8627.7091382613744</c:v>
                </c:pt>
                <c:pt idx="134">
                  <c:v>8494.853174744112</c:v>
                </c:pt>
                <c:pt idx="135">
                  <c:v>12219.580517257507</c:v>
                </c:pt>
                <c:pt idx="136">
                  <c:v>21293.046600589383</c:v>
                </c:pt>
                <c:pt idx="137">
                  <c:v>21521.343861261565</c:v>
                </c:pt>
                <c:pt idx="138">
                  <c:v>21576.619880305927</c:v>
                </c:pt>
                <c:pt idx="139">
                  <c:v>29136.360820814967</c:v>
                </c:pt>
                <c:pt idx="140">
                  <c:v>27860.472804254714</c:v>
                </c:pt>
                <c:pt idx="141">
                  <c:v>27648.493728191297</c:v>
                </c:pt>
                <c:pt idx="142">
                  <c:v>37784.556785774359</c:v>
                </c:pt>
                <c:pt idx="143">
                  <c:v>50361.134423430703</c:v>
                </c:pt>
                <c:pt idx="144">
                  <c:v>50361.097716260454</c:v>
                </c:pt>
                <c:pt idx="145">
                  <c:v>53160.14986571177</c:v>
                </c:pt>
                <c:pt idx="146">
                  <c:v>53764.87195596259</c:v>
                </c:pt>
                <c:pt idx="147">
                  <c:v>50358.837516512831</c:v>
                </c:pt>
                <c:pt idx="148">
                  <c:v>53798.851778503318</c:v>
                </c:pt>
                <c:pt idx="149">
                  <c:v>81265.03389126304</c:v>
                </c:pt>
                <c:pt idx="150">
                  <c:v>88645.263053243412</c:v>
                </c:pt>
                <c:pt idx="151">
                  <c:v>95002.686596195068</c:v>
                </c:pt>
                <c:pt idx="152">
                  <c:v>109304.38336668765</c:v>
                </c:pt>
                <c:pt idx="153">
                  <c:v>109288.78348185938</c:v>
                </c:pt>
                <c:pt idx="154">
                  <c:v>100034.15169445555</c:v>
                </c:pt>
                <c:pt idx="155">
                  <c:v>93238.485702154794</c:v>
                </c:pt>
                <c:pt idx="156">
                  <c:v>99896.067874732689</c:v>
                </c:pt>
                <c:pt idx="157">
                  <c:v>96007.299136739442</c:v>
                </c:pt>
                <c:pt idx="158">
                  <c:v>96794.434717073396</c:v>
                </c:pt>
                <c:pt idx="159">
                  <c:v>96490.874241662445</c:v>
                </c:pt>
                <c:pt idx="160">
                  <c:v>99941.866386130336</c:v>
                </c:pt>
                <c:pt idx="161">
                  <c:v>77392.582623597278</c:v>
                </c:pt>
                <c:pt idx="162">
                  <c:v>71826.21103613454</c:v>
                </c:pt>
                <c:pt idx="163">
                  <c:v>62061.57665645895</c:v>
                </c:pt>
                <c:pt idx="164">
                  <c:v>51575.459572143904</c:v>
                </c:pt>
                <c:pt idx="165">
                  <c:v>51575.536537525826</c:v>
                </c:pt>
                <c:pt idx="166">
                  <c:v>53688.249664497358</c:v>
                </c:pt>
                <c:pt idx="167">
                  <c:v>51517.619024239757</c:v>
                </c:pt>
                <c:pt idx="168">
                  <c:v>44860.07170011846</c:v>
                </c:pt>
                <c:pt idx="169">
                  <c:v>48551.735743713798</c:v>
                </c:pt>
                <c:pt idx="170">
                  <c:v>52216.627562404836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Plan4!$C$1</c:f>
              <c:strCache>
                <c:ptCount val="1"/>
                <c:pt idx="0">
                  <c:v>Financeiras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Plan4!$A$2:$A$317</c:f>
              <c:numCache>
                <c:formatCode>[$-416]mmm\-yy;@</c:formatCode>
                <c:ptCount val="171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  <c:pt idx="168">
                  <c:v>45292</c:v>
                </c:pt>
                <c:pt idx="169">
                  <c:v>45323</c:v>
                </c:pt>
                <c:pt idx="170">
                  <c:v>45352</c:v>
                </c:pt>
              </c:numCache>
            </c:numRef>
          </c:cat>
          <c:val>
            <c:numRef>
              <c:f>Plan4!$C$2:$C$317</c:f>
              <c:numCache>
                <c:formatCode>#,##0.00</c:formatCode>
                <c:ptCount val="171"/>
                <c:pt idx="0">
                  <c:v>36808.060259053047</c:v>
                </c:pt>
                <c:pt idx="1">
                  <c:v>36923.76012520623</c:v>
                </c:pt>
                <c:pt idx="2">
                  <c:v>37497.925006156867</c:v>
                </c:pt>
                <c:pt idx="3">
                  <c:v>44344.056434384649</c:v>
                </c:pt>
                <c:pt idx="4">
                  <c:v>40441.037667394368</c:v>
                </c:pt>
                <c:pt idx="5">
                  <c:v>40441.037667394368</c:v>
                </c:pt>
                <c:pt idx="6">
                  <c:v>38577.112518118643</c:v>
                </c:pt>
                <c:pt idx="7">
                  <c:v>36880.407153998458</c:v>
                </c:pt>
                <c:pt idx="8">
                  <c:v>36880.410681851339</c:v>
                </c:pt>
                <c:pt idx="9">
                  <c:v>36880.410681851339</c:v>
                </c:pt>
                <c:pt idx="10">
                  <c:v>38234.680805869728</c:v>
                </c:pt>
                <c:pt idx="11">
                  <c:v>38858.012444403706</c:v>
                </c:pt>
                <c:pt idx="12">
                  <c:v>38858.012444403706</c:v>
                </c:pt>
                <c:pt idx="13">
                  <c:v>38857.762594811684</c:v>
                </c:pt>
                <c:pt idx="14">
                  <c:v>38653.274945896948</c:v>
                </c:pt>
                <c:pt idx="15">
                  <c:v>34989.508585814685</c:v>
                </c:pt>
                <c:pt idx="16">
                  <c:v>38094.176212885213</c:v>
                </c:pt>
                <c:pt idx="17">
                  <c:v>39749.615052486959</c:v>
                </c:pt>
                <c:pt idx="18">
                  <c:v>37687.287940665658</c:v>
                </c:pt>
                <c:pt idx="19">
                  <c:v>25827.480987627856</c:v>
                </c:pt>
                <c:pt idx="20">
                  <c:v>32909.289509644295</c:v>
                </c:pt>
                <c:pt idx="21">
                  <c:v>32909.289509644295</c:v>
                </c:pt>
                <c:pt idx="22">
                  <c:v>30123.062105169123</c:v>
                </c:pt>
                <c:pt idx="23">
                  <c:v>27796.105010673087</c:v>
                </c:pt>
                <c:pt idx="24">
                  <c:v>27796.105010673087</c:v>
                </c:pt>
                <c:pt idx="25">
                  <c:v>32931.359049243598</c:v>
                </c:pt>
                <c:pt idx="26">
                  <c:v>30778.529550533727</c:v>
                </c:pt>
                <c:pt idx="27">
                  <c:v>27364.722297866621</c:v>
                </c:pt>
                <c:pt idx="28">
                  <c:v>23446.961315515284</c:v>
                </c:pt>
                <c:pt idx="29">
                  <c:v>21791.522475913531</c:v>
                </c:pt>
                <c:pt idx="30">
                  <c:v>26386.776808876322</c:v>
                </c:pt>
                <c:pt idx="31">
                  <c:v>35873.08509640683</c:v>
                </c:pt>
                <c:pt idx="32">
                  <c:v>34966.517096598778</c:v>
                </c:pt>
                <c:pt idx="33">
                  <c:v>34966.517096598778</c:v>
                </c:pt>
                <c:pt idx="34">
                  <c:v>32920.90816822568</c:v>
                </c:pt>
                <c:pt idx="35">
                  <c:v>46214.768885537844</c:v>
                </c:pt>
                <c:pt idx="36">
                  <c:v>46214.768885537844</c:v>
                </c:pt>
                <c:pt idx="37">
                  <c:v>37803.601905661431</c:v>
                </c:pt>
                <c:pt idx="38">
                  <c:v>39234.308604768936</c:v>
                </c:pt>
                <c:pt idx="39">
                  <c:v>39336.312364133337</c:v>
                </c:pt>
                <c:pt idx="40">
                  <c:v>42332.928516163352</c:v>
                </c:pt>
                <c:pt idx="41">
                  <c:v>48979.931650025472</c:v>
                </c:pt>
                <c:pt idx="42">
                  <c:v>44384.677317062677</c:v>
                </c:pt>
                <c:pt idx="43">
                  <c:v>40801.439913499562</c:v>
                </c:pt>
                <c:pt idx="44">
                  <c:v>37650.935495322534</c:v>
                </c:pt>
                <c:pt idx="45">
                  <c:v>37650.935495322534</c:v>
                </c:pt>
                <c:pt idx="46">
                  <c:v>39345.094911540953</c:v>
                </c:pt>
                <c:pt idx="47">
                  <c:v>27043.709231713874</c:v>
                </c:pt>
                <c:pt idx="48">
                  <c:v>27043.709231713874</c:v>
                </c:pt>
                <c:pt idx="49">
                  <c:v>32186.592538676108</c:v>
                </c:pt>
                <c:pt idx="50">
                  <c:v>36037.705549402846</c:v>
                </c:pt>
                <c:pt idx="51">
                  <c:v>36023.17804628241</c:v>
                </c:pt>
                <c:pt idx="52">
                  <c:v>32794.327706970245</c:v>
                </c:pt>
                <c:pt idx="53">
                  <c:v>28573.761575536784</c:v>
                </c:pt>
                <c:pt idx="54">
                  <c:v>28573.761575536784</c:v>
                </c:pt>
                <c:pt idx="55">
                  <c:v>29981.284184761171</c:v>
                </c:pt>
                <c:pt idx="56">
                  <c:v>29949.681478850522</c:v>
                </c:pt>
                <c:pt idx="57">
                  <c:v>29949.681478850522</c:v>
                </c:pt>
                <c:pt idx="58">
                  <c:v>28094.911392520662</c:v>
                </c:pt>
                <c:pt idx="59">
                  <c:v>27789.282720615294</c:v>
                </c:pt>
                <c:pt idx="60">
                  <c:v>27789.282720615294</c:v>
                </c:pt>
                <c:pt idx="61">
                  <c:v>22865.865036723153</c:v>
                </c:pt>
                <c:pt idx="62">
                  <c:v>20225.164286183244</c:v>
                </c:pt>
                <c:pt idx="63">
                  <c:v>20482.028050572691</c:v>
                </c:pt>
                <c:pt idx="64">
                  <c:v>20625.53864994675</c:v>
                </c:pt>
                <c:pt idx="65">
                  <c:v>18870.585323207997</c:v>
                </c:pt>
                <c:pt idx="66">
                  <c:v>18870.585323207997</c:v>
                </c:pt>
                <c:pt idx="67">
                  <c:v>12789.584897130679</c:v>
                </c:pt>
                <c:pt idx="68">
                  <c:v>10727.75494833459</c:v>
                </c:pt>
                <c:pt idx="69">
                  <c:v>10727.75494833459</c:v>
                </c:pt>
                <c:pt idx="70">
                  <c:v>10589.662694915678</c:v>
                </c:pt>
                <c:pt idx="71">
                  <c:v>18165.060264754236</c:v>
                </c:pt>
                <c:pt idx="72">
                  <c:v>18165.060264754236</c:v>
                </c:pt>
                <c:pt idx="73">
                  <c:v>17945.594641684147</c:v>
                </c:pt>
                <c:pt idx="74">
                  <c:v>15798.466311621492</c:v>
                </c:pt>
                <c:pt idx="75">
                  <c:v>15454.574789754946</c:v>
                </c:pt>
                <c:pt idx="76">
                  <c:v>14686.300926564712</c:v>
                </c:pt>
                <c:pt idx="77">
                  <c:v>14307.974916804213</c:v>
                </c:pt>
                <c:pt idx="78">
                  <c:v>14307.974916804213</c:v>
                </c:pt>
                <c:pt idx="79">
                  <c:v>11525.682781407028</c:v>
                </c:pt>
                <c:pt idx="80">
                  <c:v>10861.122441691259</c:v>
                </c:pt>
                <c:pt idx="81">
                  <c:v>10861.122441691259</c:v>
                </c:pt>
                <c:pt idx="82">
                  <c:v>11091.509926394923</c:v>
                </c:pt>
                <c:pt idx="83">
                  <c:v>3372.6474930325812</c:v>
                </c:pt>
                <c:pt idx="84">
                  <c:v>3372.6474930325812</c:v>
                </c:pt>
                <c:pt idx="85">
                  <c:v>3372.6474930325812</c:v>
                </c:pt>
                <c:pt idx="86">
                  <c:v>5309.9670905842268</c:v>
                </c:pt>
                <c:pt idx="87">
                  <c:v>5384.9245187679435</c:v>
                </c:pt>
                <c:pt idx="88">
                  <c:v>5476.5485996707666</c:v>
                </c:pt>
                <c:pt idx="89">
                  <c:v>7973.1242894124362</c:v>
                </c:pt>
                <c:pt idx="90">
                  <c:v>7973.1242894124362</c:v>
                </c:pt>
                <c:pt idx="91">
                  <c:v>8112.8095311025099</c:v>
                </c:pt>
                <c:pt idx="92">
                  <c:v>8002.7683028741367</c:v>
                </c:pt>
                <c:pt idx="93">
                  <c:v>8002.7683028741367</c:v>
                </c:pt>
                <c:pt idx="94">
                  <c:v>8227.7183011706893</c:v>
                </c:pt>
                <c:pt idx="95">
                  <c:v>7043.7373168868153</c:v>
                </c:pt>
                <c:pt idx="96">
                  <c:v>7043.7373168868153</c:v>
                </c:pt>
                <c:pt idx="97">
                  <c:v>7043.7373168868153</c:v>
                </c:pt>
                <c:pt idx="98">
                  <c:v>5272.6324582734751</c:v>
                </c:pt>
                <c:pt idx="99">
                  <c:v>5251.235768284163</c:v>
                </c:pt>
                <c:pt idx="100">
                  <c:v>11238.124497691231</c:v>
                </c:pt>
                <c:pt idx="101">
                  <c:v>8601.1958742827719</c:v>
                </c:pt>
                <c:pt idx="102">
                  <c:v>8601.1958742827719</c:v>
                </c:pt>
                <c:pt idx="103">
                  <c:v>8699.3236957838217</c:v>
                </c:pt>
                <c:pt idx="104">
                  <c:v>8710.6167337773823</c:v>
                </c:pt>
                <c:pt idx="105">
                  <c:v>8710.6167337773823</c:v>
                </c:pt>
                <c:pt idx="106">
                  <c:v>9072.556960870179</c:v>
                </c:pt>
                <c:pt idx="107">
                  <c:v>9048.5962985712231</c:v>
                </c:pt>
                <c:pt idx="108">
                  <c:v>9048.5962985712231</c:v>
                </c:pt>
                <c:pt idx="109">
                  <c:v>9048.5962985712231</c:v>
                </c:pt>
                <c:pt idx="110">
                  <c:v>12175.003418512766</c:v>
                </c:pt>
                <c:pt idx="111">
                  <c:v>12107.470677898345</c:v>
                </c:pt>
                <c:pt idx="112">
                  <c:v>8781.3344027956227</c:v>
                </c:pt>
                <c:pt idx="113">
                  <c:v>8956.0637488378034</c:v>
                </c:pt>
                <c:pt idx="114">
                  <c:v>8956.0637488378034</c:v>
                </c:pt>
                <c:pt idx="115">
                  <c:v>9369.2885809398431</c:v>
                </c:pt>
                <c:pt idx="116">
                  <c:v>15978.983214614373</c:v>
                </c:pt>
                <c:pt idx="117">
                  <c:v>17894.989256123961</c:v>
                </c:pt>
                <c:pt idx="118">
                  <c:v>23766.428166374375</c:v>
                </c:pt>
                <c:pt idx="119">
                  <c:v>23896.909605464098</c:v>
                </c:pt>
                <c:pt idx="120">
                  <c:v>23901.62757900414</c:v>
                </c:pt>
                <c:pt idx="121">
                  <c:v>23901.62757900414</c:v>
                </c:pt>
                <c:pt idx="122">
                  <c:v>21256.401978235233</c:v>
                </c:pt>
                <c:pt idx="123">
                  <c:v>21424.323611787542</c:v>
                </c:pt>
                <c:pt idx="124">
                  <c:v>19690.070527680851</c:v>
                </c:pt>
                <c:pt idx="125">
                  <c:v>19362.536449376057</c:v>
                </c:pt>
                <c:pt idx="126">
                  <c:v>19362.536449376057</c:v>
                </c:pt>
                <c:pt idx="127">
                  <c:v>19188.811059655884</c:v>
                </c:pt>
                <c:pt idx="128">
                  <c:v>12598.871846367212</c:v>
                </c:pt>
                <c:pt idx="129">
                  <c:v>10682.865804857622</c:v>
                </c:pt>
                <c:pt idx="130">
                  <c:v>4343.5256569198191</c:v>
                </c:pt>
                <c:pt idx="131">
                  <c:v>4174.0953675810479</c:v>
                </c:pt>
                <c:pt idx="132">
                  <c:v>4169.3773940410101</c:v>
                </c:pt>
                <c:pt idx="133">
                  <c:v>4169.3773940410101</c:v>
                </c:pt>
                <c:pt idx="134">
                  <c:v>4036.6014188914605</c:v>
                </c:pt>
                <c:pt idx="135">
                  <c:v>4031.6463016333046</c:v>
                </c:pt>
                <c:pt idx="136">
                  <c:v>12732.296961204507</c:v>
                </c:pt>
                <c:pt idx="137">
                  <c:v>13019.728776213544</c:v>
                </c:pt>
                <c:pt idx="138">
                  <c:v>13019.728776213544</c:v>
                </c:pt>
                <c:pt idx="139">
                  <c:v>12790.777218262294</c:v>
                </c:pt>
                <c:pt idx="140">
                  <c:v>12908.885817158551</c:v>
                </c:pt>
                <c:pt idx="141">
                  <c:v>12908.885817158551</c:v>
                </c:pt>
                <c:pt idx="142">
                  <c:v>22938.621487134606</c:v>
                </c:pt>
                <c:pt idx="143">
                  <c:v>23012.97361480906</c:v>
                </c:pt>
                <c:pt idx="144">
                  <c:v>23012.97361480906</c:v>
                </c:pt>
                <c:pt idx="145">
                  <c:v>26982.252922492225</c:v>
                </c:pt>
                <c:pt idx="146">
                  <c:v>27586.923708936476</c:v>
                </c:pt>
                <c:pt idx="147">
                  <c:v>27555.295890178335</c:v>
                </c:pt>
                <c:pt idx="148">
                  <c:v>18583.958263967561</c:v>
                </c:pt>
                <c:pt idx="149">
                  <c:v>38765.241145692344</c:v>
                </c:pt>
                <c:pt idx="150">
                  <c:v>38765.241145692344</c:v>
                </c:pt>
                <c:pt idx="151">
                  <c:v>39395.658963013841</c:v>
                </c:pt>
                <c:pt idx="152">
                  <c:v>39612.603209425142</c:v>
                </c:pt>
                <c:pt idx="153">
                  <c:v>39612.603209425142</c:v>
                </c:pt>
                <c:pt idx="154">
                  <c:v>30464.300704397265</c:v>
                </c:pt>
                <c:pt idx="155">
                  <c:v>30708.145917196678</c:v>
                </c:pt>
                <c:pt idx="156">
                  <c:v>30708.145917196678</c:v>
                </c:pt>
                <c:pt idx="157">
                  <c:v>26738.866609513516</c:v>
                </c:pt>
                <c:pt idx="158">
                  <c:v>26880.936268464917</c:v>
                </c:pt>
                <c:pt idx="159">
                  <c:v>26931.017379257224</c:v>
                </c:pt>
                <c:pt idx="160">
                  <c:v>36642.009540462372</c:v>
                </c:pt>
                <c:pt idx="161">
                  <c:v>17822.506797874601</c:v>
                </c:pt>
                <c:pt idx="162">
                  <c:v>19695.187856661472</c:v>
                </c:pt>
                <c:pt idx="163">
                  <c:v>19807.234997538078</c:v>
                </c:pt>
                <c:pt idx="164">
                  <c:v>19775.444196364184</c:v>
                </c:pt>
                <c:pt idx="165">
                  <c:v>19775.444196364184</c:v>
                </c:pt>
                <c:pt idx="166">
                  <c:v>19696.30824194591</c:v>
                </c:pt>
                <c:pt idx="167">
                  <c:v>19668.43112278499</c:v>
                </c:pt>
                <c:pt idx="168">
                  <c:v>19668.43112278499</c:v>
                </c:pt>
                <c:pt idx="169">
                  <c:v>20887.145916799429</c:v>
                </c:pt>
                <c:pt idx="170">
                  <c:v>22511.887661840694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Plan4!$D$1</c:f>
              <c:strCache>
                <c:ptCount val="1"/>
                <c:pt idx="0">
                  <c:v>Petrobras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Plan4!$A$2:$A$317</c:f>
              <c:numCache>
                <c:formatCode>[$-416]mmm\-yy;@</c:formatCode>
                <c:ptCount val="171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  <c:pt idx="168">
                  <c:v>45292</c:v>
                </c:pt>
                <c:pt idx="169">
                  <c:v>45323</c:v>
                </c:pt>
                <c:pt idx="170">
                  <c:v>45352</c:v>
                </c:pt>
              </c:numCache>
            </c:numRef>
          </c:cat>
          <c:val>
            <c:numRef>
              <c:f>Plan4!$D$2:$D$317</c:f>
              <c:numCache>
                <c:formatCode>#,##0.00</c:formatCode>
                <c:ptCount val="171"/>
                <c:pt idx="0">
                  <c:v>12290.616595271056</c:v>
                </c:pt>
                <c:pt idx="1">
                  <c:v>12290.616595271056</c:v>
                </c:pt>
                <c:pt idx="2">
                  <c:v>12290.616595271056</c:v>
                </c:pt>
                <c:pt idx="3">
                  <c:v>11275.563334523156</c:v>
                </c:pt>
                <c:pt idx="4">
                  <c:v>12520.437584993833</c:v>
                </c:pt>
                <c:pt idx="5">
                  <c:v>9904.2764337293083</c:v>
                </c:pt>
                <c:pt idx="6">
                  <c:v>9904.2764337293083</c:v>
                </c:pt>
                <c:pt idx="7">
                  <c:v>8579.042262982317</c:v>
                </c:pt>
                <c:pt idx="8">
                  <c:v>8579.042262982317</c:v>
                </c:pt>
                <c:pt idx="9">
                  <c:v>8579.042262982317</c:v>
                </c:pt>
                <c:pt idx="10">
                  <c:v>7870.2669487269968</c:v>
                </c:pt>
                <c:pt idx="11">
                  <c:v>7047.844531373762</c:v>
                </c:pt>
                <c:pt idx="12">
                  <c:v>7047.844531373762</c:v>
                </c:pt>
                <c:pt idx="13">
                  <c:v>7047.844531373762</c:v>
                </c:pt>
                <c:pt idx="14">
                  <c:v>8262.0972775137216</c:v>
                </c:pt>
                <c:pt idx="15">
                  <c:v>6676.1835042309349</c:v>
                </c:pt>
                <c:pt idx="16">
                  <c:v>5431.3092537602588</c:v>
                </c:pt>
                <c:pt idx="17">
                  <c:v>7981.8426492203334</c:v>
                </c:pt>
                <c:pt idx="18">
                  <c:v>7981.8426492203334</c:v>
                </c:pt>
                <c:pt idx="19">
                  <c:v>6737.5883779573232</c:v>
                </c:pt>
                <c:pt idx="20">
                  <c:v>8283.4974003752559</c:v>
                </c:pt>
                <c:pt idx="21">
                  <c:v>8283.4974003752559</c:v>
                </c:pt>
                <c:pt idx="22">
                  <c:v>8586.2027115230139</c:v>
                </c:pt>
                <c:pt idx="23">
                  <c:v>6842.0205696689654</c:v>
                </c:pt>
                <c:pt idx="24">
                  <c:v>6842.0205696689654</c:v>
                </c:pt>
                <c:pt idx="25">
                  <c:v>8188.0780516775403</c:v>
                </c:pt>
                <c:pt idx="26">
                  <c:v>6973.8253055375799</c:v>
                </c:pt>
                <c:pt idx="27">
                  <c:v>6973.8253055375799</c:v>
                </c:pt>
                <c:pt idx="28">
                  <c:v>9367.9555999550466</c:v>
                </c:pt>
                <c:pt idx="29">
                  <c:v>6817.4222044949729</c:v>
                </c:pt>
                <c:pt idx="30">
                  <c:v>6817.4222044949729</c:v>
                </c:pt>
                <c:pt idx="31">
                  <c:v>6817.4222044949729</c:v>
                </c:pt>
                <c:pt idx="32">
                  <c:v>5271.5131820770403</c:v>
                </c:pt>
                <c:pt idx="33">
                  <c:v>5271.5131820770403</c:v>
                </c:pt>
                <c:pt idx="34">
                  <c:v>3740.1877764260425</c:v>
                </c:pt>
                <c:pt idx="35">
                  <c:v>3740.1877764260425</c:v>
                </c:pt>
                <c:pt idx="36">
                  <c:v>3740.1877764260425</c:v>
                </c:pt>
                <c:pt idx="37">
                  <c:v>2394.1302944174677</c:v>
                </c:pt>
                <c:pt idx="38">
                  <c:v>2394.1302944174677</c:v>
                </c:pt>
                <c:pt idx="39">
                  <c:v>2394.1302944174677</c:v>
                </c:pt>
                <c:pt idx="40">
                  <c:v>931.10521890006567</c:v>
                </c:pt>
                <c:pt idx="41">
                  <c:v>931.10521890006567</c:v>
                </c:pt>
                <c:pt idx="42">
                  <c:v>931.10521890006567</c:v>
                </c:pt>
                <c:pt idx="43">
                  <c:v>1877.1551781358651</c:v>
                </c:pt>
                <c:pt idx="44">
                  <c:v>1877.1551781358651</c:v>
                </c:pt>
                <c:pt idx="45">
                  <c:v>1877.1551781358651</c:v>
                </c:pt>
                <c:pt idx="46">
                  <c:v>1877.1551781358651</c:v>
                </c:pt>
                <c:pt idx="47">
                  <c:v>1877.1551781358651</c:v>
                </c:pt>
                <c:pt idx="48">
                  <c:v>1877.1551781358651</c:v>
                </c:pt>
                <c:pt idx="49">
                  <c:v>1877.1551781358651</c:v>
                </c:pt>
                <c:pt idx="50">
                  <c:v>1877.1551781358651</c:v>
                </c:pt>
                <c:pt idx="51">
                  <c:v>5399.9808654832186</c:v>
                </c:pt>
                <c:pt idx="52">
                  <c:v>4468.875646583153</c:v>
                </c:pt>
                <c:pt idx="53">
                  <c:v>4468.875646583153</c:v>
                </c:pt>
                <c:pt idx="54">
                  <c:v>4468.875646583153</c:v>
                </c:pt>
                <c:pt idx="55">
                  <c:v>3522.8256873473533</c:v>
                </c:pt>
                <c:pt idx="56">
                  <c:v>3522.8256873473533</c:v>
                </c:pt>
                <c:pt idx="57">
                  <c:v>3522.8256873473533</c:v>
                </c:pt>
                <c:pt idx="58">
                  <c:v>3522.8256873473533</c:v>
                </c:pt>
                <c:pt idx="59">
                  <c:v>3522.8256873473533</c:v>
                </c:pt>
                <c:pt idx="60">
                  <c:v>3522.8256873473533</c:v>
                </c:pt>
                <c:pt idx="61">
                  <c:v>3522.8256873473533</c:v>
                </c:pt>
                <c:pt idx="62">
                  <c:v>3522.8256873473533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257.88254253749778</c:v>
                </c:pt>
                <c:pt idx="101">
                  <c:v>257.88254253749778</c:v>
                </c:pt>
                <c:pt idx="102">
                  <c:v>257.88254253749778</c:v>
                </c:pt>
                <c:pt idx="103">
                  <c:v>511.94674494657176</c:v>
                </c:pt>
                <c:pt idx="104">
                  <c:v>511.94674494657176</c:v>
                </c:pt>
                <c:pt idx="105">
                  <c:v>511.94674494657176</c:v>
                </c:pt>
                <c:pt idx="106">
                  <c:v>511.94674494657176</c:v>
                </c:pt>
                <c:pt idx="107">
                  <c:v>1015.6868400856345</c:v>
                </c:pt>
                <c:pt idx="108">
                  <c:v>1015.6868400856345</c:v>
                </c:pt>
                <c:pt idx="109">
                  <c:v>1015.6868400856345</c:v>
                </c:pt>
                <c:pt idx="110">
                  <c:v>1015.6868400856345</c:v>
                </c:pt>
                <c:pt idx="111">
                  <c:v>1015.6868400856345</c:v>
                </c:pt>
                <c:pt idx="112">
                  <c:v>1010.0386144157735</c:v>
                </c:pt>
                <c:pt idx="113">
                  <c:v>1010.0386144157735</c:v>
                </c:pt>
                <c:pt idx="114">
                  <c:v>1501.8635068710973</c:v>
                </c:pt>
                <c:pt idx="115">
                  <c:v>1247.7993044620234</c:v>
                </c:pt>
                <c:pt idx="116">
                  <c:v>1247.7993044620234</c:v>
                </c:pt>
                <c:pt idx="117">
                  <c:v>2229.778053711414</c:v>
                </c:pt>
                <c:pt idx="118">
                  <c:v>2229.778053711414</c:v>
                </c:pt>
                <c:pt idx="119">
                  <c:v>1726.0379585723513</c:v>
                </c:pt>
                <c:pt idx="120">
                  <c:v>1726.0379585723513</c:v>
                </c:pt>
                <c:pt idx="121">
                  <c:v>2691.9447483520375</c:v>
                </c:pt>
                <c:pt idx="122">
                  <c:v>2691.9447483520375</c:v>
                </c:pt>
                <c:pt idx="123">
                  <c:v>2691.9447483520375</c:v>
                </c:pt>
                <c:pt idx="124">
                  <c:v>2439.7104314844009</c:v>
                </c:pt>
                <c:pt idx="125">
                  <c:v>2439.7104314844009</c:v>
                </c:pt>
                <c:pt idx="126">
                  <c:v>1947.8855390290769</c:v>
                </c:pt>
                <c:pt idx="127">
                  <c:v>1947.8855390290769</c:v>
                </c:pt>
                <c:pt idx="128">
                  <c:v>1947.8855390290769</c:v>
                </c:pt>
                <c:pt idx="129">
                  <c:v>965.90678977968628</c:v>
                </c:pt>
                <c:pt idx="130">
                  <c:v>965.90678977968628</c:v>
                </c:pt>
                <c:pt idx="131">
                  <c:v>2074.3895926916857</c:v>
                </c:pt>
                <c:pt idx="132">
                  <c:v>2074.3895926916857</c:v>
                </c:pt>
                <c:pt idx="133">
                  <c:v>1108.4828029119997</c:v>
                </c:pt>
                <c:pt idx="134">
                  <c:v>1108.4828029119997</c:v>
                </c:pt>
                <c:pt idx="135">
                  <c:v>4686.5245255966474</c:v>
                </c:pt>
                <c:pt idx="136">
                  <c:v>4686.5245255966474</c:v>
                </c:pt>
                <c:pt idx="137">
                  <c:v>4686.5245255966474</c:v>
                </c:pt>
                <c:pt idx="138">
                  <c:v>4686.5245255966474</c:v>
                </c:pt>
                <c:pt idx="139">
                  <c:v>11724.655310125589</c:v>
                </c:pt>
                <c:pt idx="140">
                  <c:v>11724.655310125589</c:v>
                </c:pt>
                <c:pt idx="141">
                  <c:v>11724.655310125589</c:v>
                </c:pt>
                <c:pt idx="142">
                  <c:v>11724.655310125589</c:v>
                </c:pt>
                <c:pt idx="143">
                  <c:v>24262.576677909678</c:v>
                </c:pt>
                <c:pt idx="144">
                  <c:v>24262.576677909678</c:v>
                </c:pt>
                <c:pt idx="145">
                  <c:v>24262.576677909678</c:v>
                </c:pt>
                <c:pt idx="146">
                  <c:v>24262.576677909678</c:v>
                </c:pt>
                <c:pt idx="147">
                  <c:v>20684.53495522503</c:v>
                </c:pt>
                <c:pt idx="148">
                  <c:v>32585.120732971955</c:v>
                </c:pt>
                <c:pt idx="149">
                  <c:v>39978.811927949486</c:v>
                </c:pt>
                <c:pt idx="150">
                  <c:v>47417.768189486829</c:v>
                </c:pt>
                <c:pt idx="151">
                  <c:v>53873.522247442204</c:v>
                </c:pt>
                <c:pt idx="152">
                  <c:v>67449.78598843416</c:v>
                </c:pt>
                <c:pt idx="153">
                  <c:v>67449.78598843416</c:v>
                </c:pt>
                <c:pt idx="154">
                  <c:v>67449.78598843416</c:v>
                </c:pt>
                <c:pt idx="155">
                  <c:v>60413.782873623655</c:v>
                </c:pt>
                <c:pt idx="156">
                  <c:v>67071.317743944339</c:v>
                </c:pt>
                <c:pt idx="157">
                  <c:v>67113.559563166025</c:v>
                </c:pt>
                <c:pt idx="158">
                  <c:v>67113.559563166025</c:v>
                </c:pt>
                <c:pt idx="159">
                  <c:v>67113.559563166025</c:v>
                </c:pt>
                <c:pt idx="160">
                  <c:v>60766.738185162867</c:v>
                </c:pt>
                <c:pt idx="161">
                  <c:v>56949.102807106407</c:v>
                </c:pt>
                <c:pt idx="162">
                  <c:v>49510.146545569063</c:v>
                </c:pt>
                <c:pt idx="163">
                  <c:v>39655.152951238168</c:v>
                </c:pt>
                <c:pt idx="164">
                  <c:v>29709.37097394872</c:v>
                </c:pt>
                <c:pt idx="165">
                  <c:v>29709.37097394872</c:v>
                </c:pt>
                <c:pt idx="166">
                  <c:v>31901.195872861346</c:v>
                </c:pt>
                <c:pt idx="167">
                  <c:v>29604.565028827859</c:v>
                </c:pt>
                <c:pt idx="168">
                  <c:v>22947.030158507168</c:v>
                </c:pt>
                <c:pt idx="169">
                  <c:v>25462.13342394304</c:v>
                </c:pt>
                <c:pt idx="170">
                  <c:v>28037.984110443038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Plan4!$E$1</c:f>
              <c:strCache>
                <c:ptCount val="1"/>
                <c:pt idx="0">
                  <c:v>Demais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Plan4!$A$2:$A$317</c:f>
              <c:numCache>
                <c:formatCode>[$-416]mmm\-yy;@</c:formatCode>
                <c:ptCount val="171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  <c:pt idx="168">
                  <c:v>45292</c:v>
                </c:pt>
                <c:pt idx="169">
                  <c:v>45323</c:v>
                </c:pt>
                <c:pt idx="170">
                  <c:v>45352</c:v>
                </c:pt>
              </c:numCache>
            </c:numRef>
          </c:cat>
          <c:val>
            <c:numRef>
              <c:f>Plan4!$E$2:$E$317</c:f>
              <c:numCache>
                <c:formatCode>#,##0.00</c:formatCode>
                <c:ptCount val="171"/>
                <c:pt idx="0">
                  <c:v>12459.297831638884</c:v>
                </c:pt>
                <c:pt idx="1">
                  <c:v>13783.922537614249</c:v>
                </c:pt>
                <c:pt idx="2">
                  <c:v>13751.77711340932</c:v>
                </c:pt>
                <c:pt idx="3">
                  <c:v>13046.533902763425</c:v>
                </c:pt>
                <c:pt idx="4">
                  <c:v>10865.839788994606</c:v>
                </c:pt>
                <c:pt idx="5">
                  <c:v>10982.694678189786</c:v>
                </c:pt>
                <c:pt idx="6">
                  <c:v>10937.649969964536</c:v>
                </c:pt>
                <c:pt idx="7">
                  <c:v>10936.52789202299</c:v>
                </c:pt>
                <c:pt idx="8">
                  <c:v>10943.797487660137</c:v>
                </c:pt>
                <c:pt idx="9">
                  <c:v>10890.774400309027</c:v>
                </c:pt>
                <c:pt idx="10">
                  <c:v>10916.985422432001</c:v>
                </c:pt>
                <c:pt idx="11">
                  <c:v>3426.9890385362887</c:v>
                </c:pt>
                <c:pt idx="12">
                  <c:v>3253.5499552841648</c:v>
                </c:pt>
                <c:pt idx="13">
                  <c:v>1928.8902006532007</c:v>
                </c:pt>
                <c:pt idx="14">
                  <c:v>1926.1404467991306</c:v>
                </c:pt>
                <c:pt idx="15">
                  <c:v>2948.3847700820115</c:v>
                </c:pt>
                <c:pt idx="16">
                  <c:v>2528.7085054913987</c:v>
                </c:pt>
                <c:pt idx="17">
                  <c:v>2957.6317861090647</c:v>
                </c:pt>
                <c:pt idx="18">
                  <c:v>6080.2758097666738</c:v>
                </c:pt>
                <c:pt idx="19">
                  <c:v>6105.464482959469</c:v>
                </c:pt>
                <c:pt idx="20">
                  <c:v>6780.0103594001775</c:v>
                </c:pt>
                <c:pt idx="21">
                  <c:v>6788.580276734996</c:v>
                </c:pt>
                <c:pt idx="22">
                  <c:v>7127.0372791359478</c:v>
                </c:pt>
                <c:pt idx="23">
                  <c:v>6595.0809337775499</c:v>
                </c:pt>
                <c:pt idx="24">
                  <c:v>6590.2964937281431</c:v>
                </c:pt>
                <c:pt idx="25">
                  <c:v>6746.1450370593739</c:v>
                </c:pt>
                <c:pt idx="26">
                  <c:v>6728.5069431992451</c:v>
                </c:pt>
                <c:pt idx="27">
                  <c:v>5617.8686440853417</c:v>
                </c:pt>
                <c:pt idx="28">
                  <c:v>7206.3570455964218</c:v>
                </c:pt>
                <c:pt idx="29">
                  <c:v>7009.0116218644325</c:v>
                </c:pt>
                <c:pt idx="30">
                  <c:v>3886.2302489395443</c:v>
                </c:pt>
                <c:pt idx="31">
                  <c:v>3881.3545499101383</c:v>
                </c:pt>
                <c:pt idx="32">
                  <c:v>3943.5458598875193</c:v>
                </c:pt>
                <c:pt idx="33">
                  <c:v>3955.976759330777</c:v>
                </c:pt>
                <c:pt idx="34">
                  <c:v>4483.8971310001798</c:v>
                </c:pt>
                <c:pt idx="35">
                  <c:v>4691.4420863127307</c:v>
                </c:pt>
                <c:pt idx="36">
                  <c:v>4691.5772126158772</c:v>
                </c:pt>
                <c:pt idx="37">
                  <c:v>4535.6953375409284</c:v>
                </c:pt>
                <c:pt idx="38">
                  <c:v>4533.6991327900032</c:v>
                </c:pt>
                <c:pt idx="39">
                  <c:v>4727.858436946226</c:v>
                </c:pt>
                <c:pt idx="40">
                  <c:v>3167.838870926731</c:v>
                </c:pt>
                <c:pt idx="41">
                  <c:v>3168.2311743739265</c:v>
                </c:pt>
                <c:pt idx="42">
                  <c:v>3295.100717107387</c:v>
                </c:pt>
                <c:pt idx="43">
                  <c:v>3407.7206629007196</c:v>
                </c:pt>
                <c:pt idx="44">
                  <c:v>3169.2580591458609</c:v>
                </c:pt>
                <c:pt idx="45">
                  <c:v>3144.3991495451191</c:v>
                </c:pt>
                <c:pt idx="46">
                  <c:v>2418.6490105820558</c:v>
                </c:pt>
                <c:pt idx="47">
                  <c:v>2648.6753175440608</c:v>
                </c:pt>
                <c:pt idx="48">
                  <c:v>2648.4838058813839</c:v>
                </c:pt>
                <c:pt idx="49">
                  <c:v>2648.4638447704929</c:v>
                </c:pt>
                <c:pt idx="50">
                  <c:v>2645.682117694967</c:v>
                </c:pt>
                <c:pt idx="51">
                  <c:v>2786.4960739130911</c:v>
                </c:pt>
                <c:pt idx="52">
                  <c:v>2939.4647124642215</c:v>
                </c:pt>
                <c:pt idx="53">
                  <c:v>2718.0660160172556</c:v>
                </c:pt>
                <c:pt idx="54">
                  <c:v>2599.9992666182152</c:v>
                </c:pt>
                <c:pt idx="55">
                  <c:v>2608.1910783258427</c:v>
                </c:pt>
                <c:pt idx="56">
                  <c:v>2087.7072199100876</c:v>
                </c:pt>
                <c:pt idx="57">
                  <c:v>2250.6154799342476</c:v>
                </c:pt>
                <c:pt idx="58">
                  <c:v>2143.9911809640216</c:v>
                </c:pt>
                <c:pt idx="59">
                  <c:v>1698.7281402814879</c:v>
                </c:pt>
                <c:pt idx="60">
                  <c:v>1698.7077202602341</c:v>
                </c:pt>
                <c:pt idx="61">
                  <c:v>1698.7070587291419</c:v>
                </c:pt>
                <c:pt idx="62">
                  <c:v>1916.4143985841947</c:v>
                </c:pt>
                <c:pt idx="63">
                  <c:v>1644.0250230676174</c:v>
                </c:pt>
                <c:pt idx="64">
                  <c:v>1240.0520540975303</c:v>
                </c:pt>
                <c:pt idx="65">
                  <c:v>1142.3363134406827</c:v>
                </c:pt>
                <c:pt idx="66">
                  <c:v>1133.3626300060496</c:v>
                </c:pt>
                <c:pt idx="67">
                  <c:v>1095.8296553766104</c:v>
                </c:pt>
                <c:pt idx="68">
                  <c:v>1026.0520931471128</c:v>
                </c:pt>
                <c:pt idx="69">
                  <c:v>915.5361845341049</c:v>
                </c:pt>
                <c:pt idx="70">
                  <c:v>863.14130806610592</c:v>
                </c:pt>
                <c:pt idx="71">
                  <c:v>729.7717314890142</c:v>
                </c:pt>
                <c:pt idx="72">
                  <c:v>732.02562044720617</c:v>
                </c:pt>
                <c:pt idx="73">
                  <c:v>733.72635187279957</c:v>
                </c:pt>
                <c:pt idx="74">
                  <c:v>601.5705611672438</c:v>
                </c:pt>
                <c:pt idx="75">
                  <c:v>692.17745837129405</c:v>
                </c:pt>
                <c:pt idx="76">
                  <c:v>648.98049613687181</c:v>
                </c:pt>
                <c:pt idx="77">
                  <c:v>621.76724322387781</c:v>
                </c:pt>
                <c:pt idx="78">
                  <c:v>656.86823479217855</c:v>
                </c:pt>
                <c:pt idx="79">
                  <c:v>574.24941745267824</c:v>
                </c:pt>
                <c:pt idx="80">
                  <c:v>595.36961099556356</c:v>
                </c:pt>
                <c:pt idx="81">
                  <c:v>685.84931517639052</c:v>
                </c:pt>
                <c:pt idx="82">
                  <c:v>691.8708503798789</c:v>
                </c:pt>
                <c:pt idx="83">
                  <c:v>770.93105801467755</c:v>
                </c:pt>
                <c:pt idx="84">
                  <c:v>855.03388930940673</c:v>
                </c:pt>
                <c:pt idx="85">
                  <c:v>860.74138501808193</c:v>
                </c:pt>
                <c:pt idx="86">
                  <c:v>773.50224865605014</c:v>
                </c:pt>
                <c:pt idx="87">
                  <c:v>709.00459363665777</c:v>
                </c:pt>
                <c:pt idx="88">
                  <c:v>785.3255079788305</c:v>
                </c:pt>
                <c:pt idx="89">
                  <c:v>805.4166903281739</c:v>
                </c:pt>
                <c:pt idx="90">
                  <c:v>770.31180474895609</c:v>
                </c:pt>
                <c:pt idx="91">
                  <c:v>744.77515844601476</c:v>
                </c:pt>
                <c:pt idx="92">
                  <c:v>721.287986374512</c:v>
                </c:pt>
                <c:pt idx="93">
                  <c:v>688.21610032200715</c:v>
                </c:pt>
                <c:pt idx="94">
                  <c:v>684.73232847002328</c:v>
                </c:pt>
                <c:pt idx="95">
                  <c:v>785.44964679562145</c:v>
                </c:pt>
                <c:pt idx="96">
                  <c:v>704.15254095284854</c:v>
                </c:pt>
                <c:pt idx="97">
                  <c:v>699.18310638530966</c:v>
                </c:pt>
                <c:pt idx="98">
                  <c:v>701.32331678029277</c:v>
                </c:pt>
                <c:pt idx="99">
                  <c:v>715.76508182607722</c:v>
                </c:pt>
                <c:pt idx="100">
                  <c:v>653.09725734490166</c:v>
                </c:pt>
                <c:pt idx="101">
                  <c:v>645.96955952941425</c:v>
                </c:pt>
                <c:pt idx="102">
                  <c:v>646.07307868046519</c:v>
                </c:pt>
                <c:pt idx="103">
                  <c:v>650.04717821162012</c:v>
                </c:pt>
                <c:pt idx="104">
                  <c:v>650.34972461410325</c:v>
                </c:pt>
                <c:pt idx="105">
                  <c:v>662.57284620310747</c:v>
                </c:pt>
                <c:pt idx="106">
                  <c:v>665.38042299068547</c:v>
                </c:pt>
                <c:pt idx="107">
                  <c:v>467.70037738620886</c:v>
                </c:pt>
                <c:pt idx="108">
                  <c:v>462.64460264994887</c:v>
                </c:pt>
                <c:pt idx="109">
                  <c:v>460.20979072320006</c:v>
                </c:pt>
                <c:pt idx="110">
                  <c:v>482.74854595262332</c:v>
                </c:pt>
                <c:pt idx="111">
                  <c:v>611.41185751296871</c:v>
                </c:pt>
                <c:pt idx="112">
                  <c:v>1124.7983946366421</c:v>
                </c:pt>
                <c:pt idx="113">
                  <c:v>1126.1372315696572</c:v>
                </c:pt>
                <c:pt idx="114">
                  <c:v>1126.0475086008028</c:v>
                </c:pt>
                <c:pt idx="115">
                  <c:v>1120.9223423565327</c:v>
                </c:pt>
                <c:pt idx="116">
                  <c:v>1123.7235332659038</c:v>
                </c:pt>
                <c:pt idx="117">
                  <c:v>1184.5444132373595</c:v>
                </c:pt>
                <c:pt idx="118">
                  <c:v>1151.1176498549539</c:v>
                </c:pt>
                <c:pt idx="119">
                  <c:v>1798.3502975311094</c:v>
                </c:pt>
                <c:pt idx="120">
                  <c:v>1752.029080503391</c:v>
                </c:pt>
                <c:pt idx="121">
                  <c:v>1752.0287170685406</c:v>
                </c:pt>
                <c:pt idx="122">
                  <c:v>1727.4276671341977</c:v>
                </c:pt>
                <c:pt idx="123">
                  <c:v>1678.2161847116331</c:v>
                </c:pt>
                <c:pt idx="124">
                  <c:v>1164.6548830123429</c:v>
                </c:pt>
                <c:pt idx="125">
                  <c:v>1309.6999534373681</c:v>
                </c:pt>
                <c:pt idx="126">
                  <c:v>1313.2568211764083</c:v>
                </c:pt>
                <c:pt idx="127">
                  <c:v>1313.2030910825415</c:v>
                </c:pt>
                <c:pt idx="128">
                  <c:v>2704.1505838917001</c:v>
                </c:pt>
                <c:pt idx="129">
                  <c:v>2742.7573450064428</c:v>
                </c:pt>
                <c:pt idx="130">
                  <c:v>2742.7592386653178</c:v>
                </c:pt>
                <c:pt idx="131">
                  <c:v>2129.3883351870645</c:v>
                </c:pt>
                <c:pt idx="132">
                  <c:v>2175.7401348949288</c:v>
                </c:pt>
                <c:pt idx="133">
                  <c:v>3349.8489413083644</c:v>
                </c:pt>
                <c:pt idx="134">
                  <c:v>3349.7689529406516</c:v>
                </c:pt>
                <c:pt idx="135">
                  <c:v>3501.4096900275563</c:v>
                </c:pt>
                <c:pt idx="136">
                  <c:v>3874.2251137882267</c:v>
                </c:pt>
                <c:pt idx="137">
                  <c:v>3815.0905594513752</c:v>
                </c:pt>
                <c:pt idx="138">
                  <c:v>3870.3665784957375</c:v>
                </c:pt>
                <c:pt idx="139">
                  <c:v>4620.9282924270847</c:v>
                </c:pt>
                <c:pt idx="140">
                  <c:v>3226.9316769705765</c:v>
                </c:pt>
                <c:pt idx="141">
                  <c:v>3014.9526009071596</c:v>
                </c:pt>
                <c:pt idx="142">
                  <c:v>3121.2799885141649</c:v>
                </c:pt>
                <c:pt idx="143">
                  <c:v>3085.5841307119699</c:v>
                </c:pt>
                <c:pt idx="144">
                  <c:v>3085.5474235417205</c:v>
                </c:pt>
                <c:pt idx="145">
                  <c:v>1915.3202653098633</c:v>
                </c:pt>
                <c:pt idx="146">
                  <c:v>1915.3715691164398</c:v>
                </c:pt>
                <c:pt idx="147">
                  <c:v>2119.0066711094623</c:v>
                </c:pt>
                <c:pt idx="148">
                  <c:v>2629.7727815638063</c:v>
                </c:pt>
                <c:pt idx="149">
                  <c:v>2520.98081762121</c:v>
                </c:pt>
                <c:pt idx="150">
                  <c:v>2462.2537180642394</c:v>
                </c:pt>
                <c:pt idx="151">
                  <c:v>1733.5053857390303</c:v>
                </c:pt>
                <c:pt idx="152">
                  <c:v>2241.9941688283434</c:v>
                </c:pt>
                <c:pt idx="153">
                  <c:v>2226.3942840000818</c:v>
                </c:pt>
                <c:pt idx="154">
                  <c:v>2120.065001624127</c:v>
                </c:pt>
                <c:pt idx="155">
                  <c:v>2116.5569113344682</c:v>
                </c:pt>
                <c:pt idx="156">
                  <c:v>2116.604213591665</c:v>
                </c:pt>
                <c:pt idx="157">
                  <c:v>2154.8729640599049</c:v>
                </c:pt>
                <c:pt idx="158">
                  <c:v>2799.9388854424469</c:v>
                </c:pt>
                <c:pt idx="159">
                  <c:v>2446.2972992392024</c:v>
                </c:pt>
                <c:pt idx="160">
                  <c:v>2533.1186605051043</c:v>
                </c:pt>
                <c:pt idx="161">
                  <c:v>2620.9730186162778</c:v>
                </c:pt>
                <c:pt idx="162">
                  <c:v>2620.8766339040012</c:v>
                </c:pt>
                <c:pt idx="163">
                  <c:v>2599.1887076827043</c:v>
                </c:pt>
                <c:pt idx="164">
                  <c:v>2090.6444018309994</c:v>
                </c:pt>
                <c:pt idx="165">
                  <c:v>2090.7213672129219</c:v>
                </c:pt>
                <c:pt idx="166">
                  <c:v>2090.7455496901021</c:v>
                </c:pt>
                <c:pt idx="167">
                  <c:v>2244.6228726269037</c:v>
                </c:pt>
                <c:pt idx="168">
                  <c:v>2244.6104188263052</c:v>
                </c:pt>
                <c:pt idx="169">
                  <c:v>2202.4564029713292</c:v>
                </c:pt>
                <c:pt idx="170">
                  <c:v>1666.7557901211039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0892096"/>
        <c:axId val="580882296"/>
      </c:lineChart>
      <c:dateAx>
        <c:axId val="580892096"/>
        <c:scaling>
          <c:orientation val="minMax"/>
        </c:scaling>
        <c:delete val="0"/>
        <c:axPos val="b"/>
        <c:numFmt formatCode="[$-416]mmm\-yy;@" sourceLinked="1"/>
        <c:majorTickMark val="out"/>
        <c:minorTickMark val="none"/>
        <c:tickLblPos val="nextTo"/>
        <c:spPr>
          <a:noFill/>
          <a:ln w="6350" cap="flat" cmpd="sng" algn="ctr">
            <a:solidFill>
              <a:srgbClr val="000000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pt-BR"/>
          </a:p>
        </c:txPr>
        <c:crossAx val="580882296"/>
        <c:crosses val="autoZero"/>
        <c:auto val="1"/>
        <c:lblOffset val="100"/>
        <c:baseTimeUnit val="months"/>
      </c:dateAx>
      <c:valAx>
        <c:axId val="580882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pt-BR"/>
          </a:p>
        </c:txPr>
        <c:crossAx val="580892096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>
        <a:lumMod val="100000"/>
      </a:srgb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00">
          <a:solidFill>
            <a:srgbClr val="000000"/>
          </a:solidFill>
          <a:latin typeface="Calibri" panose="020F050202020403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1" i="0" cap="all" baseline="0">
                <a:solidFill>
                  <a:srgbClr val="000000"/>
                </a:solidFill>
                <a:latin typeface="Calibri" panose="020F0502020204030204" pitchFamily="34" charset="0"/>
              </a:defRPr>
            </a:pPr>
            <a:r>
              <a:rPr lang="en-US" sz="900" b="1" i="0" cap="all" baseline="0">
                <a:solidFill>
                  <a:srgbClr val="000000"/>
                </a:solidFill>
                <a:latin typeface="Calibri" panose="020F0502020204030204" pitchFamily="34" charset="0"/>
              </a:rPr>
              <a:t>volume de serviços</a:t>
            </a:r>
          </a:p>
        </c:rich>
      </c:tx>
      <c:layout>
        <c:manualLayout>
          <c:xMode val="edge"/>
          <c:yMode val="edge"/>
          <c:x val="0.28212546296292268"/>
          <c:y val="1.4111111111111111E-2"/>
        </c:manualLayout>
      </c:layout>
      <c:overlay val="0"/>
    </c:title>
    <c:autoTitleDeleted val="0"/>
    <c:plotArea>
      <c:layout>
        <c:manualLayout>
          <c:xMode val="edge"/>
          <c:yMode val="edge"/>
          <c:x val="8.2672839506172838E-2"/>
          <c:y val="6.7751111111111123E-2"/>
          <c:w val="0.87607438271604943"/>
          <c:h val="0.87135999999992553"/>
        </c:manualLayout>
      </c:layout>
      <c:lineChart>
        <c:grouping val="standard"/>
        <c:varyColors val="0"/>
        <c:ser>
          <c:idx val="3"/>
          <c:order val="0"/>
          <c:tx>
            <c:strRef>
              <c:f>'Fig 01'!$D$7</c:f>
              <c:strCache>
                <c:ptCount val="1"/>
                <c:pt idx="0">
                  <c:v>Serviços - PMS</c:v>
                </c:pt>
              </c:strCache>
            </c:strRef>
          </c:tx>
          <c:spPr>
            <a:ln w="19050">
              <a:solidFill>
                <a:srgbClr val="005D89"/>
              </a:solidFill>
            </a:ln>
          </c:spPr>
          <c:marker>
            <c:symbol val="none"/>
          </c:marker>
          <c:cat>
            <c:numRef>
              <c:f>'Fig 01'!$A$8:$A$70</c:f>
              <c:numCache>
                <c:formatCode>[$-416]mmm\-yy;@</c:formatCode>
                <c:ptCount val="6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</c:numCache>
            </c:numRef>
          </c:cat>
          <c:val>
            <c:numRef>
              <c:f>'Fig 01'!$D$8:$D$70</c:f>
              <c:numCache>
                <c:formatCode>#.##0</c:formatCode>
                <c:ptCount val="63"/>
                <c:pt idx="0">
                  <c:v>100.01432419796956</c:v>
                </c:pt>
                <c:pt idx="1">
                  <c:v>99.997395936160771</c:v>
                </c:pt>
                <c:pt idx="2">
                  <c:v>99.437729058349476</c:v>
                </c:pt>
                <c:pt idx="3">
                  <c:v>99.089833516842887</c:v>
                </c:pt>
                <c:pt idx="4">
                  <c:v>99.107518988704228</c:v>
                </c:pt>
                <c:pt idx="5">
                  <c:v>99.027468958173912</c:v>
                </c:pt>
                <c:pt idx="6">
                  <c:v>99.253708547043558</c:v>
                </c:pt>
                <c:pt idx="7">
                  <c:v>99.386109495011453</c:v>
                </c:pt>
                <c:pt idx="8">
                  <c:v>100.12314082308143</c:v>
                </c:pt>
                <c:pt idx="9">
                  <c:v>101.00688621596615</c:v>
                </c:pt>
                <c:pt idx="10">
                  <c:v>101.70993174065343</c:v>
                </c:pt>
                <c:pt idx="11">
                  <c:v>101.84595252204322</c:v>
                </c:pt>
                <c:pt idx="12">
                  <c:v>101.65257954316151</c:v>
                </c:pt>
                <c:pt idx="13">
                  <c:v>101.69383825675618</c:v>
                </c:pt>
                <c:pt idx="14">
                  <c:v>98.873566938421348</c:v>
                </c:pt>
                <c:pt idx="15">
                  <c:v>92.414350955187246</c:v>
                </c:pt>
                <c:pt idx="16">
                  <c:v>85.600963821279379</c:v>
                </c:pt>
                <c:pt idx="17">
                  <c:v>83.046270077470723</c:v>
                </c:pt>
                <c:pt idx="18">
                  <c:v>84.759082910031381</c:v>
                </c:pt>
                <c:pt idx="19">
                  <c:v>87.675135759451578</c:v>
                </c:pt>
                <c:pt idx="20">
                  <c:v>90.339998025343931</c:v>
                </c:pt>
                <c:pt idx="21">
                  <c:v>93.025508116571487</c:v>
                </c:pt>
                <c:pt idx="22">
                  <c:v>95.136569112279076</c:v>
                </c:pt>
                <c:pt idx="23">
                  <c:v>96.393740953417591</c:v>
                </c:pt>
                <c:pt idx="24">
                  <c:v>97.338598738103912</c:v>
                </c:pt>
                <c:pt idx="25">
                  <c:v>98.769847629760775</c:v>
                </c:pt>
                <c:pt idx="26">
                  <c:v>98.53316223587359</c:v>
                </c:pt>
                <c:pt idx="27">
                  <c:v>98.564318659255079</c:v>
                </c:pt>
                <c:pt idx="28">
                  <c:v>98.409360239136547</c:v>
                </c:pt>
                <c:pt idx="29">
                  <c:v>100.71425223346493</c:v>
                </c:pt>
                <c:pt idx="30">
                  <c:v>102.55664032769984</c:v>
                </c:pt>
                <c:pt idx="31">
                  <c:v>103.90813837913984</c:v>
                </c:pt>
                <c:pt idx="32">
                  <c:v>104.21424331316113</c:v>
                </c:pt>
                <c:pt idx="33">
                  <c:v>104.08617139046927</c:v>
                </c:pt>
                <c:pt idx="34">
                  <c:v>104.55482900737998</c:v>
                </c:pt>
                <c:pt idx="35">
                  <c:v>106.01453791588978</c:v>
                </c:pt>
                <c:pt idx="36">
                  <c:v>107.16590350358877</c:v>
                </c:pt>
                <c:pt idx="37">
                  <c:v>107.58607382118367</c:v>
                </c:pt>
                <c:pt idx="38">
                  <c:v>107.45462584976974</c:v>
                </c:pt>
                <c:pt idx="39">
                  <c:v>107.87488851005405</c:v>
                </c:pt>
                <c:pt idx="40">
                  <c:v>108.44523020275243</c:v>
                </c:pt>
                <c:pt idx="41">
                  <c:v>108.98471096867522</c:v>
                </c:pt>
                <c:pt idx="42">
                  <c:v>109.9236144967532</c:v>
                </c:pt>
                <c:pt idx="43">
                  <c:v>111.25948077774264</c:v>
                </c:pt>
                <c:pt idx="44">
                  <c:v>112.71314678066237</c:v>
                </c:pt>
                <c:pt idx="45">
                  <c:v>113.6354360120753</c:v>
                </c:pt>
                <c:pt idx="46">
                  <c:v>113.68317718246131</c:v>
                </c:pt>
                <c:pt idx="47">
                  <c:v>114.37775672939038</c:v>
                </c:pt>
                <c:pt idx="48">
                  <c:v>113.54619973080999</c:v>
                </c:pt>
                <c:pt idx="49">
                  <c:v>113.39617241030192</c:v>
                </c:pt>
                <c:pt idx="50">
                  <c:v>112.81397761000053</c:v>
                </c:pt>
                <c:pt idx="51">
                  <c:v>113.01327529582996</c:v>
                </c:pt>
                <c:pt idx="52">
                  <c:v>113.42004484234869</c:v>
                </c:pt>
                <c:pt idx="53">
                  <c:v>113.39468753985744</c:v>
                </c:pt>
                <c:pt idx="54">
                  <c:v>114.46205452363012</c:v>
                </c:pt>
                <c:pt idx="55">
                  <c:v>114.4224949155192</c:v>
                </c:pt>
                <c:pt idx="56">
                  <c:v>114.19446757218401</c:v>
                </c:pt>
                <c:pt idx="57">
                  <c:v>113.49042474645192</c:v>
                </c:pt>
                <c:pt idx="58">
                  <c:v>113.51468871150148</c:v>
                </c:pt>
                <c:pt idx="59">
                  <c:v>113.78897974219326</c:v>
                </c:pt>
                <c:pt idx="60">
                  <c:v>114.36495433894105</c:v>
                </c:pt>
                <c:pt idx="61">
                  <c:v>114.39395733080724</c:v>
                </c:pt>
                <c:pt idx="62">
                  <c:v>114.37914556343797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0874456"/>
        <c:axId val="580874064"/>
      </c:lineChart>
      <c:dateAx>
        <c:axId val="580874456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low"/>
        <c:spPr>
          <a:ln w="6350" cap="flat" cmpd="sng" algn="ctr">
            <a:solidFill>
              <a:srgbClr val="000000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</c:spPr>
        <c:txPr>
          <a:bodyPr rot="-5400000" vert="horz"/>
          <a:lstStyle/>
          <a:p>
            <a:pPr>
              <a:defRPr sz="800"/>
            </a:pPr>
            <a:endParaRPr lang="pt-BR"/>
          </a:p>
        </c:txPr>
        <c:crossAx val="580874064"/>
        <c:crosses val="autoZero"/>
        <c:auto val="1"/>
        <c:lblOffset val="100"/>
        <c:baseTimeUnit val="months"/>
        <c:majorUnit val="12"/>
        <c:majorTimeUnit val="months"/>
      </c:dateAx>
      <c:valAx>
        <c:axId val="580874064"/>
        <c:scaling>
          <c:orientation val="minMax"/>
          <c:min val="60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800"/>
            </a:pPr>
            <a:endParaRPr lang="pt-BR"/>
          </a:p>
        </c:txPr>
        <c:crossAx val="580874456"/>
        <c:crosses val="autoZero"/>
        <c:crossBetween val="between"/>
        <c:majorUnit val="10"/>
      </c:valAx>
      <c:spPr>
        <a:ln>
          <a:noFill/>
        </a:ln>
      </c:spPr>
    </c:plotArea>
    <c:plotVisOnly val="1"/>
    <c:dispBlanksAs val="gap"/>
    <c:showDLblsOverMax val="0"/>
  </c:chart>
  <c:spPr>
    <a:solidFill>
      <a:srgbClr val="FFFFFF">
        <a:lumMod val="100000"/>
      </a:srgbClr>
    </a:solidFill>
    <a:ln>
      <a:noFill/>
    </a:ln>
  </c:spPr>
  <c:txPr>
    <a:bodyPr/>
    <a:lstStyle/>
    <a:p>
      <a:pPr>
        <a:defRPr sz="9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1" i="0" cap="all" baseline="0">
                <a:solidFill>
                  <a:srgbClr val="000000"/>
                </a:solidFill>
                <a:latin typeface="Calibri" panose="020F0502020204030204" pitchFamily="34" charset="0"/>
              </a:defRPr>
            </a:pPr>
            <a:r>
              <a:rPr lang="en-US" sz="900" b="1" i="0" cap="all" baseline="0">
                <a:solidFill>
                  <a:srgbClr val="000000"/>
                </a:solidFill>
                <a:latin typeface="Calibri" panose="020F0502020204030204" pitchFamily="34" charset="0"/>
              </a:rPr>
              <a:t>VENDAS NO VAREJO AMPLIADO</a:t>
            </a:r>
          </a:p>
        </c:rich>
      </c:tx>
      <c:layout>
        <c:manualLayout>
          <c:xMode val="edge"/>
          <c:yMode val="edge"/>
          <c:x val="0.28212546296292268"/>
          <c:y val="1.4111111111111111E-2"/>
        </c:manualLayout>
      </c:layout>
      <c:overlay val="0"/>
    </c:title>
    <c:autoTitleDeleted val="0"/>
    <c:plotArea>
      <c:layout>
        <c:manualLayout>
          <c:xMode val="edge"/>
          <c:yMode val="edge"/>
          <c:x val="8.2672839506172838E-2"/>
          <c:y val="6.7751111111111123E-2"/>
          <c:w val="0.87891188271604936"/>
          <c:h val="0.87135999999992553"/>
        </c:manualLayout>
      </c:layout>
      <c:lineChart>
        <c:grouping val="standard"/>
        <c:varyColors val="0"/>
        <c:ser>
          <c:idx val="2"/>
          <c:order val="0"/>
          <c:tx>
            <c:strRef>
              <c:f>'Fig 01'!$E$7</c:f>
              <c:strCache>
                <c:ptCount val="1"/>
                <c:pt idx="0">
                  <c:v>Varejo amp - PMC</c:v>
                </c:pt>
              </c:strCache>
            </c:strRef>
          </c:tx>
          <c:spPr>
            <a:ln w="19050">
              <a:solidFill>
                <a:srgbClr val="BD534B"/>
              </a:solidFill>
            </a:ln>
          </c:spPr>
          <c:marker>
            <c:symbol val="none"/>
          </c:marker>
          <c:cat>
            <c:numRef>
              <c:f>'Fig 01'!$A$8:$A$70</c:f>
              <c:numCache>
                <c:formatCode>[$-416]mmm\-yy;@</c:formatCode>
                <c:ptCount val="6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</c:numCache>
            </c:numRef>
          </c:cat>
          <c:val>
            <c:numRef>
              <c:f>'Fig 01'!$E$8:$E$70</c:f>
              <c:numCache>
                <c:formatCode>#.##0</c:formatCode>
                <c:ptCount val="63"/>
                <c:pt idx="0">
                  <c:v>100.06895843423726</c:v>
                </c:pt>
                <c:pt idx="1">
                  <c:v>100.269870360326</c:v>
                </c:pt>
                <c:pt idx="2">
                  <c:v>100.9335735673265</c:v>
                </c:pt>
                <c:pt idx="3">
                  <c:v>100.83782352768755</c:v>
                </c:pt>
                <c:pt idx="4">
                  <c:v>101.06945818817654</c:v>
                </c:pt>
                <c:pt idx="5">
                  <c:v>100.63895539608482</c:v>
                </c:pt>
                <c:pt idx="6">
                  <c:v>100.45919847495519</c:v>
                </c:pt>
                <c:pt idx="7">
                  <c:v>100.29070320784921</c:v>
                </c:pt>
                <c:pt idx="8">
                  <c:v>100.83641019183962</c:v>
                </c:pt>
                <c:pt idx="9">
                  <c:v>101.88262858921273</c:v>
                </c:pt>
                <c:pt idx="10">
                  <c:v>102.85754973555119</c:v>
                </c:pt>
                <c:pt idx="11">
                  <c:v>103.5807620026782</c:v>
                </c:pt>
                <c:pt idx="12">
                  <c:v>104.08803179409843</c:v>
                </c:pt>
                <c:pt idx="13">
                  <c:v>104.68003938334243</c:v>
                </c:pt>
                <c:pt idx="14">
                  <c:v>100.11304897019923</c:v>
                </c:pt>
                <c:pt idx="15">
                  <c:v>89.715102496380098</c:v>
                </c:pt>
                <c:pt idx="16">
                  <c:v>83.446123172715687</c:v>
                </c:pt>
                <c:pt idx="17">
                  <c:v>84.932990589382953</c:v>
                </c:pt>
                <c:pt idx="18">
                  <c:v>94.226837713174348</c:v>
                </c:pt>
                <c:pt idx="19">
                  <c:v>100.81632211688334</c:v>
                </c:pt>
                <c:pt idx="20">
                  <c:v>104.93254153193909</c:v>
                </c:pt>
                <c:pt idx="21">
                  <c:v>107.51816325644452</c:v>
                </c:pt>
                <c:pt idx="22">
                  <c:v>108.74395844390779</c:v>
                </c:pt>
                <c:pt idx="23">
                  <c:v>108.55231633823341</c:v>
                </c:pt>
                <c:pt idx="24">
                  <c:v>106.84730330468462</c:v>
                </c:pt>
                <c:pt idx="25">
                  <c:v>105.75326704445651</c:v>
                </c:pt>
                <c:pt idx="26">
                  <c:v>102.73683769071569</c:v>
                </c:pt>
                <c:pt idx="27">
                  <c:v>102.28168812274644</c:v>
                </c:pt>
                <c:pt idx="28">
                  <c:v>103.23085053044466</c:v>
                </c:pt>
                <c:pt idx="29">
                  <c:v>105.92733944566834</c:v>
                </c:pt>
                <c:pt idx="30">
                  <c:v>107.86989335936474</c:v>
                </c:pt>
                <c:pt idx="31">
                  <c:v>106.47211113387705</c:v>
                </c:pt>
                <c:pt idx="32">
                  <c:v>105.7575486207017</c:v>
                </c:pt>
                <c:pt idx="33">
                  <c:v>103.98469893051063</c:v>
                </c:pt>
                <c:pt idx="34">
                  <c:v>103.67512988299525</c:v>
                </c:pt>
                <c:pt idx="35">
                  <c:v>103.93279694274212</c:v>
                </c:pt>
                <c:pt idx="36">
                  <c:v>104.02954463121488</c:v>
                </c:pt>
                <c:pt idx="37">
                  <c:v>104.29045751373013</c:v>
                </c:pt>
                <c:pt idx="38">
                  <c:v>104.32386835748821</c:v>
                </c:pt>
                <c:pt idx="39">
                  <c:v>104.53666893218015</c:v>
                </c:pt>
                <c:pt idx="40">
                  <c:v>105.45117343507799</c:v>
                </c:pt>
                <c:pt idx="41">
                  <c:v>104.88240621398049</c:v>
                </c:pt>
                <c:pt idx="42">
                  <c:v>104.3861278800247</c:v>
                </c:pt>
                <c:pt idx="43">
                  <c:v>102.67070881488969</c:v>
                </c:pt>
                <c:pt idx="44">
                  <c:v>103.01661237149564</c:v>
                </c:pt>
                <c:pt idx="45">
                  <c:v>103.55675261355562</c:v>
                </c:pt>
                <c:pt idx="46">
                  <c:v>103.73165638879564</c:v>
                </c:pt>
                <c:pt idx="47">
                  <c:v>103.95726705163868</c:v>
                </c:pt>
                <c:pt idx="48">
                  <c:v>103.81326960589678</c:v>
                </c:pt>
                <c:pt idx="49">
                  <c:v>104.33703524365978</c:v>
                </c:pt>
                <c:pt idx="50">
                  <c:v>106.18879964941883</c:v>
                </c:pt>
                <c:pt idx="51">
                  <c:v>107.26889653844087</c:v>
                </c:pt>
                <c:pt idx="52">
                  <c:v>107.7034799913877</c:v>
                </c:pt>
                <c:pt idx="53">
                  <c:v>106.56583469932227</c:v>
                </c:pt>
                <c:pt idx="54">
                  <c:v>106.09899393408149</c:v>
                </c:pt>
                <c:pt idx="55">
                  <c:v>106.37596272751628</c:v>
                </c:pt>
                <c:pt idx="56">
                  <c:v>106.44588821140439</c:v>
                </c:pt>
                <c:pt idx="57">
                  <c:v>106.7451447569117</c:v>
                </c:pt>
                <c:pt idx="58">
                  <c:v>107.25723305363699</c:v>
                </c:pt>
                <c:pt idx="59">
                  <c:v>107.19527490418574</c:v>
                </c:pt>
                <c:pt idx="60">
                  <c:v>108.02142513223711</c:v>
                </c:pt>
                <c:pt idx="61">
                  <c:v>108.74516740030711</c:v>
                </c:pt>
                <c:pt idx="62">
                  <c:v>109.85619486723648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0871320"/>
        <c:axId val="580881512"/>
      </c:lineChart>
      <c:dateAx>
        <c:axId val="580871320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low"/>
        <c:spPr>
          <a:ln w="6350" cap="flat" cmpd="sng" algn="ctr">
            <a:solidFill>
              <a:srgbClr val="000000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</c:spPr>
        <c:txPr>
          <a:bodyPr rot="-5400000" vert="horz"/>
          <a:lstStyle/>
          <a:p>
            <a:pPr>
              <a:defRPr sz="800"/>
            </a:pPr>
            <a:endParaRPr lang="pt-BR"/>
          </a:p>
        </c:txPr>
        <c:crossAx val="580881512"/>
        <c:crosses val="autoZero"/>
        <c:auto val="1"/>
        <c:lblOffset val="100"/>
        <c:baseTimeUnit val="months"/>
        <c:majorUnit val="12"/>
        <c:majorTimeUnit val="months"/>
      </c:dateAx>
      <c:valAx>
        <c:axId val="580881512"/>
        <c:scaling>
          <c:orientation val="minMax"/>
          <c:max val="120"/>
          <c:min val="60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800"/>
            </a:pPr>
            <a:endParaRPr lang="pt-BR"/>
          </a:p>
        </c:txPr>
        <c:crossAx val="58087132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solidFill>
      <a:srgbClr val="FFFFFF">
        <a:lumMod val="100000"/>
      </a:srgbClr>
    </a:solidFill>
    <a:ln>
      <a:noFill/>
    </a:ln>
  </c:spPr>
  <c:txPr>
    <a:bodyPr/>
    <a:lstStyle/>
    <a:p>
      <a:pPr>
        <a:defRPr sz="9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900" b="1" cap="all" baseline="0">
                <a:solidFill>
                  <a:srgbClr val="000000"/>
                </a:solidFill>
                <a:latin typeface="Calibri" panose="020F0502020204030204" pitchFamily="34" charset="0"/>
              </a:defRPr>
            </a:pPr>
            <a:r>
              <a:rPr lang="pt-BR" sz="900" b="1" cap="all" baseline="0">
                <a:solidFill>
                  <a:srgbClr val="000000"/>
                </a:solidFill>
                <a:latin typeface="Calibri" panose="020F0502020204030204" pitchFamily="34" charset="0"/>
              </a:rPr>
              <a:t>Taxa de desemprego</a:t>
            </a:r>
            <a:endParaRPr lang="en-US" sz="900" b="1" cap="all" baseline="0">
              <a:solidFill>
                <a:srgbClr val="000000"/>
              </a:solidFill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41269243827156454"/>
          <c:y val="1.411111111111111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468787878787881"/>
          <c:y val="9.4022452800876524E-2"/>
          <c:w val="0.86510681818181834"/>
          <c:h val="0.70499178256923489"/>
        </c:manualLayout>
      </c:layout>
      <c:lineChart>
        <c:grouping val="standard"/>
        <c:varyColors val="0"/>
        <c:ser>
          <c:idx val="2"/>
          <c:order val="0"/>
          <c:tx>
            <c:strRef>
              <c:f>'Fig 02'!$B$7</c:f>
              <c:strCache>
                <c:ptCount val="1"/>
                <c:pt idx="0">
                  <c:v>Taxa de desemprego</c:v>
                </c:pt>
              </c:strCache>
            </c:strRef>
          </c:tx>
          <c:spPr>
            <a:ln w="19050">
              <a:solidFill>
                <a:srgbClr val="005D86"/>
              </a:solidFill>
            </a:ln>
          </c:spPr>
          <c:marker>
            <c:symbol val="none"/>
          </c:marker>
          <c:dLbls>
            <c:dLbl>
              <c:idx val="60"/>
              <c:layout>
                <c:manualLayout>
                  <c:x val="0"/>
                  <c:y val="-0.13911742340618646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'Fig 02'!$A$8:$A$68</c:f>
              <c:numCache>
                <c:formatCode>[$-416]mmm\-yy;@</c:formatCode>
                <c:ptCount val="61"/>
                <c:pt idx="0">
                  <c:v>43525</c:v>
                </c:pt>
                <c:pt idx="1">
                  <c:v>43556</c:v>
                </c:pt>
                <c:pt idx="2">
                  <c:v>43586</c:v>
                </c:pt>
                <c:pt idx="3">
                  <c:v>43617</c:v>
                </c:pt>
                <c:pt idx="4">
                  <c:v>43647</c:v>
                </c:pt>
                <c:pt idx="5">
                  <c:v>43678</c:v>
                </c:pt>
                <c:pt idx="6">
                  <c:v>43709</c:v>
                </c:pt>
                <c:pt idx="7">
                  <c:v>43739</c:v>
                </c:pt>
                <c:pt idx="8">
                  <c:v>43770</c:v>
                </c:pt>
                <c:pt idx="9">
                  <c:v>43800</c:v>
                </c:pt>
                <c:pt idx="10">
                  <c:v>43831</c:v>
                </c:pt>
                <c:pt idx="11">
                  <c:v>43862</c:v>
                </c:pt>
                <c:pt idx="12">
                  <c:v>43891</c:v>
                </c:pt>
                <c:pt idx="13">
                  <c:v>43922</c:v>
                </c:pt>
                <c:pt idx="14">
                  <c:v>43952</c:v>
                </c:pt>
                <c:pt idx="15">
                  <c:v>43983</c:v>
                </c:pt>
                <c:pt idx="16">
                  <c:v>44013</c:v>
                </c:pt>
                <c:pt idx="17">
                  <c:v>44044</c:v>
                </c:pt>
                <c:pt idx="18">
                  <c:v>44075</c:v>
                </c:pt>
                <c:pt idx="19">
                  <c:v>44105</c:v>
                </c:pt>
                <c:pt idx="20">
                  <c:v>44136</c:v>
                </c:pt>
                <c:pt idx="21">
                  <c:v>44166</c:v>
                </c:pt>
                <c:pt idx="22">
                  <c:v>44197</c:v>
                </c:pt>
                <c:pt idx="23">
                  <c:v>44228</c:v>
                </c:pt>
                <c:pt idx="24">
                  <c:v>44256</c:v>
                </c:pt>
                <c:pt idx="25">
                  <c:v>44287</c:v>
                </c:pt>
                <c:pt idx="26">
                  <c:v>44317</c:v>
                </c:pt>
                <c:pt idx="27">
                  <c:v>44348</c:v>
                </c:pt>
                <c:pt idx="28">
                  <c:v>44378</c:v>
                </c:pt>
                <c:pt idx="29">
                  <c:v>44409</c:v>
                </c:pt>
                <c:pt idx="30">
                  <c:v>44440</c:v>
                </c:pt>
                <c:pt idx="31">
                  <c:v>44470</c:v>
                </c:pt>
                <c:pt idx="32">
                  <c:v>44501</c:v>
                </c:pt>
                <c:pt idx="33">
                  <c:v>44531</c:v>
                </c:pt>
                <c:pt idx="34">
                  <c:v>44562</c:v>
                </c:pt>
                <c:pt idx="35">
                  <c:v>44593</c:v>
                </c:pt>
                <c:pt idx="36">
                  <c:v>44621</c:v>
                </c:pt>
                <c:pt idx="37">
                  <c:v>44652</c:v>
                </c:pt>
                <c:pt idx="38">
                  <c:v>44682</c:v>
                </c:pt>
                <c:pt idx="39">
                  <c:v>44713</c:v>
                </c:pt>
                <c:pt idx="40">
                  <c:v>44743</c:v>
                </c:pt>
                <c:pt idx="41">
                  <c:v>44774</c:v>
                </c:pt>
                <c:pt idx="42">
                  <c:v>44805</c:v>
                </c:pt>
                <c:pt idx="43">
                  <c:v>44835</c:v>
                </c:pt>
                <c:pt idx="44">
                  <c:v>44866</c:v>
                </c:pt>
                <c:pt idx="45">
                  <c:v>44896</c:v>
                </c:pt>
                <c:pt idx="46">
                  <c:v>44927</c:v>
                </c:pt>
                <c:pt idx="47">
                  <c:v>44958</c:v>
                </c:pt>
                <c:pt idx="48">
                  <c:v>44986</c:v>
                </c:pt>
                <c:pt idx="49">
                  <c:v>45017</c:v>
                </c:pt>
                <c:pt idx="50">
                  <c:v>45047</c:v>
                </c:pt>
                <c:pt idx="51">
                  <c:v>45078</c:v>
                </c:pt>
                <c:pt idx="52">
                  <c:v>45108</c:v>
                </c:pt>
                <c:pt idx="53">
                  <c:v>45139</c:v>
                </c:pt>
                <c:pt idx="54">
                  <c:v>45170</c:v>
                </c:pt>
                <c:pt idx="55">
                  <c:v>45200</c:v>
                </c:pt>
                <c:pt idx="56">
                  <c:v>45231</c:v>
                </c:pt>
                <c:pt idx="57">
                  <c:v>45261</c:v>
                </c:pt>
                <c:pt idx="58">
                  <c:v>45292</c:v>
                </c:pt>
                <c:pt idx="59">
                  <c:v>45323</c:v>
                </c:pt>
                <c:pt idx="60">
                  <c:v>45352</c:v>
                </c:pt>
              </c:numCache>
            </c:numRef>
          </c:cat>
          <c:val>
            <c:numRef>
              <c:f>'Fig 02'!$B$8:$B$68</c:f>
              <c:numCache>
                <c:formatCode>0%</c:formatCode>
                <c:ptCount val="61"/>
                <c:pt idx="0">
                  <c:v>0.12293321279512427</c:v>
                </c:pt>
                <c:pt idx="1">
                  <c:v>0.12123230841045456</c:v>
                </c:pt>
                <c:pt idx="2">
                  <c:v>0.12073339527595688</c:v>
                </c:pt>
                <c:pt idx="3">
                  <c:v>0.11963076424223228</c:v>
                </c:pt>
                <c:pt idx="4">
                  <c:v>0.11802615725855113</c:v>
                </c:pt>
                <c:pt idx="5">
                  <c:v>0.11799301975254631</c:v>
                </c:pt>
                <c:pt idx="6">
                  <c:v>0.11959721085531</c:v>
                </c:pt>
                <c:pt idx="7">
                  <c:v>0.12036124884085439</c:v>
                </c:pt>
                <c:pt idx="8">
                  <c:v>0.11837842592116517</c:v>
                </c:pt>
                <c:pt idx="9">
                  <c:v>0.11736522844197753</c:v>
                </c:pt>
                <c:pt idx="10">
                  <c:v>0.11662708378853606</c:v>
                </c:pt>
                <c:pt idx="11">
                  <c:v>0.11670655988301626</c:v>
                </c:pt>
                <c:pt idx="12">
                  <c:v>0.11855104490313441</c:v>
                </c:pt>
                <c:pt idx="13">
                  <c:v>0.12300219773440739</c:v>
                </c:pt>
                <c:pt idx="14">
                  <c:v>0.12825537029327905</c:v>
                </c:pt>
                <c:pt idx="15">
                  <c:v>0.1344149088236101</c:v>
                </c:pt>
                <c:pt idx="16">
                  <c:v>0.13956846605333181</c:v>
                </c:pt>
                <c:pt idx="17">
                  <c:v>0.14601637283375071</c:v>
                </c:pt>
                <c:pt idx="18">
                  <c:v>0.14931287673553881</c:v>
                </c:pt>
                <c:pt idx="19">
                  <c:v>0.14847666408181495</c:v>
                </c:pt>
                <c:pt idx="20">
                  <c:v>0.14883491451734054</c:v>
                </c:pt>
                <c:pt idx="21">
                  <c:v>0.14786831552889521</c:v>
                </c:pt>
                <c:pt idx="22">
                  <c:v>0.14734256446493249</c:v>
                </c:pt>
                <c:pt idx="23">
                  <c:v>0.14525857265320999</c:v>
                </c:pt>
                <c:pt idx="24">
                  <c:v>0.14425962252440544</c:v>
                </c:pt>
                <c:pt idx="25">
                  <c:v>0.14392729345525321</c:v>
                </c:pt>
                <c:pt idx="26">
                  <c:v>0.14456803951160013</c:v>
                </c:pt>
                <c:pt idx="27">
                  <c:v>0.1408090985499347</c:v>
                </c:pt>
                <c:pt idx="28">
                  <c:v>0.13555908484107437</c:v>
                </c:pt>
                <c:pt idx="29">
                  <c:v>0.12964285536891862</c:v>
                </c:pt>
                <c:pt idx="30">
                  <c:v>0.12691278960075439</c:v>
                </c:pt>
                <c:pt idx="31">
                  <c:v>0.12348988554861158</c:v>
                </c:pt>
                <c:pt idx="32">
                  <c:v>0.12075730993180575</c:v>
                </c:pt>
                <c:pt idx="33">
                  <c:v>0.11741130976604847</c:v>
                </c:pt>
                <c:pt idx="34">
                  <c:v>0.11469694830719811</c:v>
                </c:pt>
                <c:pt idx="35">
                  <c:v>0.11112418444478021</c:v>
                </c:pt>
                <c:pt idx="36">
                  <c:v>0.1064849956256414</c:v>
                </c:pt>
                <c:pt idx="37">
                  <c:v>0.10111844020708587</c:v>
                </c:pt>
                <c:pt idx="38">
                  <c:v>9.5541714769654382E-2</c:v>
                </c:pt>
                <c:pt idx="39">
                  <c:v>9.1614133095224648E-2</c:v>
                </c:pt>
                <c:pt idx="40">
                  <c:v>8.9573711766147257E-2</c:v>
                </c:pt>
                <c:pt idx="41">
                  <c:v>8.7534177841563837E-2</c:v>
                </c:pt>
                <c:pt idx="42">
                  <c:v>8.7592394791011038E-2</c:v>
                </c:pt>
                <c:pt idx="43">
                  <c:v>8.5802348679781273E-2</c:v>
                </c:pt>
                <c:pt idx="44">
                  <c:v>8.5829429249035721E-2</c:v>
                </c:pt>
                <c:pt idx="45">
                  <c:v>8.5390513799781145E-2</c:v>
                </c:pt>
                <c:pt idx="46">
                  <c:v>8.6095409733294437E-2</c:v>
                </c:pt>
                <c:pt idx="47">
                  <c:v>8.4895828392619666E-2</c:v>
                </c:pt>
                <c:pt idx="48">
                  <c:v>8.2835353057746086E-2</c:v>
                </c:pt>
                <c:pt idx="49">
                  <c:v>8.0841557143358958E-2</c:v>
                </c:pt>
                <c:pt idx="50">
                  <c:v>8.0641434083816341E-2</c:v>
                </c:pt>
                <c:pt idx="51">
                  <c:v>7.9108408626925253E-2</c:v>
                </c:pt>
                <c:pt idx="52">
                  <c:v>7.7685263536316218E-2</c:v>
                </c:pt>
                <c:pt idx="53">
                  <c:v>7.6395441255755953E-2</c:v>
                </c:pt>
                <c:pt idx="54">
                  <c:v>7.7640751309141998E-2</c:v>
                </c:pt>
                <c:pt idx="55">
                  <c:v>7.8990060638526052E-2</c:v>
                </c:pt>
                <c:pt idx="56">
                  <c:v>8.0584500296371736E-2</c:v>
                </c:pt>
                <c:pt idx="57">
                  <c:v>7.9891804618608522E-2</c:v>
                </c:pt>
                <c:pt idx="58">
                  <c:v>7.8524990400568512E-2</c:v>
                </c:pt>
                <c:pt idx="59">
                  <c:v>7.7299374982255961E-2</c:v>
                </c:pt>
                <c:pt idx="60">
                  <c:v>7.6825291154956357E-2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0875240"/>
        <c:axId val="580876024"/>
      </c:lineChart>
      <c:dateAx>
        <c:axId val="580875240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low"/>
        <c:spPr>
          <a:noFill/>
          <a:ln w="6350" cap="flat" cmpd="sng" algn="ctr">
            <a:solidFill>
              <a:srgbClr val="000000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5400000" vert="horz"/>
          <a:lstStyle/>
          <a:p>
            <a:pPr>
              <a:defRPr/>
            </a:pPr>
            <a:endParaRPr lang="pt-BR"/>
          </a:p>
        </c:txPr>
        <c:crossAx val="580876024"/>
        <c:crosses val="autoZero"/>
        <c:auto val="1"/>
        <c:lblOffset val="100"/>
        <c:baseTimeUnit val="months"/>
        <c:majorUnit val="12"/>
        <c:majorTimeUnit val="months"/>
      </c:dateAx>
      <c:valAx>
        <c:axId val="580876024"/>
        <c:scaling>
          <c:orientation val="minMax"/>
          <c:min val="5.000000000000001E-2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% da força de trabalho, c/ ajuste sazonal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80875240"/>
        <c:crosses val="autoZero"/>
        <c:crossBetween val="between"/>
      </c:valAx>
      <c:spPr>
        <a:noFill/>
        <a:ln w="9525">
          <a:noFill/>
        </a:ln>
      </c:spPr>
    </c:plotArea>
    <c:plotVisOnly val="1"/>
    <c:dispBlanksAs val="gap"/>
    <c:showDLblsOverMax val="0"/>
  </c:chart>
  <c:spPr>
    <a:solidFill>
      <a:srgbClr val="FFFFFF">
        <a:lumMod val="100000"/>
      </a:srgbClr>
    </a:solidFill>
    <a:ln w="9525" cap="flat" cmpd="sng" algn="ctr">
      <a:noFill/>
      <a:round/>
    </a:ln>
    <a:effectLst/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 panose="020F0502020204030204" pitchFamily="34" charset="0"/>
          <a:ea typeface="Calibri"/>
          <a:cs typeface="Calibri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1" i="0" cap="all" baseline="0">
                <a:solidFill>
                  <a:srgbClr val="000000"/>
                </a:solidFill>
                <a:latin typeface="Calibri" panose="020F0502020204030204" pitchFamily="34" charset="0"/>
              </a:defRPr>
            </a:pPr>
            <a:r>
              <a:rPr lang="pt-BR" sz="900" b="1" i="0" cap="all" baseline="0">
                <a:solidFill>
                  <a:srgbClr val="000000"/>
                </a:solidFill>
                <a:latin typeface="Calibri" panose="020F0502020204030204" pitchFamily="34" charset="0"/>
              </a:rPr>
              <a:t>RENDA DISPONÍVEL</a:t>
            </a:r>
          </a:p>
        </c:rich>
      </c:tx>
      <c:layout>
        <c:manualLayout>
          <c:xMode val="edge"/>
          <c:yMode val="edge"/>
          <c:x val="0.42182546296292256"/>
          <c:y val="1.4111111111111111E-2"/>
        </c:manualLayout>
      </c:layout>
      <c:overlay val="0"/>
    </c:title>
    <c:autoTitleDeleted val="0"/>
    <c:plotArea>
      <c:layout>
        <c:manualLayout>
          <c:xMode val="edge"/>
          <c:yMode val="edge"/>
          <c:x val="0.10726358024691358"/>
          <c:y val="6.7751111111111123E-2"/>
          <c:w val="0.88153441358024687"/>
          <c:h val="0.87135999999992553"/>
        </c:manualLayout>
      </c:layout>
      <c:lineChart>
        <c:grouping val="standard"/>
        <c:varyColors val="0"/>
        <c:ser>
          <c:idx val="0"/>
          <c:order val="0"/>
          <c:tx>
            <c:strRef>
              <c:f>'Fig 02'!$C$7</c:f>
              <c:strCache>
                <c:ptCount val="1"/>
                <c:pt idx="0">
                  <c:v>Renda disponível</c:v>
                </c:pt>
              </c:strCache>
            </c:strRef>
          </c:tx>
          <c:spPr>
            <a:ln w="19050">
              <a:solidFill>
                <a:srgbClr val="00ADFA"/>
              </a:solidFill>
            </a:ln>
          </c:spPr>
          <c:marker>
            <c:symbol val="none"/>
          </c:marker>
          <c:dLbls>
            <c:dLbl>
              <c:idx val="60"/>
              <c:layout>
                <c:manualLayout>
                  <c:x val="-0.11863725957271916"/>
                  <c:y val="-0.1246105919003115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'Fig 02'!$A$8:$A$68</c:f>
              <c:numCache>
                <c:formatCode>[$-416]mmm\-yy;@</c:formatCode>
                <c:ptCount val="61"/>
                <c:pt idx="0">
                  <c:v>43525</c:v>
                </c:pt>
                <c:pt idx="1">
                  <c:v>43556</c:v>
                </c:pt>
                <c:pt idx="2">
                  <c:v>43586</c:v>
                </c:pt>
                <c:pt idx="3">
                  <c:v>43617</c:v>
                </c:pt>
                <c:pt idx="4">
                  <c:v>43647</c:v>
                </c:pt>
                <c:pt idx="5">
                  <c:v>43678</c:v>
                </c:pt>
                <c:pt idx="6">
                  <c:v>43709</c:v>
                </c:pt>
                <c:pt idx="7">
                  <c:v>43739</c:v>
                </c:pt>
                <c:pt idx="8">
                  <c:v>43770</c:v>
                </c:pt>
                <c:pt idx="9">
                  <c:v>43800</c:v>
                </c:pt>
                <c:pt idx="10">
                  <c:v>43831</c:v>
                </c:pt>
                <c:pt idx="11">
                  <c:v>43862</c:v>
                </c:pt>
                <c:pt idx="12">
                  <c:v>43891</c:v>
                </c:pt>
                <c:pt idx="13">
                  <c:v>43922</c:v>
                </c:pt>
                <c:pt idx="14">
                  <c:v>43952</c:v>
                </c:pt>
                <c:pt idx="15">
                  <c:v>43983</c:v>
                </c:pt>
                <c:pt idx="16">
                  <c:v>44013</c:v>
                </c:pt>
                <c:pt idx="17">
                  <c:v>44044</c:v>
                </c:pt>
                <c:pt idx="18">
                  <c:v>44075</c:v>
                </c:pt>
                <c:pt idx="19">
                  <c:v>44105</c:v>
                </c:pt>
                <c:pt idx="20">
                  <c:v>44136</c:v>
                </c:pt>
                <c:pt idx="21">
                  <c:v>44166</c:v>
                </c:pt>
                <c:pt idx="22">
                  <c:v>44197</c:v>
                </c:pt>
                <c:pt idx="23">
                  <c:v>44228</c:v>
                </c:pt>
                <c:pt idx="24">
                  <c:v>44256</c:v>
                </c:pt>
                <c:pt idx="25">
                  <c:v>44287</c:v>
                </c:pt>
                <c:pt idx="26">
                  <c:v>44317</c:v>
                </c:pt>
                <c:pt idx="27">
                  <c:v>44348</c:v>
                </c:pt>
                <c:pt idx="28">
                  <c:v>44378</c:v>
                </c:pt>
                <c:pt idx="29">
                  <c:v>44409</c:v>
                </c:pt>
                <c:pt idx="30">
                  <c:v>44440</c:v>
                </c:pt>
                <c:pt idx="31">
                  <c:v>44470</c:v>
                </c:pt>
                <c:pt idx="32">
                  <c:v>44501</c:v>
                </c:pt>
                <c:pt idx="33">
                  <c:v>44531</c:v>
                </c:pt>
                <c:pt idx="34">
                  <c:v>44562</c:v>
                </c:pt>
                <c:pt idx="35">
                  <c:v>44593</c:v>
                </c:pt>
                <c:pt idx="36">
                  <c:v>44621</c:v>
                </c:pt>
                <c:pt idx="37">
                  <c:v>44652</c:v>
                </c:pt>
                <c:pt idx="38">
                  <c:v>44682</c:v>
                </c:pt>
                <c:pt idx="39">
                  <c:v>44713</c:v>
                </c:pt>
                <c:pt idx="40">
                  <c:v>44743</c:v>
                </c:pt>
                <c:pt idx="41">
                  <c:v>44774</c:v>
                </c:pt>
                <c:pt idx="42">
                  <c:v>44805</c:v>
                </c:pt>
                <c:pt idx="43">
                  <c:v>44835</c:v>
                </c:pt>
                <c:pt idx="44">
                  <c:v>44866</c:v>
                </c:pt>
                <c:pt idx="45">
                  <c:v>44896</c:v>
                </c:pt>
                <c:pt idx="46">
                  <c:v>44927</c:v>
                </c:pt>
                <c:pt idx="47">
                  <c:v>44958</c:v>
                </c:pt>
                <c:pt idx="48">
                  <c:v>44986</c:v>
                </c:pt>
                <c:pt idx="49">
                  <c:v>45017</c:v>
                </c:pt>
                <c:pt idx="50">
                  <c:v>45047</c:v>
                </c:pt>
                <c:pt idx="51">
                  <c:v>45078</c:v>
                </c:pt>
                <c:pt idx="52">
                  <c:v>45108</c:v>
                </c:pt>
                <c:pt idx="53">
                  <c:v>45139</c:v>
                </c:pt>
                <c:pt idx="54">
                  <c:v>45170</c:v>
                </c:pt>
                <c:pt idx="55">
                  <c:v>45200</c:v>
                </c:pt>
                <c:pt idx="56">
                  <c:v>45231</c:v>
                </c:pt>
                <c:pt idx="57">
                  <c:v>45261</c:v>
                </c:pt>
                <c:pt idx="58">
                  <c:v>45292</c:v>
                </c:pt>
                <c:pt idx="59">
                  <c:v>45323</c:v>
                </c:pt>
                <c:pt idx="60">
                  <c:v>45352</c:v>
                </c:pt>
              </c:numCache>
            </c:numRef>
          </c:cat>
          <c:val>
            <c:numRef>
              <c:f>'Fig 02'!$C$8:$C$68</c:f>
              <c:numCache>
                <c:formatCode>#.##0</c:formatCode>
                <c:ptCount val="61"/>
                <c:pt idx="0">
                  <c:v>431.89400000000001</c:v>
                </c:pt>
                <c:pt idx="1">
                  <c:v>426.10199999999998</c:v>
                </c:pt>
                <c:pt idx="2">
                  <c:v>423.077</c:v>
                </c:pt>
                <c:pt idx="3">
                  <c:v>405.90100000000001</c:v>
                </c:pt>
                <c:pt idx="4">
                  <c:v>414.69099999999997</c:v>
                </c:pt>
                <c:pt idx="5">
                  <c:v>416.77199999999999</c:v>
                </c:pt>
                <c:pt idx="6">
                  <c:v>440.37400000000002</c:v>
                </c:pt>
                <c:pt idx="7">
                  <c:v>449.786</c:v>
                </c:pt>
                <c:pt idx="8">
                  <c:v>460.375</c:v>
                </c:pt>
                <c:pt idx="9">
                  <c:v>468.30900000000003</c:v>
                </c:pt>
                <c:pt idx="10">
                  <c:v>467.971</c:v>
                </c:pt>
                <c:pt idx="11">
                  <c:v>468.62799999999999</c:v>
                </c:pt>
                <c:pt idx="12">
                  <c:v>447.74900000000002</c:v>
                </c:pt>
                <c:pt idx="13">
                  <c:v>451.39400000000001</c:v>
                </c:pt>
                <c:pt idx="14">
                  <c:v>472.22699999999998</c:v>
                </c:pt>
                <c:pt idx="15">
                  <c:v>486.31799999999998</c:v>
                </c:pt>
                <c:pt idx="16">
                  <c:v>492.95699999999999</c:v>
                </c:pt>
                <c:pt idx="17">
                  <c:v>491.58800000000002</c:v>
                </c:pt>
                <c:pt idx="18">
                  <c:v>487.00099999999998</c:v>
                </c:pt>
                <c:pt idx="19">
                  <c:v>476.63200000000001</c:v>
                </c:pt>
                <c:pt idx="20">
                  <c:v>459.851</c:v>
                </c:pt>
                <c:pt idx="21">
                  <c:v>450.42599999999999</c:v>
                </c:pt>
                <c:pt idx="22">
                  <c:v>441.89</c:v>
                </c:pt>
                <c:pt idx="23">
                  <c:v>446.25700000000001</c:v>
                </c:pt>
                <c:pt idx="24">
                  <c:v>440.13900000000001</c:v>
                </c:pt>
                <c:pt idx="25">
                  <c:v>441.62299999999999</c:v>
                </c:pt>
                <c:pt idx="26">
                  <c:v>440.19900000000001</c:v>
                </c:pt>
                <c:pt idx="27">
                  <c:v>439.65300000000002</c:v>
                </c:pt>
                <c:pt idx="28">
                  <c:v>441.68099999999998</c:v>
                </c:pt>
                <c:pt idx="29">
                  <c:v>438.15600000000001</c:v>
                </c:pt>
                <c:pt idx="30">
                  <c:v>426.916</c:v>
                </c:pt>
                <c:pt idx="31">
                  <c:v>421.02499999999998</c:v>
                </c:pt>
                <c:pt idx="32">
                  <c:v>421.76</c:v>
                </c:pt>
                <c:pt idx="33">
                  <c:v>424.32</c:v>
                </c:pt>
                <c:pt idx="34">
                  <c:v>423.35700000000003</c:v>
                </c:pt>
                <c:pt idx="35">
                  <c:v>437.91800000000001</c:v>
                </c:pt>
                <c:pt idx="36">
                  <c:v>448.82799999999997</c:v>
                </c:pt>
                <c:pt idx="37">
                  <c:v>453.53300000000002</c:v>
                </c:pt>
                <c:pt idx="38">
                  <c:v>467.90800000000002</c:v>
                </c:pt>
                <c:pt idx="39">
                  <c:v>459.57799999999997</c:v>
                </c:pt>
                <c:pt idx="40">
                  <c:v>458.70699999999999</c:v>
                </c:pt>
                <c:pt idx="41">
                  <c:v>458.63</c:v>
                </c:pt>
                <c:pt idx="42">
                  <c:v>465.82</c:v>
                </c:pt>
                <c:pt idx="43">
                  <c:v>475.20600000000002</c:v>
                </c:pt>
                <c:pt idx="44">
                  <c:v>479.74099999999999</c:v>
                </c:pt>
                <c:pt idx="45">
                  <c:v>478.68700000000001</c:v>
                </c:pt>
                <c:pt idx="46">
                  <c:v>477.84399999999999</c:v>
                </c:pt>
                <c:pt idx="47">
                  <c:v>480.13600000000002</c:v>
                </c:pt>
                <c:pt idx="48">
                  <c:v>486.12</c:v>
                </c:pt>
                <c:pt idx="49">
                  <c:v>486.84100000000001</c:v>
                </c:pt>
                <c:pt idx="50">
                  <c:v>487.92399999999998</c:v>
                </c:pt>
                <c:pt idx="51">
                  <c:v>486.46199999999999</c:v>
                </c:pt>
                <c:pt idx="52">
                  <c:v>492.87700000000001</c:v>
                </c:pt>
                <c:pt idx="53">
                  <c:v>499.01299999999998</c:v>
                </c:pt>
                <c:pt idx="54">
                  <c:v>499.625</c:v>
                </c:pt>
                <c:pt idx="55">
                  <c:v>499.60300000000001</c:v>
                </c:pt>
                <c:pt idx="56">
                  <c:v>504.49700000000001</c:v>
                </c:pt>
                <c:pt idx="57">
                  <c:v>515.13499999999999</c:v>
                </c:pt>
                <c:pt idx="58">
                  <c:v>517.952</c:v>
                </c:pt>
                <c:pt idx="59">
                  <c:v>521.81500000000005</c:v>
                </c:pt>
                <c:pt idx="60">
                  <c:v>514.63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BB5-4C40-BDF1-DD3CD2B51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0877984"/>
        <c:axId val="580880336"/>
      </c:lineChart>
      <c:dateAx>
        <c:axId val="580877984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low"/>
        <c:spPr>
          <a:ln w="6350" cap="flat" cmpd="sng" algn="ctr">
            <a:solidFill>
              <a:srgbClr val="000000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</c:spPr>
        <c:txPr>
          <a:bodyPr rot="-5400000" vert="horz"/>
          <a:lstStyle/>
          <a:p>
            <a:pPr>
              <a:defRPr sz="800"/>
            </a:pPr>
            <a:endParaRPr lang="pt-BR"/>
          </a:p>
        </c:txPr>
        <c:crossAx val="580880336"/>
        <c:crosses val="autoZero"/>
        <c:auto val="1"/>
        <c:lblOffset val="100"/>
        <c:baseTimeUnit val="months"/>
        <c:majorUnit val="8"/>
        <c:majorTimeUnit val="months"/>
      </c:dateAx>
      <c:valAx>
        <c:axId val="580880336"/>
        <c:scaling>
          <c:orientation val="minMax"/>
          <c:min val="350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0"/>
                </a:pPr>
                <a:r>
                  <a:rPr lang="pt-BR" sz="800" b="0" i="0" u="none" strike="noStrike" baseline="0"/>
                  <a:t>Em R$ bilhões de março/24, c/ ajuste sazonal</a:t>
                </a:r>
                <a:endParaRPr lang="pt-BR" sz="800" b="0">
                  <a:effectLst/>
                </a:endParaRP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800"/>
            </a:pPr>
            <a:endParaRPr lang="pt-BR"/>
          </a:p>
        </c:txPr>
        <c:crossAx val="58087798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solidFill>
      <a:srgbClr val="FFFFFF">
        <a:lumMod val="100000"/>
      </a:srgbClr>
    </a:solidFill>
    <a:ln>
      <a:noFill/>
    </a:ln>
  </c:spPr>
  <c:txPr>
    <a:bodyPr/>
    <a:lstStyle/>
    <a:p>
      <a:pPr>
        <a:defRPr sz="9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1" cap="all" baseline="0">
                <a:solidFill>
                  <a:srgbClr val="000000"/>
                </a:solidFill>
                <a:latin typeface="Calibri" panose="020F0502020204030204" pitchFamily="34" charset="0"/>
              </a:defRPr>
            </a:pPr>
            <a:r>
              <a:rPr lang="en-US" sz="900" b="1" cap="all" baseline="0">
                <a:solidFill>
                  <a:srgbClr val="000000"/>
                </a:solidFill>
                <a:latin typeface="Calibri" panose="020F0502020204030204" pitchFamily="34" charset="0"/>
              </a:rPr>
              <a:t>GRÁFICO 3. INFLAÇÃO AO CONSUMIDOR (IPCA)</a:t>
            </a:r>
          </a:p>
        </c:rich>
      </c:tx>
      <c:layout>
        <c:manualLayout>
          <c:xMode val="edge"/>
          <c:yMode val="edge"/>
          <c:x val="0.29797098765428065"/>
          <c:y val="1.411111111111111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5409740449110529E-2"/>
          <c:y val="9.1687584957620277E-2"/>
          <c:w val="0.91377787921437359"/>
          <c:h val="0.68230885085919113"/>
        </c:manualLayout>
      </c:layout>
      <c:areaChart>
        <c:grouping val="standard"/>
        <c:varyColors val="0"/>
        <c:ser>
          <c:idx val="3"/>
          <c:order val="1"/>
          <c:tx>
            <c:strRef>
              <c:f>'Fig 03'!$C$7</c:f>
              <c:strCache>
                <c:ptCount val="1"/>
                <c:pt idx="0">
                  <c:v>Intervalo de tolerância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cat>
            <c:numRef>
              <c:f>'Fig 03'!$A$8:$A$130</c:f>
              <c:numCache>
                <c:formatCode>[$-416]mmm\-yy;@</c:formatCode>
                <c:ptCount val="123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  <c:pt idx="117">
                  <c:v>45200</c:v>
                </c:pt>
                <c:pt idx="118">
                  <c:v>45231</c:v>
                </c:pt>
                <c:pt idx="119">
                  <c:v>45261</c:v>
                </c:pt>
                <c:pt idx="120">
                  <c:v>45292</c:v>
                </c:pt>
                <c:pt idx="121">
                  <c:v>45323</c:v>
                </c:pt>
                <c:pt idx="122">
                  <c:v>45352</c:v>
                </c:pt>
              </c:numCache>
            </c:numRef>
          </c:cat>
          <c:val>
            <c:numRef>
              <c:f>'Fig 03'!$C$8:$C$130</c:f>
              <c:numCache>
                <c:formatCode>0%</c:formatCode>
                <c:ptCount val="123"/>
                <c:pt idx="0">
                  <c:v>6.5000000000000002E-2</c:v>
                </c:pt>
                <c:pt idx="1">
                  <c:v>6.5000000000000002E-2</c:v>
                </c:pt>
                <c:pt idx="2">
                  <c:v>6.5000000000000002E-2</c:v>
                </c:pt>
                <c:pt idx="3">
                  <c:v>6.5000000000000002E-2</c:v>
                </c:pt>
                <c:pt idx="4">
                  <c:v>6.5000000000000002E-2</c:v>
                </c:pt>
                <c:pt idx="5">
                  <c:v>6.5000000000000002E-2</c:v>
                </c:pt>
                <c:pt idx="6">
                  <c:v>6.5000000000000002E-2</c:v>
                </c:pt>
                <c:pt idx="7">
                  <c:v>6.5000000000000002E-2</c:v>
                </c:pt>
                <c:pt idx="8">
                  <c:v>6.5000000000000002E-2</c:v>
                </c:pt>
                <c:pt idx="9">
                  <c:v>6.5000000000000002E-2</c:v>
                </c:pt>
                <c:pt idx="10">
                  <c:v>6.5000000000000002E-2</c:v>
                </c:pt>
                <c:pt idx="11">
                  <c:v>6.5000000000000002E-2</c:v>
                </c:pt>
                <c:pt idx="12">
                  <c:v>6.5000000000000002E-2</c:v>
                </c:pt>
                <c:pt idx="13">
                  <c:v>6.5000000000000002E-2</c:v>
                </c:pt>
                <c:pt idx="14">
                  <c:v>6.5000000000000002E-2</c:v>
                </c:pt>
                <c:pt idx="15">
                  <c:v>6.5000000000000002E-2</c:v>
                </c:pt>
                <c:pt idx="16">
                  <c:v>6.5000000000000002E-2</c:v>
                </c:pt>
                <c:pt idx="17">
                  <c:v>6.5000000000000002E-2</c:v>
                </c:pt>
                <c:pt idx="18">
                  <c:v>6.5000000000000002E-2</c:v>
                </c:pt>
                <c:pt idx="19">
                  <c:v>6.5000000000000002E-2</c:v>
                </c:pt>
                <c:pt idx="20">
                  <c:v>6.5000000000000002E-2</c:v>
                </c:pt>
                <c:pt idx="21">
                  <c:v>6.5000000000000002E-2</c:v>
                </c:pt>
                <c:pt idx="22">
                  <c:v>6.5000000000000002E-2</c:v>
                </c:pt>
                <c:pt idx="23">
                  <c:v>6.5000000000000002E-2</c:v>
                </c:pt>
                <c:pt idx="24">
                  <c:v>6.5000000000000002E-2</c:v>
                </c:pt>
                <c:pt idx="25">
                  <c:v>6.5000000000000002E-2</c:v>
                </c:pt>
                <c:pt idx="26">
                  <c:v>6.5000000000000002E-2</c:v>
                </c:pt>
                <c:pt idx="27">
                  <c:v>6.5000000000000002E-2</c:v>
                </c:pt>
                <c:pt idx="28">
                  <c:v>6.5000000000000002E-2</c:v>
                </c:pt>
                <c:pt idx="29">
                  <c:v>6.5000000000000002E-2</c:v>
                </c:pt>
                <c:pt idx="30">
                  <c:v>6.5000000000000002E-2</c:v>
                </c:pt>
                <c:pt idx="31">
                  <c:v>6.5000000000000002E-2</c:v>
                </c:pt>
                <c:pt idx="32">
                  <c:v>6.5000000000000002E-2</c:v>
                </c:pt>
                <c:pt idx="33">
                  <c:v>6.5000000000000002E-2</c:v>
                </c:pt>
                <c:pt idx="34">
                  <c:v>6.5000000000000002E-2</c:v>
                </c:pt>
                <c:pt idx="35">
                  <c:v>6.5000000000000002E-2</c:v>
                </c:pt>
                <c:pt idx="36">
                  <c:v>0.06</c:v>
                </c:pt>
                <c:pt idx="37">
                  <c:v>0.06</c:v>
                </c:pt>
                <c:pt idx="38">
                  <c:v>0.06</c:v>
                </c:pt>
                <c:pt idx="39">
                  <c:v>0.06</c:v>
                </c:pt>
                <c:pt idx="40">
                  <c:v>0.06</c:v>
                </c:pt>
                <c:pt idx="41">
                  <c:v>0.06</c:v>
                </c:pt>
                <c:pt idx="42">
                  <c:v>0.06</c:v>
                </c:pt>
                <c:pt idx="43">
                  <c:v>0.06</c:v>
                </c:pt>
                <c:pt idx="44">
                  <c:v>0.06</c:v>
                </c:pt>
                <c:pt idx="45">
                  <c:v>0.06</c:v>
                </c:pt>
                <c:pt idx="46">
                  <c:v>0.06</c:v>
                </c:pt>
                <c:pt idx="47">
                  <c:v>0.06</c:v>
                </c:pt>
                <c:pt idx="48">
                  <c:v>0.06</c:v>
                </c:pt>
                <c:pt idx="49">
                  <c:v>0.06</c:v>
                </c:pt>
                <c:pt idx="50">
                  <c:v>0.06</c:v>
                </c:pt>
                <c:pt idx="51">
                  <c:v>0.06</c:v>
                </c:pt>
                <c:pt idx="52">
                  <c:v>0.06</c:v>
                </c:pt>
                <c:pt idx="53">
                  <c:v>0.06</c:v>
                </c:pt>
                <c:pt idx="54">
                  <c:v>0.06</c:v>
                </c:pt>
                <c:pt idx="55">
                  <c:v>0.06</c:v>
                </c:pt>
                <c:pt idx="56">
                  <c:v>0.06</c:v>
                </c:pt>
                <c:pt idx="57">
                  <c:v>0.06</c:v>
                </c:pt>
                <c:pt idx="58">
                  <c:v>0.06</c:v>
                </c:pt>
                <c:pt idx="59">
                  <c:v>0.06</c:v>
                </c:pt>
                <c:pt idx="60">
                  <c:v>5.7500000000000002E-2</c:v>
                </c:pt>
                <c:pt idx="61">
                  <c:v>5.7500000000000002E-2</c:v>
                </c:pt>
                <c:pt idx="62">
                  <c:v>5.7500000000000002E-2</c:v>
                </c:pt>
                <c:pt idx="63">
                  <c:v>5.7500000000000002E-2</c:v>
                </c:pt>
                <c:pt idx="64">
                  <c:v>5.7500000000000002E-2</c:v>
                </c:pt>
                <c:pt idx="65">
                  <c:v>5.7500000000000002E-2</c:v>
                </c:pt>
                <c:pt idx="66">
                  <c:v>5.7500000000000002E-2</c:v>
                </c:pt>
                <c:pt idx="67">
                  <c:v>5.7500000000000002E-2</c:v>
                </c:pt>
                <c:pt idx="68">
                  <c:v>5.7500000000000002E-2</c:v>
                </c:pt>
                <c:pt idx="69">
                  <c:v>5.7500000000000002E-2</c:v>
                </c:pt>
                <c:pt idx="70">
                  <c:v>5.7500000000000002E-2</c:v>
                </c:pt>
                <c:pt idx="71">
                  <c:v>5.7500000000000002E-2</c:v>
                </c:pt>
                <c:pt idx="72">
                  <c:v>5.5E-2</c:v>
                </c:pt>
                <c:pt idx="73">
                  <c:v>5.5E-2</c:v>
                </c:pt>
                <c:pt idx="74">
                  <c:v>5.5E-2</c:v>
                </c:pt>
                <c:pt idx="75">
                  <c:v>5.5E-2</c:v>
                </c:pt>
                <c:pt idx="76">
                  <c:v>5.5E-2</c:v>
                </c:pt>
                <c:pt idx="77">
                  <c:v>5.5E-2</c:v>
                </c:pt>
                <c:pt idx="78">
                  <c:v>5.5E-2</c:v>
                </c:pt>
                <c:pt idx="79">
                  <c:v>5.5E-2</c:v>
                </c:pt>
                <c:pt idx="80">
                  <c:v>5.5E-2</c:v>
                </c:pt>
                <c:pt idx="81">
                  <c:v>5.5E-2</c:v>
                </c:pt>
                <c:pt idx="82">
                  <c:v>5.5E-2</c:v>
                </c:pt>
                <c:pt idx="83">
                  <c:v>5.5E-2</c:v>
                </c:pt>
                <c:pt idx="84">
                  <c:v>5.2499999999999998E-2</c:v>
                </c:pt>
                <c:pt idx="85">
                  <c:v>5.2499999999999998E-2</c:v>
                </c:pt>
                <c:pt idx="86">
                  <c:v>5.2499999999999998E-2</c:v>
                </c:pt>
                <c:pt idx="87">
                  <c:v>5.2499999999999998E-2</c:v>
                </c:pt>
                <c:pt idx="88">
                  <c:v>5.2499999999999998E-2</c:v>
                </c:pt>
                <c:pt idx="89">
                  <c:v>5.2499999999999998E-2</c:v>
                </c:pt>
                <c:pt idx="90">
                  <c:v>5.2499999999999998E-2</c:v>
                </c:pt>
                <c:pt idx="91">
                  <c:v>5.2499999999999998E-2</c:v>
                </c:pt>
                <c:pt idx="92">
                  <c:v>5.2499999999999998E-2</c:v>
                </c:pt>
                <c:pt idx="93">
                  <c:v>5.2499999999999998E-2</c:v>
                </c:pt>
                <c:pt idx="94">
                  <c:v>5.2499999999999998E-2</c:v>
                </c:pt>
                <c:pt idx="95">
                  <c:v>5.2499999999999998E-2</c:v>
                </c:pt>
                <c:pt idx="96">
                  <c:v>0.05</c:v>
                </c:pt>
                <c:pt idx="97">
                  <c:v>0.05</c:v>
                </c:pt>
                <c:pt idx="98">
                  <c:v>0.05</c:v>
                </c:pt>
                <c:pt idx="99">
                  <c:v>0.05</c:v>
                </c:pt>
                <c:pt idx="100">
                  <c:v>0.05</c:v>
                </c:pt>
                <c:pt idx="101">
                  <c:v>0.05</c:v>
                </c:pt>
                <c:pt idx="102">
                  <c:v>0.05</c:v>
                </c:pt>
                <c:pt idx="103">
                  <c:v>0.05</c:v>
                </c:pt>
                <c:pt idx="104">
                  <c:v>0.05</c:v>
                </c:pt>
                <c:pt idx="105">
                  <c:v>0.05</c:v>
                </c:pt>
                <c:pt idx="106">
                  <c:v>0.05</c:v>
                </c:pt>
                <c:pt idx="107">
                  <c:v>0.05</c:v>
                </c:pt>
                <c:pt idx="108">
                  <c:v>4.7500000000000001E-2</c:v>
                </c:pt>
                <c:pt idx="109">
                  <c:v>4.7500000000000001E-2</c:v>
                </c:pt>
                <c:pt idx="110">
                  <c:v>4.7500000000000001E-2</c:v>
                </c:pt>
                <c:pt idx="111">
                  <c:v>4.7500000000000001E-2</c:v>
                </c:pt>
                <c:pt idx="112">
                  <c:v>4.7500000000000001E-2</c:v>
                </c:pt>
                <c:pt idx="113">
                  <c:v>4.7500000000000001E-2</c:v>
                </c:pt>
                <c:pt idx="114">
                  <c:v>4.7500000000000001E-2</c:v>
                </c:pt>
                <c:pt idx="115">
                  <c:v>4.7500000000000001E-2</c:v>
                </c:pt>
                <c:pt idx="116">
                  <c:v>4.7500000000000001E-2</c:v>
                </c:pt>
                <c:pt idx="117">
                  <c:v>4.7500000000000001E-2</c:v>
                </c:pt>
                <c:pt idx="118">
                  <c:v>4.7500000000000001E-2</c:v>
                </c:pt>
                <c:pt idx="119">
                  <c:v>4.7500000000000001E-2</c:v>
                </c:pt>
                <c:pt idx="120">
                  <c:v>4.4999999999999998E-2</c:v>
                </c:pt>
                <c:pt idx="121">
                  <c:v>4.4999999999999998E-2</c:v>
                </c:pt>
                <c:pt idx="122">
                  <c:v>4.4999999999999998E-2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98-4919-B05D-AFC82489A5EB}"/>
            </c:ext>
          </c:extLst>
        </c:ser>
        <c:ser>
          <c:idx val="2"/>
          <c:order val="2"/>
          <c:tx>
            <c:strRef>
              <c:f>'Fig 03'!$D$7</c:f>
              <c:strCache>
                <c:ptCount val="1"/>
                <c:pt idx="0">
                  <c:v>Intervalo de tolerância - Limite inferior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cat>
            <c:numRef>
              <c:f>'Fig 03'!$A$8:$A$130</c:f>
              <c:numCache>
                <c:formatCode>[$-416]mmm\-yy;@</c:formatCode>
                <c:ptCount val="123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  <c:pt idx="117">
                  <c:v>45200</c:v>
                </c:pt>
                <c:pt idx="118">
                  <c:v>45231</c:v>
                </c:pt>
                <c:pt idx="119">
                  <c:v>45261</c:v>
                </c:pt>
                <c:pt idx="120">
                  <c:v>45292</c:v>
                </c:pt>
                <c:pt idx="121">
                  <c:v>45323</c:v>
                </c:pt>
                <c:pt idx="122">
                  <c:v>45352</c:v>
                </c:pt>
              </c:numCache>
            </c:numRef>
          </c:cat>
          <c:val>
            <c:numRef>
              <c:f>'Fig 03'!$D$8:$D$130</c:f>
              <c:numCache>
                <c:formatCode>0%</c:formatCode>
                <c:ptCount val="123"/>
                <c:pt idx="0">
                  <c:v>2.5000000000000001E-2</c:v>
                </c:pt>
                <c:pt idx="1">
                  <c:v>2.5000000000000001E-2</c:v>
                </c:pt>
                <c:pt idx="2">
                  <c:v>2.5000000000000001E-2</c:v>
                </c:pt>
                <c:pt idx="3">
                  <c:v>2.5000000000000001E-2</c:v>
                </c:pt>
                <c:pt idx="4">
                  <c:v>2.5000000000000001E-2</c:v>
                </c:pt>
                <c:pt idx="5">
                  <c:v>2.5000000000000001E-2</c:v>
                </c:pt>
                <c:pt idx="6">
                  <c:v>2.5000000000000001E-2</c:v>
                </c:pt>
                <c:pt idx="7">
                  <c:v>2.5000000000000001E-2</c:v>
                </c:pt>
                <c:pt idx="8">
                  <c:v>2.5000000000000001E-2</c:v>
                </c:pt>
                <c:pt idx="9">
                  <c:v>2.5000000000000001E-2</c:v>
                </c:pt>
                <c:pt idx="10">
                  <c:v>2.5000000000000001E-2</c:v>
                </c:pt>
                <c:pt idx="11">
                  <c:v>2.5000000000000001E-2</c:v>
                </c:pt>
                <c:pt idx="12">
                  <c:v>2.5000000000000001E-2</c:v>
                </c:pt>
                <c:pt idx="13">
                  <c:v>2.5000000000000001E-2</c:v>
                </c:pt>
                <c:pt idx="14">
                  <c:v>2.5000000000000001E-2</c:v>
                </c:pt>
                <c:pt idx="15">
                  <c:v>2.5000000000000001E-2</c:v>
                </c:pt>
                <c:pt idx="16">
                  <c:v>2.5000000000000001E-2</c:v>
                </c:pt>
                <c:pt idx="17">
                  <c:v>2.5000000000000001E-2</c:v>
                </c:pt>
                <c:pt idx="18">
                  <c:v>2.5000000000000001E-2</c:v>
                </c:pt>
                <c:pt idx="19">
                  <c:v>2.5000000000000001E-2</c:v>
                </c:pt>
                <c:pt idx="20">
                  <c:v>2.5000000000000001E-2</c:v>
                </c:pt>
                <c:pt idx="21">
                  <c:v>2.5000000000000001E-2</c:v>
                </c:pt>
                <c:pt idx="22">
                  <c:v>2.5000000000000001E-2</c:v>
                </c:pt>
                <c:pt idx="23">
                  <c:v>2.5000000000000001E-2</c:v>
                </c:pt>
                <c:pt idx="24">
                  <c:v>2.5000000000000001E-2</c:v>
                </c:pt>
                <c:pt idx="25">
                  <c:v>2.5000000000000001E-2</c:v>
                </c:pt>
                <c:pt idx="26">
                  <c:v>2.5000000000000001E-2</c:v>
                </c:pt>
                <c:pt idx="27">
                  <c:v>2.5000000000000001E-2</c:v>
                </c:pt>
                <c:pt idx="28">
                  <c:v>2.5000000000000001E-2</c:v>
                </c:pt>
                <c:pt idx="29">
                  <c:v>2.5000000000000001E-2</c:v>
                </c:pt>
                <c:pt idx="30">
                  <c:v>2.5000000000000001E-2</c:v>
                </c:pt>
                <c:pt idx="31">
                  <c:v>2.5000000000000001E-2</c:v>
                </c:pt>
                <c:pt idx="32">
                  <c:v>2.5000000000000001E-2</c:v>
                </c:pt>
                <c:pt idx="33">
                  <c:v>2.5000000000000001E-2</c:v>
                </c:pt>
                <c:pt idx="34">
                  <c:v>2.5000000000000001E-2</c:v>
                </c:pt>
                <c:pt idx="35">
                  <c:v>2.5000000000000001E-2</c:v>
                </c:pt>
                <c:pt idx="36">
                  <c:v>0.03</c:v>
                </c:pt>
                <c:pt idx="37">
                  <c:v>0.03</c:v>
                </c:pt>
                <c:pt idx="38">
                  <c:v>0.03</c:v>
                </c:pt>
                <c:pt idx="39">
                  <c:v>0.03</c:v>
                </c:pt>
                <c:pt idx="40">
                  <c:v>0.03</c:v>
                </c:pt>
                <c:pt idx="41">
                  <c:v>0.03</c:v>
                </c:pt>
                <c:pt idx="42">
                  <c:v>0.03</c:v>
                </c:pt>
                <c:pt idx="43">
                  <c:v>0.03</c:v>
                </c:pt>
                <c:pt idx="44">
                  <c:v>0.03</c:v>
                </c:pt>
                <c:pt idx="45">
                  <c:v>0.03</c:v>
                </c:pt>
                <c:pt idx="46">
                  <c:v>0.03</c:v>
                </c:pt>
                <c:pt idx="47">
                  <c:v>0.03</c:v>
                </c:pt>
                <c:pt idx="48">
                  <c:v>0.03</c:v>
                </c:pt>
                <c:pt idx="49">
                  <c:v>0.03</c:v>
                </c:pt>
                <c:pt idx="50">
                  <c:v>0.03</c:v>
                </c:pt>
                <c:pt idx="51">
                  <c:v>0.03</c:v>
                </c:pt>
                <c:pt idx="52">
                  <c:v>0.03</c:v>
                </c:pt>
                <c:pt idx="53">
                  <c:v>0.03</c:v>
                </c:pt>
                <c:pt idx="54">
                  <c:v>0.03</c:v>
                </c:pt>
                <c:pt idx="55">
                  <c:v>0.03</c:v>
                </c:pt>
                <c:pt idx="56">
                  <c:v>0.03</c:v>
                </c:pt>
                <c:pt idx="57">
                  <c:v>0.03</c:v>
                </c:pt>
                <c:pt idx="58">
                  <c:v>0.03</c:v>
                </c:pt>
                <c:pt idx="59">
                  <c:v>0.03</c:v>
                </c:pt>
                <c:pt idx="60">
                  <c:v>2.7500000000000004E-2</c:v>
                </c:pt>
                <c:pt idx="61">
                  <c:v>2.7500000000000004E-2</c:v>
                </c:pt>
                <c:pt idx="62">
                  <c:v>2.7500000000000004E-2</c:v>
                </c:pt>
                <c:pt idx="63">
                  <c:v>2.7500000000000004E-2</c:v>
                </c:pt>
                <c:pt idx="64">
                  <c:v>2.7500000000000004E-2</c:v>
                </c:pt>
                <c:pt idx="65">
                  <c:v>2.7500000000000004E-2</c:v>
                </c:pt>
                <c:pt idx="66">
                  <c:v>2.7500000000000004E-2</c:v>
                </c:pt>
                <c:pt idx="67">
                  <c:v>2.7500000000000004E-2</c:v>
                </c:pt>
                <c:pt idx="68">
                  <c:v>2.7500000000000004E-2</c:v>
                </c:pt>
                <c:pt idx="69">
                  <c:v>2.7500000000000004E-2</c:v>
                </c:pt>
                <c:pt idx="70">
                  <c:v>2.7500000000000004E-2</c:v>
                </c:pt>
                <c:pt idx="71">
                  <c:v>2.7500000000000004E-2</c:v>
                </c:pt>
                <c:pt idx="72">
                  <c:v>2.5000000000000001E-2</c:v>
                </c:pt>
                <c:pt idx="73">
                  <c:v>2.5000000000000001E-2</c:v>
                </c:pt>
                <c:pt idx="74">
                  <c:v>2.5000000000000001E-2</c:v>
                </c:pt>
                <c:pt idx="75">
                  <c:v>2.5000000000000001E-2</c:v>
                </c:pt>
                <c:pt idx="76">
                  <c:v>2.5000000000000001E-2</c:v>
                </c:pt>
                <c:pt idx="77">
                  <c:v>2.5000000000000001E-2</c:v>
                </c:pt>
                <c:pt idx="78">
                  <c:v>2.5000000000000001E-2</c:v>
                </c:pt>
                <c:pt idx="79">
                  <c:v>2.5000000000000001E-2</c:v>
                </c:pt>
                <c:pt idx="80">
                  <c:v>2.5000000000000001E-2</c:v>
                </c:pt>
                <c:pt idx="81">
                  <c:v>2.5000000000000001E-2</c:v>
                </c:pt>
                <c:pt idx="82">
                  <c:v>2.5000000000000001E-2</c:v>
                </c:pt>
                <c:pt idx="83">
                  <c:v>2.5000000000000001E-2</c:v>
                </c:pt>
                <c:pt idx="84">
                  <c:v>2.2499999999999999E-2</c:v>
                </c:pt>
                <c:pt idx="85">
                  <c:v>2.2499999999999999E-2</c:v>
                </c:pt>
                <c:pt idx="86">
                  <c:v>2.2499999999999999E-2</c:v>
                </c:pt>
                <c:pt idx="87">
                  <c:v>2.2499999999999999E-2</c:v>
                </c:pt>
                <c:pt idx="88">
                  <c:v>2.2499999999999999E-2</c:v>
                </c:pt>
                <c:pt idx="89">
                  <c:v>2.2499999999999999E-2</c:v>
                </c:pt>
                <c:pt idx="90">
                  <c:v>2.2499999999999999E-2</c:v>
                </c:pt>
                <c:pt idx="91">
                  <c:v>2.2499999999999999E-2</c:v>
                </c:pt>
                <c:pt idx="92">
                  <c:v>2.2499999999999999E-2</c:v>
                </c:pt>
                <c:pt idx="93">
                  <c:v>2.2499999999999999E-2</c:v>
                </c:pt>
                <c:pt idx="94">
                  <c:v>2.2499999999999999E-2</c:v>
                </c:pt>
                <c:pt idx="95">
                  <c:v>2.2499999999999999E-2</c:v>
                </c:pt>
                <c:pt idx="96">
                  <c:v>2.0000000000000004E-2</c:v>
                </c:pt>
                <c:pt idx="97">
                  <c:v>2.0000000000000004E-2</c:v>
                </c:pt>
                <c:pt idx="98">
                  <c:v>2.0000000000000004E-2</c:v>
                </c:pt>
                <c:pt idx="99">
                  <c:v>2.0000000000000004E-2</c:v>
                </c:pt>
                <c:pt idx="100">
                  <c:v>2.0000000000000004E-2</c:v>
                </c:pt>
                <c:pt idx="101">
                  <c:v>2.0000000000000004E-2</c:v>
                </c:pt>
                <c:pt idx="102">
                  <c:v>2.0000000000000004E-2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1.7500000000000002E-2</c:v>
                </c:pt>
                <c:pt idx="109">
                  <c:v>1.7500000000000002E-2</c:v>
                </c:pt>
                <c:pt idx="110">
                  <c:v>1.7500000000000002E-2</c:v>
                </c:pt>
                <c:pt idx="111">
                  <c:v>1.7500000000000002E-2</c:v>
                </c:pt>
                <c:pt idx="112">
                  <c:v>1.7500000000000002E-2</c:v>
                </c:pt>
                <c:pt idx="113">
                  <c:v>1.7500000000000002E-2</c:v>
                </c:pt>
                <c:pt idx="114">
                  <c:v>1.7500000000000002E-2</c:v>
                </c:pt>
                <c:pt idx="115">
                  <c:v>1.7500000000000002E-2</c:v>
                </c:pt>
                <c:pt idx="116">
                  <c:v>1.7500000000000002E-2</c:v>
                </c:pt>
                <c:pt idx="117">
                  <c:v>1.7500000000000002E-2</c:v>
                </c:pt>
                <c:pt idx="118">
                  <c:v>1.7500000000000002E-2</c:v>
                </c:pt>
                <c:pt idx="119">
                  <c:v>1.7500000000000002E-2</c:v>
                </c:pt>
                <c:pt idx="120">
                  <c:v>1.4999999999999999E-2</c:v>
                </c:pt>
                <c:pt idx="121">
                  <c:v>1.4999999999999999E-2</c:v>
                </c:pt>
                <c:pt idx="122">
                  <c:v>1.4999999999999999E-2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98-4919-B05D-AFC82489A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0876416"/>
        <c:axId val="580879160"/>
      </c:areaChart>
      <c:lineChart>
        <c:grouping val="standard"/>
        <c:varyColors val="0"/>
        <c:ser>
          <c:idx val="0"/>
          <c:order val="0"/>
          <c:tx>
            <c:strRef>
              <c:f>'Fig 03'!$B$7</c:f>
              <c:strCache>
                <c:ptCount val="1"/>
                <c:pt idx="0">
                  <c:v>Meta</c:v>
                </c:pt>
              </c:strCache>
            </c:strRef>
          </c:tx>
          <c:spPr>
            <a:ln w="25400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'Fig 03'!$A$8:$A$130</c:f>
              <c:numCache>
                <c:formatCode>[$-416]mmm\-yy;@</c:formatCode>
                <c:ptCount val="123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  <c:pt idx="117">
                  <c:v>45200</c:v>
                </c:pt>
                <c:pt idx="118">
                  <c:v>45231</c:v>
                </c:pt>
                <c:pt idx="119">
                  <c:v>45261</c:v>
                </c:pt>
                <c:pt idx="120">
                  <c:v>45292</c:v>
                </c:pt>
                <c:pt idx="121">
                  <c:v>45323</c:v>
                </c:pt>
                <c:pt idx="122">
                  <c:v>45352</c:v>
                </c:pt>
              </c:numCache>
            </c:numRef>
          </c:cat>
          <c:val>
            <c:numRef>
              <c:f>'Fig 03'!$B$8:$B$130</c:f>
              <c:numCache>
                <c:formatCode>0%</c:formatCode>
                <c:ptCount val="123"/>
                <c:pt idx="0">
                  <c:v>4.4999999999999998E-2</c:v>
                </c:pt>
                <c:pt idx="1">
                  <c:v>4.4999999999999998E-2</c:v>
                </c:pt>
                <c:pt idx="2">
                  <c:v>4.4999999999999998E-2</c:v>
                </c:pt>
                <c:pt idx="3">
                  <c:v>4.4999999999999998E-2</c:v>
                </c:pt>
                <c:pt idx="4">
                  <c:v>4.4999999999999998E-2</c:v>
                </c:pt>
                <c:pt idx="5">
                  <c:v>4.4999999999999998E-2</c:v>
                </c:pt>
                <c:pt idx="6">
                  <c:v>4.4999999999999998E-2</c:v>
                </c:pt>
                <c:pt idx="7">
                  <c:v>4.4999999999999998E-2</c:v>
                </c:pt>
                <c:pt idx="8">
                  <c:v>4.4999999999999998E-2</c:v>
                </c:pt>
                <c:pt idx="9">
                  <c:v>4.4999999999999998E-2</c:v>
                </c:pt>
                <c:pt idx="10">
                  <c:v>4.4999999999999998E-2</c:v>
                </c:pt>
                <c:pt idx="11">
                  <c:v>4.4999999999999998E-2</c:v>
                </c:pt>
                <c:pt idx="12">
                  <c:v>4.4999999999999998E-2</c:v>
                </c:pt>
                <c:pt idx="13">
                  <c:v>4.4999999999999998E-2</c:v>
                </c:pt>
                <c:pt idx="14">
                  <c:v>4.4999999999999998E-2</c:v>
                </c:pt>
                <c:pt idx="15">
                  <c:v>4.4999999999999998E-2</c:v>
                </c:pt>
                <c:pt idx="16">
                  <c:v>4.4999999999999998E-2</c:v>
                </c:pt>
                <c:pt idx="17">
                  <c:v>4.4999999999999998E-2</c:v>
                </c:pt>
                <c:pt idx="18">
                  <c:v>4.4999999999999998E-2</c:v>
                </c:pt>
                <c:pt idx="19">
                  <c:v>4.4999999999999998E-2</c:v>
                </c:pt>
                <c:pt idx="20">
                  <c:v>4.4999999999999998E-2</c:v>
                </c:pt>
                <c:pt idx="21">
                  <c:v>4.4999999999999998E-2</c:v>
                </c:pt>
                <c:pt idx="22">
                  <c:v>4.4999999999999998E-2</c:v>
                </c:pt>
                <c:pt idx="23">
                  <c:v>4.4999999999999998E-2</c:v>
                </c:pt>
                <c:pt idx="24">
                  <c:v>4.4999999999999998E-2</c:v>
                </c:pt>
                <c:pt idx="25">
                  <c:v>4.4999999999999998E-2</c:v>
                </c:pt>
                <c:pt idx="26">
                  <c:v>4.4999999999999998E-2</c:v>
                </c:pt>
                <c:pt idx="27">
                  <c:v>4.4999999999999998E-2</c:v>
                </c:pt>
                <c:pt idx="28">
                  <c:v>4.4999999999999998E-2</c:v>
                </c:pt>
                <c:pt idx="29">
                  <c:v>4.4999999999999998E-2</c:v>
                </c:pt>
                <c:pt idx="30">
                  <c:v>4.4999999999999998E-2</c:v>
                </c:pt>
                <c:pt idx="31">
                  <c:v>4.4999999999999998E-2</c:v>
                </c:pt>
                <c:pt idx="32">
                  <c:v>4.4999999999999998E-2</c:v>
                </c:pt>
                <c:pt idx="33">
                  <c:v>4.4999999999999998E-2</c:v>
                </c:pt>
                <c:pt idx="34">
                  <c:v>4.4999999999999998E-2</c:v>
                </c:pt>
                <c:pt idx="35">
                  <c:v>4.4999999999999998E-2</c:v>
                </c:pt>
                <c:pt idx="36">
                  <c:v>4.4999999999999998E-2</c:v>
                </c:pt>
                <c:pt idx="37">
                  <c:v>4.4999999999999998E-2</c:v>
                </c:pt>
                <c:pt idx="38">
                  <c:v>4.4999999999999998E-2</c:v>
                </c:pt>
                <c:pt idx="39">
                  <c:v>4.4999999999999998E-2</c:v>
                </c:pt>
                <c:pt idx="40">
                  <c:v>4.4999999999999998E-2</c:v>
                </c:pt>
                <c:pt idx="41">
                  <c:v>4.4999999999999998E-2</c:v>
                </c:pt>
                <c:pt idx="42">
                  <c:v>4.4999999999999998E-2</c:v>
                </c:pt>
                <c:pt idx="43">
                  <c:v>4.4999999999999998E-2</c:v>
                </c:pt>
                <c:pt idx="44">
                  <c:v>4.4999999999999998E-2</c:v>
                </c:pt>
                <c:pt idx="45">
                  <c:v>4.4999999999999998E-2</c:v>
                </c:pt>
                <c:pt idx="46">
                  <c:v>4.4999999999999998E-2</c:v>
                </c:pt>
                <c:pt idx="47">
                  <c:v>4.4999999999999998E-2</c:v>
                </c:pt>
                <c:pt idx="48">
                  <c:v>4.4999999999999998E-2</c:v>
                </c:pt>
                <c:pt idx="49">
                  <c:v>4.4999999999999998E-2</c:v>
                </c:pt>
                <c:pt idx="50">
                  <c:v>4.4999999999999998E-2</c:v>
                </c:pt>
                <c:pt idx="51">
                  <c:v>4.4999999999999998E-2</c:v>
                </c:pt>
                <c:pt idx="52">
                  <c:v>4.4999999999999998E-2</c:v>
                </c:pt>
                <c:pt idx="53">
                  <c:v>4.4999999999999998E-2</c:v>
                </c:pt>
                <c:pt idx="54">
                  <c:v>4.4999999999999998E-2</c:v>
                </c:pt>
                <c:pt idx="55">
                  <c:v>4.4999999999999998E-2</c:v>
                </c:pt>
                <c:pt idx="56">
                  <c:v>4.4999999999999998E-2</c:v>
                </c:pt>
                <c:pt idx="57">
                  <c:v>4.4999999999999998E-2</c:v>
                </c:pt>
                <c:pt idx="58">
                  <c:v>4.4999999999999998E-2</c:v>
                </c:pt>
                <c:pt idx="59">
                  <c:v>4.4999999999999998E-2</c:v>
                </c:pt>
                <c:pt idx="60">
                  <c:v>4.2500000000000003E-2</c:v>
                </c:pt>
                <c:pt idx="61">
                  <c:v>4.2500000000000003E-2</c:v>
                </c:pt>
                <c:pt idx="62">
                  <c:v>4.2500000000000003E-2</c:v>
                </c:pt>
                <c:pt idx="63">
                  <c:v>4.2500000000000003E-2</c:v>
                </c:pt>
                <c:pt idx="64">
                  <c:v>4.2500000000000003E-2</c:v>
                </c:pt>
                <c:pt idx="65">
                  <c:v>4.2500000000000003E-2</c:v>
                </c:pt>
                <c:pt idx="66">
                  <c:v>4.2500000000000003E-2</c:v>
                </c:pt>
                <c:pt idx="67">
                  <c:v>4.2500000000000003E-2</c:v>
                </c:pt>
                <c:pt idx="68">
                  <c:v>4.2500000000000003E-2</c:v>
                </c:pt>
                <c:pt idx="69">
                  <c:v>4.2500000000000003E-2</c:v>
                </c:pt>
                <c:pt idx="70">
                  <c:v>4.2500000000000003E-2</c:v>
                </c:pt>
                <c:pt idx="71">
                  <c:v>4.2500000000000003E-2</c:v>
                </c:pt>
                <c:pt idx="72">
                  <c:v>0.04</c:v>
                </c:pt>
                <c:pt idx="73">
                  <c:v>0.04</c:v>
                </c:pt>
                <c:pt idx="74">
                  <c:v>0.04</c:v>
                </c:pt>
                <c:pt idx="75">
                  <c:v>0.04</c:v>
                </c:pt>
                <c:pt idx="76">
                  <c:v>0.04</c:v>
                </c:pt>
                <c:pt idx="77">
                  <c:v>0.04</c:v>
                </c:pt>
                <c:pt idx="78">
                  <c:v>0.04</c:v>
                </c:pt>
                <c:pt idx="79">
                  <c:v>0.04</c:v>
                </c:pt>
                <c:pt idx="80">
                  <c:v>0.04</c:v>
                </c:pt>
                <c:pt idx="81">
                  <c:v>0.04</c:v>
                </c:pt>
                <c:pt idx="82">
                  <c:v>0.04</c:v>
                </c:pt>
                <c:pt idx="83">
                  <c:v>0.04</c:v>
                </c:pt>
                <c:pt idx="84">
                  <c:v>3.7499999999999999E-2</c:v>
                </c:pt>
                <c:pt idx="85">
                  <c:v>3.7499999999999999E-2</c:v>
                </c:pt>
                <c:pt idx="86">
                  <c:v>3.7499999999999999E-2</c:v>
                </c:pt>
                <c:pt idx="87">
                  <c:v>3.7499999999999999E-2</c:v>
                </c:pt>
                <c:pt idx="88">
                  <c:v>3.7499999999999999E-2</c:v>
                </c:pt>
                <c:pt idx="89">
                  <c:v>3.7499999999999999E-2</c:v>
                </c:pt>
                <c:pt idx="90">
                  <c:v>3.7499999999999999E-2</c:v>
                </c:pt>
                <c:pt idx="91">
                  <c:v>3.7499999999999999E-2</c:v>
                </c:pt>
                <c:pt idx="92">
                  <c:v>3.7499999999999999E-2</c:v>
                </c:pt>
                <c:pt idx="93">
                  <c:v>3.7499999999999999E-2</c:v>
                </c:pt>
                <c:pt idx="94">
                  <c:v>3.7499999999999999E-2</c:v>
                </c:pt>
                <c:pt idx="95">
                  <c:v>3.7499999999999999E-2</c:v>
                </c:pt>
                <c:pt idx="96">
                  <c:v>3.5000000000000003E-2</c:v>
                </c:pt>
                <c:pt idx="97">
                  <c:v>3.5000000000000003E-2</c:v>
                </c:pt>
                <c:pt idx="98">
                  <c:v>3.5000000000000003E-2</c:v>
                </c:pt>
                <c:pt idx="99">
                  <c:v>3.5000000000000003E-2</c:v>
                </c:pt>
                <c:pt idx="100">
                  <c:v>3.5000000000000003E-2</c:v>
                </c:pt>
                <c:pt idx="101">
                  <c:v>3.5000000000000003E-2</c:v>
                </c:pt>
                <c:pt idx="102">
                  <c:v>3.5000000000000003E-2</c:v>
                </c:pt>
                <c:pt idx="103">
                  <c:v>3.5000000000000003E-2</c:v>
                </c:pt>
                <c:pt idx="104">
                  <c:v>3.5000000000000003E-2</c:v>
                </c:pt>
                <c:pt idx="105">
                  <c:v>3.5000000000000003E-2</c:v>
                </c:pt>
                <c:pt idx="106">
                  <c:v>3.5000000000000003E-2</c:v>
                </c:pt>
                <c:pt idx="107">
                  <c:v>3.5000000000000003E-2</c:v>
                </c:pt>
                <c:pt idx="108">
                  <c:v>3.2500000000000001E-2</c:v>
                </c:pt>
                <c:pt idx="109">
                  <c:v>3.2500000000000001E-2</c:v>
                </c:pt>
                <c:pt idx="110">
                  <c:v>3.2500000000000001E-2</c:v>
                </c:pt>
                <c:pt idx="111">
                  <c:v>3.2500000000000001E-2</c:v>
                </c:pt>
                <c:pt idx="112">
                  <c:v>3.2500000000000001E-2</c:v>
                </c:pt>
                <c:pt idx="113">
                  <c:v>3.2500000000000001E-2</c:v>
                </c:pt>
                <c:pt idx="114">
                  <c:v>3.2500000000000001E-2</c:v>
                </c:pt>
                <c:pt idx="115">
                  <c:v>3.2500000000000001E-2</c:v>
                </c:pt>
                <c:pt idx="116">
                  <c:v>3.2500000000000001E-2</c:v>
                </c:pt>
                <c:pt idx="117">
                  <c:v>3.2500000000000001E-2</c:v>
                </c:pt>
                <c:pt idx="118">
                  <c:v>3.2500000000000001E-2</c:v>
                </c:pt>
                <c:pt idx="119">
                  <c:v>3.2500000000000001E-2</c:v>
                </c:pt>
                <c:pt idx="120">
                  <c:v>0.03</c:v>
                </c:pt>
                <c:pt idx="121">
                  <c:v>0.03</c:v>
                </c:pt>
                <c:pt idx="122">
                  <c:v>0.03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9E98-4919-B05D-AFC82489A5EB}"/>
            </c:ext>
          </c:extLst>
        </c:ser>
        <c:ser>
          <c:idx val="6"/>
          <c:order val="3"/>
          <c:tx>
            <c:strRef>
              <c:f>'Fig 03'!$E$7</c:f>
              <c:strCache>
                <c:ptCount val="1"/>
                <c:pt idx="0">
                  <c:v>Núcleo</c:v>
                </c:pt>
              </c:strCache>
            </c:strRef>
          </c:tx>
          <c:spPr>
            <a:ln w="19050">
              <a:solidFill>
                <a:srgbClr val="BD534B"/>
              </a:solidFill>
              <a:prstDash val="solid"/>
            </a:ln>
          </c:spPr>
          <c:marker>
            <c:symbol val="none"/>
          </c:marker>
          <c:cat>
            <c:numRef>
              <c:f>'Fig 03'!$A$8:$A$130</c:f>
              <c:numCache>
                <c:formatCode>[$-416]mmm\-yy;@</c:formatCode>
                <c:ptCount val="123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  <c:pt idx="117">
                  <c:v>45200</c:v>
                </c:pt>
                <c:pt idx="118">
                  <c:v>45231</c:v>
                </c:pt>
                <c:pt idx="119">
                  <c:v>45261</c:v>
                </c:pt>
                <c:pt idx="120">
                  <c:v>45292</c:v>
                </c:pt>
                <c:pt idx="121">
                  <c:v>45323</c:v>
                </c:pt>
                <c:pt idx="122">
                  <c:v>45352</c:v>
                </c:pt>
              </c:numCache>
            </c:numRef>
          </c:cat>
          <c:val>
            <c:numRef>
              <c:f>'Fig 03'!$E$8:$E$130</c:f>
              <c:numCache>
                <c:formatCode>0%</c:formatCode>
                <c:ptCount val="123"/>
                <c:pt idx="0">
                  <c:v>6.6270200366922036E-2</c:v>
                </c:pt>
                <c:pt idx="1">
                  <c:v>6.6162833528203666E-2</c:v>
                </c:pt>
                <c:pt idx="2">
                  <c:v>6.8564574996904021E-2</c:v>
                </c:pt>
                <c:pt idx="3">
                  <c:v>6.8158485974667643E-2</c:v>
                </c:pt>
                <c:pt idx="4">
                  <c:v>6.9134434280045814E-2</c:v>
                </c:pt>
                <c:pt idx="5">
                  <c:v>7.1029090920636848E-2</c:v>
                </c:pt>
                <c:pt idx="6">
                  <c:v>7.0236092102750142E-2</c:v>
                </c:pt>
                <c:pt idx="7">
                  <c:v>6.9873119765063135E-2</c:v>
                </c:pt>
                <c:pt idx="8">
                  <c:v>7.1065826118600753E-2</c:v>
                </c:pt>
                <c:pt idx="9">
                  <c:v>6.9510810953180166E-2</c:v>
                </c:pt>
                <c:pt idx="10">
                  <c:v>6.8042607246762768E-2</c:v>
                </c:pt>
                <c:pt idx="11">
                  <c:v>6.6918548238956002E-2</c:v>
                </c:pt>
                <c:pt idx="12">
                  <c:v>6.8656988512405578E-2</c:v>
                </c:pt>
                <c:pt idx="13">
                  <c:v>6.9249740717406194E-2</c:v>
                </c:pt>
                <c:pt idx="14">
                  <c:v>6.9932298504882515E-2</c:v>
                </c:pt>
                <c:pt idx="15">
                  <c:v>7.1826316961607711E-2</c:v>
                </c:pt>
                <c:pt idx="16">
                  <c:v>7.1762867288674231E-2</c:v>
                </c:pt>
                <c:pt idx="17">
                  <c:v>7.2873876319131087E-2</c:v>
                </c:pt>
                <c:pt idx="18">
                  <c:v>7.6341343248431046E-2</c:v>
                </c:pt>
                <c:pt idx="19">
                  <c:v>7.6942951838740739E-2</c:v>
                </c:pt>
                <c:pt idx="20">
                  <c:v>7.7072282203731968E-2</c:v>
                </c:pt>
                <c:pt idx="21">
                  <c:v>7.9109294540265079E-2</c:v>
                </c:pt>
                <c:pt idx="22">
                  <c:v>8.2120327607708668E-2</c:v>
                </c:pt>
                <c:pt idx="23">
                  <c:v>8.2919793364604644E-2</c:v>
                </c:pt>
                <c:pt idx="24">
                  <c:v>8.3759856035582378E-2</c:v>
                </c:pt>
                <c:pt idx="25">
                  <c:v>8.3691737714584977E-2</c:v>
                </c:pt>
                <c:pt idx="26">
                  <c:v>8.1475030327799833E-2</c:v>
                </c:pt>
                <c:pt idx="27">
                  <c:v>8.040432912543638E-2</c:v>
                </c:pt>
                <c:pt idx="28">
                  <c:v>8.0640236110032945E-2</c:v>
                </c:pt>
                <c:pt idx="29">
                  <c:v>7.8090161585127577E-2</c:v>
                </c:pt>
                <c:pt idx="30">
                  <c:v>7.6716106190283642E-2</c:v>
                </c:pt>
                <c:pt idx="31">
                  <c:v>7.7015580609209475E-2</c:v>
                </c:pt>
                <c:pt idx="32">
                  <c:v>7.3823885142888152E-2</c:v>
                </c:pt>
                <c:pt idx="33">
                  <c:v>7.072999665282334E-2</c:v>
                </c:pt>
                <c:pt idx="34">
                  <c:v>6.7282029394405904E-2</c:v>
                </c:pt>
                <c:pt idx="35">
                  <c:v>6.3636423351901603E-2</c:v>
                </c:pt>
                <c:pt idx="36">
                  <c:v>5.9245215948986282E-2</c:v>
                </c:pt>
                <c:pt idx="37">
                  <c:v>5.4725091184083488E-2</c:v>
                </c:pt>
                <c:pt idx="38">
                  <c:v>5.1767737182992546E-2</c:v>
                </c:pt>
                <c:pt idx="39">
                  <c:v>4.8545578507136165E-2</c:v>
                </c:pt>
                <c:pt idx="40">
                  <c:v>4.3898137513127142E-2</c:v>
                </c:pt>
                <c:pt idx="41">
                  <c:v>4.1631022667990611E-2</c:v>
                </c:pt>
                <c:pt idx="42">
                  <c:v>3.8499248731333591E-2</c:v>
                </c:pt>
                <c:pt idx="43">
                  <c:v>3.5441522937179393E-2</c:v>
                </c:pt>
                <c:pt idx="44">
                  <c:v>3.5068376692779069E-2</c:v>
                </c:pt>
                <c:pt idx="45">
                  <c:v>3.4407904235070494E-2</c:v>
                </c:pt>
                <c:pt idx="46">
                  <c:v>3.257426529395082E-2</c:v>
                </c:pt>
                <c:pt idx="47">
                  <c:v>3.3274608606207547E-2</c:v>
                </c:pt>
                <c:pt idx="48">
                  <c:v>3.0886388588185022E-2</c:v>
                </c:pt>
                <c:pt idx="49">
                  <c:v>3.0003398573845975E-2</c:v>
                </c:pt>
                <c:pt idx="50">
                  <c:v>2.9344948983646812E-2</c:v>
                </c:pt>
                <c:pt idx="51">
                  <c:v>2.766148256328833E-2</c:v>
                </c:pt>
                <c:pt idx="52">
                  <c:v>2.7436477394728608E-2</c:v>
                </c:pt>
                <c:pt idx="53">
                  <c:v>2.8710265115137856E-2</c:v>
                </c:pt>
                <c:pt idx="54">
                  <c:v>3.0436945874187236E-2</c:v>
                </c:pt>
                <c:pt idx="55">
                  <c:v>3.0107497005415464E-2</c:v>
                </c:pt>
                <c:pt idx="56">
                  <c:v>3.0930087218552151E-2</c:v>
                </c:pt>
                <c:pt idx="57">
                  <c:v>3.0169713790881313E-2</c:v>
                </c:pt>
                <c:pt idx="58">
                  <c:v>2.9659480734362465E-2</c:v>
                </c:pt>
                <c:pt idx="59">
                  <c:v>2.8937696728347097E-2</c:v>
                </c:pt>
                <c:pt idx="60">
                  <c:v>3.1320961358629475E-2</c:v>
                </c:pt>
                <c:pt idx="61">
                  <c:v>3.0994510800938492E-2</c:v>
                </c:pt>
                <c:pt idx="62">
                  <c:v>3.2476458651060768E-2</c:v>
                </c:pt>
                <c:pt idx="63">
                  <c:v>3.5010359849887165E-2</c:v>
                </c:pt>
                <c:pt idx="64">
                  <c:v>3.4989684411248945E-2</c:v>
                </c:pt>
                <c:pt idx="65">
                  <c:v>3.3273828960825071E-2</c:v>
                </c:pt>
                <c:pt idx="66">
                  <c:v>3.1502889610857079E-2</c:v>
                </c:pt>
                <c:pt idx="67">
                  <c:v>3.1913391240547997E-2</c:v>
                </c:pt>
                <c:pt idx="68">
                  <c:v>2.9609345379259765E-2</c:v>
                </c:pt>
                <c:pt idx="69">
                  <c:v>2.9566952269743218E-2</c:v>
                </c:pt>
                <c:pt idx="70">
                  <c:v>3.0717606253173546E-2</c:v>
                </c:pt>
                <c:pt idx="71">
                  <c:v>3.1809046945096855E-2</c:v>
                </c:pt>
                <c:pt idx="72">
                  <c:v>3.0617123378433454E-2</c:v>
                </c:pt>
                <c:pt idx="73">
                  <c:v>3.1354448470546137E-2</c:v>
                </c:pt>
                <c:pt idx="74">
                  <c:v>2.8950479204212697E-2</c:v>
                </c:pt>
                <c:pt idx="75">
                  <c:v>2.4892619824694817E-2</c:v>
                </c:pt>
                <c:pt idx="76">
                  <c:v>2.215118396405873E-2</c:v>
                </c:pt>
                <c:pt idx="77">
                  <c:v>2.1116466533585142E-2</c:v>
                </c:pt>
                <c:pt idx="78">
                  <c:v>2.1015057748380573E-2</c:v>
                </c:pt>
                <c:pt idx="79">
                  <c:v>1.9757891813736616E-2</c:v>
                </c:pt>
                <c:pt idx="80">
                  <c:v>2.1527873430274357E-2</c:v>
                </c:pt>
                <c:pt idx="81">
                  <c:v>2.4353427281828564E-2</c:v>
                </c:pt>
                <c:pt idx="82">
                  <c:v>2.6435360968192122E-2</c:v>
                </c:pt>
                <c:pt idx="83">
                  <c:v>2.8027812624233039E-2</c:v>
                </c:pt>
                <c:pt idx="84">
                  <c:v>2.9954521872215877E-2</c:v>
                </c:pt>
                <c:pt idx="85">
                  <c:v>3.2176756948796383E-2</c:v>
                </c:pt>
                <c:pt idx="86">
                  <c:v>3.5353287986313875E-2</c:v>
                </c:pt>
                <c:pt idx="87">
                  <c:v>3.8873456567487572E-2</c:v>
                </c:pt>
                <c:pt idx="88">
                  <c:v>4.5467123153950073E-2</c:v>
                </c:pt>
                <c:pt idx="89">
                  <c:v>4.9850739046573847E-2</c:v>
                </c:pt>
                <c:pt idx="90">
                  <c:v>5.4671747463783359E-2</c:v>
                </c:pt>
                <c:pt idx="91">
                  <c:v>6.07419577846076E-2</c:v>
                </c:pt>
                <c:pt idx="92">
                  <c:v>6.5036920049231561E-2</c:v>
                </c:pt>
                <c:pt idx="93">
                  <c:v>6.9700424365914587E-2</c:v>
                </c:pt>
                <c:pt idx="94">
                  <c:v>7.1511482646391358E-2</c:v>
                </c:pt>
                <c:pt idx="95">
                  <c:v>7.4140903754476725E-2</c:v>
                </c:pt>
                <c:pt idx="96">
                  <c:v>7.8716747451919214E-2</c:v>
                </c:pt>
                <c:pt idx="97">
                  <c:v>8.3954947006919717E-2</c:v>
                </c:pt>
                <c:pt idx="98">
                  <c:v>9.0084888516585693E-2</c:v>
                </c:pt>
                <c:pt idx="99">
                  <c:v>9.6864721703434589E-2</c:v>
                </c:pt>
                <c:pt idx="100">
                  <c:v>0.10105639424799935</c:v>
                </c:pt>
                <c:pt idx="101">
                  <c:v>0.10500072648198304</c:v>
                </c:pt>
                <c:pt idx="102">
                  <c:v>0.10432009833488873</c:v>
                </c:pt>
                <c:pt idx="103">
                  <c:v>0.10423805862588358</c:v>
                </c:pt>
                <c:pt idx="104">
                  <c:v>0.10124634301748445</c:v>
                </c:pt>
                <c:pt idx="105">
                  <c:v>9.6891241985026078E-2</c:v>
                </c:pt>
                <c:pt idx="106">
                  <c:v>9.3789893132125088E-2</c:v>
                </c:pt>
                <c:pt idx="107">
                  <c:v>9.1230483060023418E-2</c:v>
                </c:pt>
                <c:pt idx="108">
                  <c:v>8.7338968723047111E-2</c:v>
                </c:pt>
                <c:pt idx="109">
                  <c:v>8.4469309995903658E-2</c:v>
                </c:pt>
                <c:pt idx="110">
                  <c:v>7.7892373560487907E-2</c:v>
                </c:pt>
                <c:pt idx="111">
                  <c:v>7.3194980311762373E-2</c:v>
                </c:pt>
                <c:pt idx="112">
                  <c:v>6.7261077339563255E-2</c:v>
                </c:pt>
                <c:pt idx="113">
                  <c:v>5.9944672999090634E-2</c:v>
                </c:pt>
                <c:pt idx="114">
                  <c:v>5.6290028830650748E-2</c:v>
                </c:pt>
                <c:pt idx="115">
                  <c:v>5.221093557223995E-2</c:v>
                </c:pt>
                <c:pt idx="116">
                  <c:v>5.0174183543766127E-2</c:v>
                </c:pt>
                <c:pt idx="117">
                  <c:v>4.7083007368802401E-2</c:v>
                </c:pt>
                <c:pt idx="118">
                  <c:v>4.564095584730414E-2</c:v>
                </c:pt>
                <c:pt idx="119">
                  <c:v>4.3445122983071148E-2</c:v>
                </c:pt>
                <c:pt idx="120">
                  <c:v>4.2507953811338518E-2</c:v>
                </c:pt>
                <c:pt idx="121">
                  <c:v>4.0089843772865265E-2</c:v>
                </c:pt>
                <c:pt idx="122">
                  <c:v>3.7872755029138581E-2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9E98-4919-B05D-AFC82489A5EB}"/>
            </c:ext>
          </c:extLst>
        </c:ser>
        <c:ser>
          <c:idx val="4"/>
          <c:order val="4"/>
          <c:tx>
            <c:strRef>
              <c:f>'Fig 03'!$F$7</c:f>
              <c:strCache>
                <c:ptCount val="1"/>
                <c:pt idx="0">
                  <c:v>Serviços</c:v>
                </c:pt>
              </c:strCache>
            </c:strRef>
          </c:tx>
          <c:spPr>
            <a:ln w="19050">
              <a:solidFill>
                <a:srgbClr val="005D89"/>
              </a:solidFill>
            </a:ln>
          </c:spPr>
          <c:marker>
            <c:symbol val="none"/>
          </c:marker>
          <c:cat>
            <c:numRef>
              <c:f>'Fig 03'!$A$8:$A$130</c:f>
              <c:numCache>
                <c:formatCode>[$-416]mmm\-yy;@</c:formatCode>
                <c:ptCount val="123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  <c:pt idx="117">
                  <c:v>45200</c:v>
                </c:pt>
                <c:pt idx="118">
                  <c:v>45231</c:v>
                </c:pt>
                <c:pt idx="119">
                  <c:v>45261</c:v>
                </c:pt>
                <c:pt idx="120">
                  <c:v>45292</c:v>
                </c:pt>
                <c:pt idx="121">
                  <c:v>45323</c:v>
                </c:pt>
                <c:pt idx="122">
                  <c:v>45352</c:v>
                </c:pt>
              </c:numCache>
            </c:numRef>
          </c:cat>
          <c:val>
            <c:numRef>
              <c:f>'Fig 03'!$F$8:$F$130</c:f>
              <c:numCache>
                <c:formatCode>0%</c:formatCode>
                <c:ptCount val="123"/>
                <c:pt idx="0">
                  <c:v>8.2628567972568012E-2</c:v>
                </c:pt>
                <c:pt idx="1">
                  <c:v>8.1987326964883867E-2</c:v>
                </c:pt>
                <c:pt idx="2">
                  <c:v>9.0944533042889963E-2</c:v>
                </c:pt>
                <c:pt idx="3">
                  <c:v>8.9859447969244499E-2</c:v>
                </c:pt>
                <c:pt idx="4">
                  <c:v>8.7041593390167149E-2</c:v>
                </c:pt>
                <c:pt idx="5">
                  <c:v>9.2010185728794713E-2</c:v>
                </c:pt>
                <c:pt idx="6">
                  <c:v>8.4523231951441513E-2</c:v>
                </c:pt>
                <c:pt idx="7">
                  <c:v>8.4415426461187604E-2</c:v>
                </c:pt>
                <c:pt idx="8">
                  <c:v>8.5924103393559159E-2</c:v>
                </c:pt>
                <c:pt idx="9">
                  <c:v>8.4951827534969437E-2</c:v>
                </c:pt>
                <c:pt idx="10">
                  <c:v>8.2903731685673776E-2</c:v>
                </c:pt>
                <c:pt idx="11">
                  <c:v>8.333192612287621E-2</c:v>
                </c:pt>
                <c:pt idx="12">
                  <c:v>8.7644982462570908E-2</c:v>
                </c:pt>
                <c:pt idx="13">
                  <c:v>8.5818632729079969E-2</c:v>
                </c:pt>
                <c:pt idx="14">
                  <c:v>8.0340667522909026E-2</c:v>
                </c:pt>
                <c:pt idx="15">
                  <c:v>8.3352369901507739E-2</c:v>
                </c:pt>
                <c:pt idx="16">
                  <c:v>8.227225786770731E-2</c:v>
                </c:pt>
                <c:pt idx="17">
                  <c:v>7.8953717808963875E-2</c:v>
                </c:pt>
                <c:pt idx="18">
                  <c:v>8.5322729249757367E-2</c:v>
                </c:pt>
                <c:pt idx="19">
                  <c:v>8.2409545663939765E-2</c:v>
                </c:pt>
                <c:pt idx="20">
                  <c:v>8.1335406986094538E-2</c:v>
                </c:pt>
                <c:pt idx="21">
                  <c:v>8.3381147574836501E-2</c:v>
                </c:pt>
                <c:pt idx="22">
                  <c:v>8.3381147574836501E-2</c:v>
                </c:pt>
                <c:pt idx="23">
                  <c:v>8.0918917693985071E-2</c:v>
                </c:pt>
                <c:pt idx="24">
                  <c:v>7.8668566026335984E-2</c:v>
                </c:pt>
                <c:pt idx="25">
                  <c:v>7.8455116225994326E-2</c:v>
                </c:pt>
                <c:pt idx="26">
                  <c:v>7.4809513327636523E-2</c:v>
                </c:pt>
                <c:pt idx="27">
                  <c:v>7.3315536641120449E-2</c:v>
                </c:pt>
                <c:pt idx="28">
                  <c:v>7.5136531064564194E-2</c:v>
                </c:pt>
                <c:pt idx="29">
                  <c:v>7.0229667245835348E-2</c:v>
                </c:pt>
                <c:pt idx="30">
                  <c:v>7.1081252419692209E-2</c:v>
                </c:pt>
                <c:pt idx="31">
                  <c:v>7.3963947177998923E-2</c:v>
                </c:pt>
                <c:pt idx="32">
                  <c:v>7.0336771832409495E-2</c:v>
                </c:pt>
                <c:pt idx="33">
                  <c:v>6.874115947129944E-2</c:v>
                </c:pt>
                <c:pt idx="34">
                  <c:v>6.8209235740724461E-2</c:v>
                </c:pt>
                <c:pt idx="35">
                  <c:v>6.4823804865840717E-2</c:v>
                </c:pt>
                <c:pt idx="36">
                  <c:v>6.1650278723780483E-2</c:v>
                </c:pt>
                <c:pt idx="37">
                  <c:v>5.9443979282593595E-2</c:v>
                </c:pt>
                <c:pt idx="38">
                  <c:v>6.0500886684112132E-2</c:v>
                </c:pt>
                <c:pt idx="39">
                  <c:v>5.9551939778151652E-2</c:v>
                </c:pt>
                <c:pt idx="40">
                  <c:v>5.6173872420086424E-2</c:v>
                </c:pt>
                <c:pt idx="41">
                  <c:v>5.7226572382629515E-2</c:v>
                </c:pt>
                <c:pt idx="42">
                  <c:v>5.4179507127302795E-2</c:v>
                </c:pt>
                <c:pt idx="43">
                  <c:v>4.8101128420335648E-2</c:v>
                </c:pt>
                <c:pt idx="44">
                  <c:v>4.9877039830994896E-2</c:v>
                </c:pt>
                <c:pt idx="45">
                  <c:v>4.8832074129958603E-2</c:v>
                </c:pt>
                <c:pt idx="46">
                  <c:v>4.5802880807603419E-2</c:v>
                </c:pt>
                <c:pt idx="47">
                  <c:v>4.5283356276651698E-2</c:v>
                </c:pt>
                <c:pt idx="48">
                  <c:v>4.3200288607706083E-2</c:v>
                </c:pt>
                <c:pt idx="49">
                  <c:v>4.2165778206468385E-2</c:v>
                </c:pt>
                <c:pt idx="50">
                  <c:v>3.9465328711415282E-2</c:v>
                </c:pt>
                <c:pt idx="51">
                  <c:v>3.4707103502864545E-2</c:v>
                </c:pt>
                <c:pt idx="52">
                  <c:v>3.325923749096682E-2</c:v>
                </c:pt>
                <c:pt idx="53">
                  <c:v>3.1510217572879418E-2</c:v>
                </c:pt>
                <c:pt idx="54">
                  <c:v>3.5108628578067513E-2</c:v>
                </c:pt>
                <c:pt idx="55">
                  <c:v>3.3349119860356602E-2</c:v>
                </c:pt>
                <c:pt idx="56">
                  <c:v>3.232091178089358E-2</c:v>
                </c:pt>
                <c:pt idx="57">
                  <c:v>3.0263880971327151E-2</c:v>
                </c:pt>
                <c:pt idx="58">
                  <c:v>3.3248065205063737E-2</c:v>
                </c:pt>
                <c:pt idx="59">
                  <c:v>3.3453482315442207E-2</c:v>
                </c:pt>
                <c:pt idx="60">
                  <c:v>3.7064791408996323E-2</c:v>
                </c:pt>
                <c:pt idx="61">
                  <c:v>3.3461727313372824E-2</c:v>
                </c:pt>
                <c:pt idx="62">
                  <c:v>3.6043316360418354E-2</c:v>
                </c:pt>
                <c:pt idx="63">
                  <c:v>3.9046940890504533E-2</c:v>
                </c:pt>
                <c:pt idx="64">
                  <c:v>3.8838944305400247E-2</c:v>
                </c:pt>
                <c:pt idx="65">
                  <c:v>3.9667860279312572E-2</c:v>
                </c:pt>
                <c:pt idx="66">
                  <c:v>3.7396039368889245E-2</c:v>
                </c:pt>
                <c:pt idx="67">
                  <c:v>3.9785873994838683E-2</c:v>
                </c:pt>
                <c:pt idx="68">
                  <c:v>3.6057558111988852E-2</c:v>
                </c:pt>
                <c:pt idx="69">
                  <c:v>3.6264417961866524E-2</c:v>
                </c:pt>
                <c:pt idx="70">
                  <c:v>3.409714848898493E-2</c:v>
                </c:pt>
                <c:pt idx="71">
                  <c:v>3.5227646266105195E-2</c:v>
                </c:pt>
                <c:pt idx="72">
                  <c:v>3.2858704283802664E-2</c:v>
                </c:pt>
                <c:pt idx="73">
                  <c:v>3.5842358275657515E-2</c:v>
                </c:pt>
                <c:pt idx="74">
                  <c:v>3.098991226360126E-2</c:v>
                </c:pt>
                <c:pt idx="75">
                  <c:v>3.0270521375857617E-2</c:v>
                </c:pt>
                <c:pt idx="76">
                  <c:v>2.6763744148229351E-2</c:v>
                </c:pt>
                <c:pt idx="77">
                  <c:v>2.062403668870183E-2</c:v>
                </c:pt>
                <c:pt idx="78">
                  <c:v>1.4934712972340725E-2</c:v>
                </c:pt>
                <c:pt idx="79">
                  <c:v>9.4578992918661342E-3</c:v>
                </c:pt>
                <c:pt idx="80">
                  <c:v>1.0769669852721764E-2</c:v>
                </c:pt>
                <c:pt idx="81">
                  <c:v>1.4401540110701383E-2</c:v>
                </c:pt>
                <c:pt idx="82">
                  <c:v>1.6325056005122907E-2</c:v>
                </c:pt>
                <c:pt idx="83">
                  <c:v>1.7334015655678714E-2</c:v>
                </c:pt>
                <c:pt idx="84">
                  <c:v>1.5203579444193593E-2</c:v>
                </c:pt>
                <c:pt idx="85">
                  <c:v>1.3892728576815117E-2</c:v>
                </c:pt>
                <c:pt idx="86">
                  <c:v>1.6532545414687627E-2</c:v>
                </c:pt>
                <c:pt idx="87">
                  <c:v>1.4504550311615683E-2</c:v>
                </c:pt>
                <c:pt idx="88">
                  <c:v>1.7561821683725221E-2</c:v>
                </c:pt>
                <c:pt idx="89">
                  <c:v>2.2560872141164978E-2</c:v>
                </c:pt>
                <c:pt idx="90">
                  <c:v>3.0442472456967629E-2</c:v>
                </c:pt>
                <c:pt idx="91">
                  <c:v>3.9346124886516121E-2</c:v>
                </c:pt>
                <c:pt idx="92">
                  <c:v>4.4119003167915949E-2</c:v>
                </c:pt>
                <c:pt idx="93">
                  <c:v>4.9207201194293892E-2</c:v>
                </c:pt>
                <c:pt idx="94">
                  <c:v>4.795304376682763E-2</c:v>
                </c:pt>
                <c:pt idx="95">
                  <c:v>4.753731311374132E-2</c:v>
                </c:pt>
                <c:pt idx="96">
                  <c:v>5.0887087673513687E-2</c:v>
                </c:pt>
                <c:pt idx="97">
                  <c:v>5.9352712149053355E-2</c:v>
                </c:pt>
                <c:pt idx="98">
                  <c:v>6.2844386090415982E-2</c:v>
                </c:pt>
                <c:pt idx="99">
                  <c:v>6.9324496790217349E-2</c:v>
                </c:pt>
                <c:pt idx="100">
                  <c:v>8.0033805721516416E-2</c:v>
                </c:pt>
                <c:pt idx="101">
                  <c:v>8.7253427090701274E-2</c:v>
                </c:pt>
                <c:pt idx="102">
                  <c:v>8.8657449595139548E-2</c:v>
                </c:pt>
                <c:pt idx="103">
                  <c:v>8.7464578597475917E-2</c:v>
                </c:pt>
                <c:pt idx="104">
                  <c:v>8.497906877856054E-2</c:v>
                </c:pt>
                <c:pt idx="105">
                  <c:v>8.1005966487903036E-2</c:v>
                </c:pt>
                <c:pt idx="106">
                  <c:v>7.9496633334334321E-2</c:v>
                </c:pt>
                <c:pt idx="107">
                  <c:v>7.5748009247946779E-2</c:v>
                </c:pt>
                <c:pt idx="108">
                  <c:v>7.7998303918153322E-2</c:v>
                </c:pt>
                <c:pt idx="109">
                  <c:v>7.8530071037292482E-2</c:v>
                </c:pt>
                <c:pt idx="110">
                  <c:v>7.6382674181070698E-2</c:v>
                </c:pt>
                <c:pt idx="111">
                  <c:v>7.4885619001403336E-2</c:v>
                </c:pt>
                <c:pt idx="112">
                  <c:v>6.5186601517106979E-2</c:v>
                </c:pt>
                <c:pt idx="113">
                  <c:v>6.2230682305761009E-2</c:v>
                </c:pt>
                <c:pt idx="114">
                  <c:v>5.643478076540287E-2</c:v>
                </c:pt>
                <c:pt idx="115">
                  <c:v>5.4327810719999148E-2</c:v>
                </c:pt>
                <c:pt idx="116">
                  <c:v>5.5377938021512696E-2</c:v>
                </c:pt>
                <c:pt idx="117">
                  <c:v>5.4539254848355645E-2</c:v>
                </c:pt>
                <c:pt idx="118">
                  <c:v>6.0542324610300513E-2</c:v>
                </c:pt>
                <c:pt idx="119">
                  <c:v>6.2231758819158323E-2</c:v>
                </c:pt>
                <c:pt idx="120">
                  <c:v>5.6107559812049734E-2</c:v>
                </c:pt>
                <c:pt idx="121">
                  <c:v>5.2462577601870786E-2</c:v>
                </c:pt>
                <c:pt idx="122">
                  <c:v>5.0887820627902869E-2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0876416"/>
        <c:axId val="580879160"/>
      </c:lineChart>
      <c:dateAx>
        <c:axId val="580876416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low"/>
        <c:spPr>
          <a:noFill/>
          <a:ln w="6350" cap="flat" cmpd="sng" algn="ctr">
            <a:solidFill>
              <a:srgbClr val="000000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5400000" vert="horz"/>
          <a:lstStyle/>
          <a:p>
            <a:pPr>
              <a:defRPr sz="900"/>
            </a:pPr>
            <a:endParaRPr lang="pt-BR"/>
          </a:p>
        </c:txPr>
        <c:crossAx val="580879160"/>
        <c:crosses val="autoZero"/>
        <c:auto val="1"/>
        <c:lblOffset val="100"/>
        <c:baseTimeUnit val="months"/>
        <c:majorUnit val="12"/>
        <c:majorTimeUnit val="months"/>
      </c:dateAx>
      <c:valAx>
        <c:axId val="580879160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0"/>
                </a:pPr>
                <a:r>
                  <a:rPr lang="pt-BR" sz="900" b="0" i="0" baseline="0">
                    <a:effectLst/>
                  </a:rPr>
                  <a:t>Variação acumulada em quatro trimestres</a:t>
                </a:r>
                <a:endParaRPr lang="pt-BR" sz="900" b="0">
                  <a:effectLst/>
                </a:endParaRP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/>
            </a:pPr>
            <a:endParaRPr lang="pt-BR"/>
          </a:p>
        </c:txPr>
        <c:crossAx val="58087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10390188545272422"/>
          <c:y val="4.9910303268166242E-2"/>
          <c:w val="0.78995911702293342"/>
          <c:h val="0.12806742453939635"/>
        </c:manualLayout>
      </c:layout>
      <c:overlay val="0"/>
      <c:txPr>
        <a:bodyPr/>
        <a:lstStyle/>
        <a:p>
          <a:pPr>
            <a:defRPr sz="900">
              <a:latin typeface="Calibri" panose="020F050202020403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cap="all" baseline="0">
                <a:latin typeface="Calibri" panose="020F0502020204030204" pitchFamily="34" charset="0"/>
              </a:defRPr>
            </a:pPr>
            <a:r>
              <a:rPr lang="en-US" sz="1000" b="1" i="0" cap="all" baseline="0">
                <a:latin typeface="Calibri" panose="020F0502020204030204" pitchFamily="34" charset="0"/>
              </a:rPr>
              <a:t>2024</a:t>
            </a:r>
          </a:p>
        </c:rich>
      </c:tx>
      <c:layout>
        <c:manualLayout>
          <c:xMode val="edge"/>
          <c:yMode val="edge"/>
          <c:x val="0.43549751922456664"/>
          <c:y val="1.990049751243781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475256235428672"/>
          <c:y val="0.11527058991617983"/>
          <c:w val="0.82466852037497074"/>
          <c:h val="0.72556435737871472"/>
        </c:manualLayout>
      </c:layout>
      <c:lineChart>
        <c:grouping val="standard"/>
        <c:varyColors val="0"/>
        <c:ser>
          <c:idx val="0"/>
          <c:order val="0"/>
          <c:tx>
            <c:strRef>
              <c:f>'Fig 04'!$B$7</c:f>
              <c:strCache>
                <c:ptCount val="1"/>
                <c:pt idx="0">
                  <c:v>2024</c:v>
                </c:pt>
              </c:strCache>
            </c:strRef>
          </c:tx>
          <c:spPr>
            <a:ln w="19050">
              <a:solidFill>
                <a:srgbClr val="005D86"/>
              </a:solidFill>
              <a:prstDash val="solid"/>
            </a:ln>
          </c:spPr>
          <c:marker>
            <c:symbol val="none"/>
          </c:marker>
          <c:cat>
            <c:numRef>
              <c:f>'Fig 04'!$A$8:$A$24</c:f>
              <c:numCache>
                <c:formatCode>[$-416]mmm\-yy;@</c:formatCode>
                <c:ptCount val="17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</c:numCache>
            </c:numRef>
          </c:cat>
          <c:val>
            <c:numRef>
              <c:f>'Fig 04'!$B$8:$B$24</c:f>
              <c:numCache>
                <c:formatCode>#.##00</c:formatCode>
                <c:ptCount val="17"/>
                <c:pt idx="0">
                  <c:v>3.9068999999999998</c:v>
                </c:pt>
                <c:pt idx="1">
                  <c:v>4.0216000000000003</c:v>
                </c:pt>
                <c:pt idx="2">
                  <c:v>4.1334999999999997</c:v>
                </c:pt>
                <c:pt idx="3">
                  <c:v>4.1765999999999996</c:v>
                </c:pt>
                <c:pt idx="4">
                  <c:v>4.1250999999999998</c:v>
                </c:pt>
                <c:pt idx="5">
                  <c:v>3.92</c:v>
                </c:pt>
                <c:pt idx="6">
                  <c:v>3.8925000000000001</c:v>
                </c:pt>
                <c:pt idx="7">
                  <c:v>3.8711000000000002</c:v>
                </c:pt>
                <c:pt idx="8">
                  <c:v>3.871</c:v>
                </c:pt>
                <c:pt idx="9">
                  <c:v>3.9077000000000002</c:v>
                </c:pt>
                <c:pt idx="10">
                  <c:v>3.9182000000000001</c:v>
                </c:pt>
                <c:pt idx="11">
                  <c:v>3.9</c:v>
                </c:pt>
                <c:pt idx="12">
                  <c:v>3.8136999999999999</c:v>
                </c:pt>
                <c:pt idx="13">
                  <c:v>3.8</c:v>
                </c:pt>
                <c:pt idx="14">
                  <c:v>3.7505999999999999</c:v>
                </c:pt>
                <c:pt idx="15">
                  <c:v>3.73</c:v>
                </c:pt>
                <c:pt idx="16">
                  <c:v>3.7610999999999999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2477-4148-8FD6-A220DB76E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0877200"/>
        <c:axId val="580870928"/>
      </c:lineChart>
      <c:dateAx>
        <c:axId val="580877200"/>
        <c:scaling>
          <c:orientation val="minMax"/>
        </c:scaling>
        <c:delete val="0"/>
        <c:axPos val="b"/>
        <c:numFmt formatCode="[$-416]mmm\-yy;@" sourceLinked="1"/>
        <c:majorTickMark val="out"/>
        <c:minorTickMark val="none"/>
        <c:tickLblPos val="low"/>
        <c:spPr>
          <a:ln w="635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>
                <a:solidFill>
                  <a:sysClr val="windowText" lastClr="000000"/>
                </a:solidFill>
              </a:defRPr>
            </a:pPr>
            <a:endParaRPr lang="pt-BR"/>
          </a:p>
        </c:txPr>
        <c:crossAx val="580870928"/>
        <c:crosses val="autoZero"/>
        <c:auto val="1"/>
        <c:lblOffset val="100"/>
        <c:baseTimeUnit val="months"/>
        <c:majorUnit val="3"/>
        <c:majorTimeUnit val="months"/>
      </c:dateAx>
      <c:valAx>
        <c:axId val="580870928"/>
        <c:scaling>
          <c:orientation val="minMax"/>
          <c:max val="4.5"/>
          <c:min val="3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</a:ln>
          </c:spPr>
        </c:majorGridlines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900"/>
            </a:pPr>
            <a:endParaRPr lang="pt-BR"/>
          </a:p>
        </c:txPr>
        <c:crossAx val="580877200"/>
        <c:crosses val="autoZero"/>
        <c:crossBetween val="between"/>
        <c:majorUnit val="0.5"/>
      </c:valAx>
      <c:spPr>
        <a:ln>
          <a:noFill/>
        </a:ln>
      </c:spPr>
    </c:plotArea>
    <c:plotVisOnly val="1"/>
    <c:dispBlanksAs val="gap"/>
    <c:showDLblsOverMax val="0"/>
  </c:chart>
  <c:spPr>
    <a:solidFill>
      <a:srgbClr val="FFFFFF">
        <a:lumMod val="100000"/>
      </a:srgbClr>
    </a:solidFill>
    <a:ln>
      <a:noFill/>
    </a:ln>
  </c:spPr>
  <c:txPr>
    <a:bodyPr/>
    <a:lstStyle/>
    <a:p>
      <a:pPr>
        <a:defRPr sz="900">
          <a:solidFill>
            <a:srgbClr val="000000"/>
          </a:solidFill>
          <a:latin typeface="Calibri" panose="020F0502020204030204" pitchFamily="34" charset="0"/>
        </a:defRPr>
      </a:pPr>
      <a:endParaRPr lang="pt-B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cap="all" baseline="0">
                <a:latin typeface="Calibri" panose="020F0502020204030204" pitchFamily="34" charset="0"/>
              </a:defRPr>
            </a:pPr>
            <a:r>
              <a:rPr lang="en-US" sz="1000" b="1" i="0" cap="all" baseline="0">
                <a:latin typeface="Calibri" panose="020F0502020204030204" pitchFamily="34" charset="0"/>
              </a:rPr>
              <a:t>2025</a:t>
            </a:r>
          </a:p>
        </c:rich>
      </c:tx>
      <c:layout>
        <c:manualLayout>
          <c:xMode val="edge"/>
          <c:yMode val="edge"/>
          <c:x val="0.4354975192245666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475256235428672"/>
          <c:y val="0.12448366459232918"/>
          <c:w val="0.82466852037497074"/>
          <c:h val="0.71635128270256543"/>
        </c:manualLayout>
      </c:layout>
      <c:lineChart>
        <c:grouping val="standard"/>
        <c:varyColors val="0"/>
        <c:ser>
          <c:idx val="2"/>
          <c:order val="0"/>
          <c:tx>
            <c:strRef>
              <c:f>'Fig 04'!$C$7</c:f>
              <c:strCache>
                <c:ptCount val="1"/>
                <c:pt idx="0">
                  <c:v>2025</c:v>
                </c:pt>
              </c:strCache>
            </c:strRef>
          </c:tx>
          <c:spPr>
            <a:ln w="19050">
              <a:solidFill>
                <a:srgbClr val="00ADFA"/>
              </a:solidFill>
            </a:ln>
          </c:spPr>
          <c:marker>
            <c:symbol val="none"/>
          </c:marker>
          <c:cat>
            <c:numRef>
              <c:f>'Fig 04'!$A$8:$A$24</c:f>
              <c:numCache>
                <c:formatCode>[$-416]mmm\-yy;@</c:formatCode>
                <c:ptCount val="17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</c:numCache>
            </c:numRef>
          </c:cat>
          <c:val>
            <c:numRef>
              <c:f>'Fig 04'!$C$8:$C$24</c:f>
              <c:numCache>
                <c:formatCode>#.##00</c:formatCode>
                <c:ptCount val="17"/>
                <c:pt idx="0">
                  <c:v>3.5</c:v>
                </c:pt>
                <c:pt idx="1">
                  <c:v>3.8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3.6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3.5169999999999999</c:v>
                </c:pt>
                <c:pt idx="14">
                  <c:v>3.51</c:v>
                </c:pt>
                <c:pt idx="15">
                  <c:v>3.6280000000000001</c:v>
                </c:pt>
                <c:pt idx="16">
                  <c:v>3.6597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2477-4148-8FD6-A220DB76E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0872496"/>
        <c:axId val="580880728"/>
      </c:lineChart>
      <c:dateAx>
        <c:axId val="580872496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low"/>
        <c:spPr>
          <a:ln w="635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>
                <a:solidFill>
                  <a:sysClr val="windowText" lastClr="000000"/>
                </a:solidFill>
              </a:defRPr>
            </a:pPr>
            <a:endParaRPr lang="pt-BR"/>
          </a:p>
        </c:txPr>
        <c:crossAx val="580880728"/>
        <c:crosses val="autoZero"/>
        <c:auto val="1"/>
        <c:lblOffset val="100"/>
        <c:baseTimeUnit val="months"/>
        <c:majorUnit val="3"/>
        <c:majorTimeUnit val="months"/>
      </c:dateAx>
      <c:valAx>
        <c:axId val="580880728"/>
        <c:scaling>
          <c:orientation val="minMax"/>
          <c:min val="3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</a:ln>
          </c:spPr>
        </c:majorGridlines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900"/>
            </a:pPr>
            <a:endParaRPr lang="pt-BR"/>
          </a:p>
        </c:txPr>
        <c:crossAx val="580872496"/>
        <c:crosses val="autoZero"/>
        <c:crossBetween val="between"/>
        <c:majorUnit val="0.5"/>
      </c:valAx>
      <c:spPr>
        <a:ln>
          <a:noFill/>
        </a:ln>
      </c:spPr>
    </c:plotArea>
    <c:plotVisOnly val="1"/>
    <c:dispBlanksAs val="gap"/>
    <c:showDLblsOverMax val="0"/>
  </c:chart>
  <c:spPr>
    <a:solidFill>
      <a:srgbClr val="FFFFFF">
        <a:lumMod val="100000"/>
      </a:srgbClr>
    </a:solidFill>
    <a:ln>
      <a:noFill/>
    </a:ln>
  </c:spPr>
  <c:txPr>
    <a:bodyPr/>
    <a:lstStyle/>
    <a:p>
      <a:pPr>
        <a:defRPr sz="900">
          <a:solidFill>
            <a:srgbClr val="000000"/>
          </a:solidFill>
          <a:latin typeface="Calibri" panose="020F0502020204030204" pitchFamily="34" charset="0"/>
        </a:defRPr>
      </a:pPr>
      <a:endParaRPr lang="pt-B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cap="all" baseline="0">
                <a:latin typeface="Calibri" panose="020F0502020204030204" pitchFamily="34" charset="0"/>
              </a:defRPr>
            </a:pPr>
            <a:r>
              <a:rPr lang="en-US" sz="1000" b="1" i="0" cap="all" baseline="0">
                <a:latin typeface="Calibri" panose="020F0502020204030204" pitchFamily="34" charset="0"/>
              </a:rPr>
              <a:t>2026</a:t>
            </a:r>
          </a:p>
        </c:rich>
      </c:tx>
      <c:layout>
        <c:manualLayout>
          <c:xMode val="edge"/>
          <c:yMode val="edge"/>
          <c:x val="0.4354975192245666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475256235428672"/>
          <c:y val="0.12448366459232918"/>
          <c:w val="0.82466666821013723"/>
          <c:h val="0.71635128270256543"/>
        </c:manualLayout>
      </c:layout>
      <c:lineChart>
        <c:grouping val="standard"/>
        <c:varyColors val="0"/>
        <c:ser>
          <c:idx val="3"/>
          <c:order val="0"/>
          <c:tx>
            <c:strRef>
              <c:f>'Fig 04'!$D$7</c:f>
              <c:strCache>
                <c:ptCount val="1"/>
                <c:pt idx="0">
                  <c:v>2026</c:v>
                </c:pt>
              </c:strCache>
            </c:strRef>
          </c:tx>
          <c:spPr>
            <a:ln w="19050">
              <a:solidFill>
                <a:srgbClr val="BD534B"/>
              </a:solidFill>
            </a:ln>
          </c:spPr>
          <c:marker>
            <c:symbol val="none"/>
          </c:marker>
          <c:cat>
            <c:numRef>
              <c:f>'Fig 04'!$A$8:$A$24</c:f>
              <c:numCache>
                <c:formatCode>[$-416]mmm\-yy;@</c:formatCode>
                <c:ptCount val="17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</c:numCache>
            </c:numRef>
          </c:cat>
          <c:val>
            <c:numRef>
              <c:f>'Fig 04'!$D$8:$D$24</c:f>
              <c:numCache>
                <c:formatCode>#.##00</c:formatCode>
                <c:ptCount val="17"/>
                <c:pt idx="0">
                  <c:v>3.5</c:v>
                </c:pt>
                <c:pt idx="1">
                  <c:v>3.75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0873672"/>
        <c:axId val="580884256"/>
      </c:lineChart>
      <c:dateAx>
        <c:axId val="580873672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low"/>
        <c:spPr>
          <a:ln w="635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>
                <a:solidFill>
                  <a:sysClr val="windowText" lastClr="000000"/>
                </a:solidFill>
              </a:defRPr>
            </a:pPr>
            <a:endParaRPr lang="pt-BR"/>
          </a:p>
        </c:txPr>
        <c:crossAx val="580884256"/>
        <c:crosses val="autoZero"/>
        <c:auto val="1"/>
        <c:lblOffset val="100"/>
        <c:baseTimeUnit val="months"/>
        <c:majorUnit val="3"/>
        <c:majorTimeUnit val="months"/>
      </c:dateAx>
      <c:valAx>
        <c:axId val="580884256"/>
        <c:scaling>
          <c:orientation val="minMax"/>
          <c:min val="3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</a:ln>
          </c:spPr>
        </c:majorGridlines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900"/>
            </a:pPr>
            <a:endParaRPr lang="pt-BR"/>
          </a:p>
        </c:txPr>
        <c:crossAx val="580873672"/>
        <c:crosses val="autoZero"/>
        <c:crossBetween val="between"/>
        <c:majorUnit val="0.5"/>
      </c:valAx>
      <c:spPr>
        <a:ln>
          <a:noFill/>
        </a:ln>
      </c:spPr>
    </c:plotArea>
    <c:plotVisOnly val="1"/>
    <c:dispBlanksAs val="gap"/>
    <c:showDLblsOverMax val="0"/>
  </c:chart>
  <c:spPr>
    <a:solidFill>
      <a:srgbClr val="FFFFFF">
        <a:lumMod val="100000"/>
      </a:srgbClr>
    </a:solidFill>
    <a:ln>
      <a:noFill/>
    </a:ln>
  </c:spPr>
  <c:txPr>
    <a:bodyPr/>
    <a:lstStyle/>
    <a:p>
      <a:pPr>
        <a:defRPr sz="900">
          <a:solidFill>
            <a:srgbClr val="000000"/>
          </a:solidFill>
          <a:latin typeface="Calibri" panose="020F0502020204030204" pitchFamily="34" charset="0"/>
        </a:defRPr>
      </a:pPr>
      <a:endParaRPr lang="pt-BR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0.925</cdr:y>
    </cdr:from>
    <cdr:to>
      <cdr:x>1</cdr:x>
      <cdr:y>1</cdr:y>
    </cdr:to>
    <cdr:sp macro="" textlink="">
      <cdr:nvSpPr>
        <cdr:cNvPr id="2" name="LegendaGrafico"/>
        <cdr:cNvSpPr txBox="1"/>
      </cdr:nvSpPr>
      <cdr:spPr>
        <a:xfrm xmlns:a="http://schemas.openxmlformats.org/drawingml/2006/main">
          <a:off x="0" y="3330000"/>
          <a:ext cx="6480000" cy="270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 anchor="ctr"/>
        <a:lstStyle xmlns:a="http://schemas.openxmlformats.org/drawingml/2006/main"/>
        <a:p xmlns:a="http://schemas.openxmlformats.org/drawingml/2006/main">
          <a:pPr algn="ctr"/>
          <a:r>
            <a:rPr lang="pt-BR" sz="9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Fonte: BCB e IBGE.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0.14366</cdr:x>
      <cdr:y>0.05466</cdr:y>
    </cdr:from>
    <cdr:to>
      <cdr:x>0.76866</cdr:x>
      <cdr:y>0.19293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733425" y="161926"/>
          <a:ext cx="3190875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lang="pt-BR" sz="900">
            <a:solidFill>
              <a:srgbClr val="00000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0.44216</cdr:x>
      <cdr:y>0.69132</cdr:y>
    </cdr:from>
    <cdr:to>
      <cdr:x>0.62127</cdr:x>
      <cdr:y>1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2257425" y="28860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endParaRPr lang="pt-BR" sz="900">
            <a:solidFill>
              <a:srgbClr val="000000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0.14366</cdr:x>
      <cdr:y>0.05466</cdr:y>
    </cdr:from>
    <cdr:to>
      <cdr:x>0.76866</cdr:x>
      <cdr:y>0.19293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733425" y="161926"/>
          <a:ext cx="3190875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lang="pt-BR" sz="900">
            <a:solidFill>
              <a:srgbClr val="00000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0.44216</cdr:x>
      <cdr:y>0.69132</cdr:y>
    </cdr:from>
    <cdr:to>
      <cdr:x>0.62127</cdr:x>
      <cdr:y>1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2257425" y="28860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endParaRPr lang="pt-BR" sz="900">
            <a:solidFill>
              <a:srgbClr val="000000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0.14366</cdr:x>
      <cdr:y>0.05466</cdr:y>
    </cdr:from>
    <cdr:to>
      <cdr:x>0.76866</cdr:x>
      <cdr:y>0.19293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733425" y="161926"/>
          <a:ext cx="3190875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lang="pt-BR" sz="900">
            <a:solidFill>
              <a:srgbClr val="000000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0.925</cdr:y>
    </cdr:from>
    <cdr:to>
      <cdr:x>1</cdr:x>
      <cdr:y>1</cdr:y>
    </cdr:to>
    <cdr:sp macro="" textlink="">
      <cdr:nvSpPr>
        <cdr:cNvPr id="2" name="LegendaGrafico"/>
        <cdr:cNvSpPr txBox="1"/>
      </cdr:nvSpPr>
      <cdr:spPr>
        <a:xfrm xmlns:a="http://schemas.openxmlformats.org/drawingml/2006/main">
          <a:off x="0" y="3330000"/>
          <a:ext cx="6480000" cy="270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 anchor="ctr"/>
        <a:lstStyle xmlns:a="http://schemas.openxmlformats.org/drawingml/2006/main"/>
        <a:p xmlns:a="http://schemas.openxmlformats.org/drawingml/2006/main">
          <a:pPr algn="ctr"/>
          <a:r>
            <a:rPr lang="pt-BR" sz="900" i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Fonte: Ipeadata.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0.925</cdr:y>
    </cdr:from>
    <cdr:to>
      <cdr:x>1</cdr:x>
      <cdr:y>1</cdr:y>
    </cdr:to>
    <cdr:sp macro="" textlink="">
      <cdr:nvSpPr>
        <cdr:cNvPr id="2" name="LegendaGrafico"/>
        <cdr:cNvSpPr txBox="1"/>
      </cdr:nvSpPr>
      <cdr:spPr>
        <a:xfrm xmlns:a="http://schemas.openxmlformats.org/drawingml/2006/main">
          <a:off x="0" y="3330000"/>
          <a:ext cx="6480000" cy="270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 anchor="ctr"/>
        <a:lstStyle xmlns:a="http://schemas.openxmlformats.org/drawingml/2006/main"/>
        <a:p xmlns:a="http://schemas.openxmlformats.org/drawingml/2006/main">
          <a:pPr algn="ctr"/>
          <a:r>
            <a:rPr lang="pt-BR" sz="900" i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Fonte: SPREV. Elaboração IFI.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0.925</cdr:y>
    </cdr:from>
    <cdr:to>
      <cdr:x>1</cdr:x>
      <cdr:y>1</cdr:y>
    </cdr:to>
    <cdr:sp macro="" textlink="">
      <cdr:nvSpPr>
        <cdr:cNvPr id="2" name="LegendaGrafico"/>
        <cdr:cNvSpPr txBox="1"/>
      </cdr:nvSpPr>
      <cdr:spPr>
        <a:xfrm xmlns:a="http://schemas.openxmlformats.org/drawingml/2006/main">
          <a:off x="0" y="3330000"/>
          <a:ext cx="6480000" cy="270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 anchor="ctr"/>
        <a:lstStyle xmlns:a="http://schemas.openxmlformats.org/drawingml/2006/main"/>
        <a:p xmlns:a="http://schemas.openxmlformats.org/drawingml/2006/main">
          <a:pPr algn="ctr"/>
          <a:r>
            <a:rPr lang="pt-BR" sz="900" i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Fonte: SPREV. Elaboração IFI.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89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57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786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835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719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B8D0-D4F6-4CC3-90CE-F36798328630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FC-4A5F-49A7-97F1-83C7452CC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973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B8D0-D4F6-4CC3-90CE-F36798328630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FC-4A5F-49A7-97F1-83C7452CC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395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B8D0-D4F6-4CC3-90CE-F36798328630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FC-4A5F-49A7-97F1-83C7452CC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392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B8D0-D4F6-4CC3-90CE-F36798328630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FC-4A5F-49A7-97F1-83C7452CC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377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B8D0-D4F6-4CC3-90CE-F36798328630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FC-4A5F-49A7-97F1-83C7452CC211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1916058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1916058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28650" y="3876619"/>
            <a:ext cx="3886200" cy="1916058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29150" y="3876619"/>
            <a:ext cx="3886200" cy="1916058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12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B8D0-D4F6-4CC3-90CE-F36798328630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FC-4A5F-49A7-97F1-83C7452CC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17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627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B8D0-D4F6-4CC3-90CE-F36798328630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FC-4A5F-49A7-97F1-83C7452CC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781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B8D0-D4F6-4CC3-90CE-F36798328630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FC-4A5F-49A7-97F1-83C7452CC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900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B8D0-D4F6-4CC3-90CE-F36798328630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FC-4A5F-49A7-97F1-83C7452CC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507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B8D0-D4F6-4CC3-90CE-F36798328630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FC-4A5F-49A7-97F1-83C7452CC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292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B8D0-D4F6-4CC3-90CE-F36798328630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FC-4A5F-49A7-97F1-83C7452CC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865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B8D0-D4F6-4CC3-90CE-F36798328630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12FC-4A5F-49A7-97F1-83C7452CC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53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97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92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1916058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1916058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28650" y="3876619"/>
            <a:ext cx="3886200" cy="1916058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29150" y="3876619"/>
            <a:ext cx="3886200" cy="1916058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0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079531"/>
            <a:ext cx="2400300" cy="305851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3371850" y="3079531"/>
            <a:ext cx="2400300" cy="305851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15050" y="3079531"/>
            <a:ext cx="2400300" cy="305851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28650" y="1690689"/>
            <a:ext cx="7886700" cy="138884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4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46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80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17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8E7D4-256A-45EA-BD7D-28BAB3C3703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19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4" r:id="rId5"/>
    <p:sldLayoutId id="2147483686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B8D0-D4F6-4CC3-90CE-F36798328630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A12FC-4A5F-49A7-97F1-83C7452CC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20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5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3470901"/>
          </a:xfrm>
        </p:spPr>
        <p:txBody>
          <a:bodyPr anchor="ctr">
            <a:normAutofit/>
          </a:bodyPr>
          <a:lstStyle/>
          <a:p>
            <a:r>
              <a:rPr lang="pt-BR" sz="4800" dirty="0" smtClean="0"/>
              <a:t>Cenário fiscal de curto prazo</a:t>
            </a:r>
            <a:endParaRPr lang="pt-BR" sz="4800" dirty="0"/>
          </a:p>
        </p:txBody>
      </p:sp>
      <p:sp>
        <p:nvSpPr>
          <p:cNvPr id="13" name="Subtítulo 12"/>
          <p:cNvSpPr>
            <a:spLocks noGrp="1"/>
          </p:cNvSpPr>
          <p:nvPr>
            <p:ph type="subTitle" idx="1"/>
          </p:nvPr>
        </p:nvSpPr>
        <p:spPr>
          <a:xfrm>
            <a:off x="1143000" y="4593264"/>
            <a:ext cx="6858000" cy="664535"/>
          </a:xfrm>
        </p:spPr>
        <p:txBody>
          <a:bodyPr/>
          <a:lstStyle/>
          <a:p>
            <a:r>
              <a:rPr lang="pt-BR" dirty="0" smtClean="0"/>
              <a:t>24 de maio de 2024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4969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Conjuntura Fiscal - Receitas</a:t>
            </a:r>
            <a:endParaRPr lang="pt-BR" dirty="0"/>
          </a:p>
        </p:txBody>
      </p:sp>
      <p:graphicFrame>
        <p:nvGraphicFramePr>
          <p:cNvPr id="10" name="Espaço Reservado para Conteúdo 4"/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1547392499"/>
              </p:ext>
            </p:extLst>
          </p:nvPr>
        </p:nvGraphicFramePr>
        <p:xfrm>
          <a:off x="628650" y="1531097"/>
          <a:ext cx="7760438" cy="4497571"/>
        </p:xfrm>
        <a:graphic>
          <a:graphicData uri="http://schemas.openxmlformats.org/drawingml/2006/table">
            <a:tbl>
              <a:tblPr/>
              <a:tblGrid>
                <a:gridCol w="3882343"/>
                <a:gridCol w="1218547"/>
                <a:gridCol w="1218547"/>
                <a:gridCol w="726878"/>
                <a:gridCol w="714123"/>
              </a:tblGrid>
              <a:tr h="4716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Medida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Tributo</a:t>
                      </a:r>
                    </a:p>
                  </a:txBody>
                  <a:tcPr marL="1339" marR="1339" marT="13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Proposição legislativa</a:t>
                      </a:r>
                    </a:p>
                  </a:txBody>
                  <a:tcPr marL="1339" marR="1339" marT="13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Impacto considerado pelo Poder Executivo (R$ bilhões)</a:t>
                      </a:r>
                    </a:p>
                  </a:txBody>
                  <a:tcPr marL="1339" marR="1339" marT="13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Impacto considerado pela IFI - cenário base (R$ bilhões)</a:t>
                      </a:r>
                    </a:p>
                  </a:txBody>
                  <a:tcPr marL="1339" marR="1339" marT="13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DFA"/>
                    </a:solidFill>
                  </a:tcPr>
                </a:tc>
              </a:tr>
              <a:tr h="1190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[1+2+3]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275,4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108,9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90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Medidas legislativas explicitadas no PLOA 2024 e convertidas em lei [1+2]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145,2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59,5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90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Receita administrada pela RFB [1]</a:t>
                      </a:r>
                    </a:p>
                  </a:txBody>
                  <a:tcPr marL="12055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144,3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58,6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559"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Subvenções para investimento</a:t>
                      </a:r>
                    </a:p>
                  </a:txBody>
                  <a:tcPr marL="24110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IRPJ, CSLL, PIS/Cofins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Lei nº 14.789, de 29 de dezembro de 2023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25,9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59"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Aposta de quota fixa</a:t>
                      </a:r>
                    </a:p>
                  </a:txBody>
                  <a:tcPr marL="24110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IR, outras receitas administradas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Lei nº 14.790, de 29 de dezembro de 2023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59"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Novo regime de tributação simplificada (RTS)</a:t>
                      </a:r>
                    </a:p>
                  </a:txBody>
                  <a:tcPr marL="24110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Imposto sobre Importação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Instrução Normativa RFB nº 2.146, de 29 de junho de 2023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59"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Fundos fechados - estoque e fluxo</a:t>
                      </a:r>
                    </a:p>
                  </a:txBody>
                  <a:tcPr marL="24110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Lei nº 14.754, de 12 de dezembro de 2023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13,3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14,9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59"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Tributação de ativos financeiros no exterior de 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PF's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offshores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24110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Lei nº 14.754, de 12 de dezembro de 2023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59"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Alteração na apuração dos juros sobre o capital próprio</a:t>
                      </a:r>
                    </a:p>
                  </a:txBody>
                  <a:tcPr marL="24110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IRPJ, CSLL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Lei nº 14.789, de 29 de dezembro de 2023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59"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Recuperação de créditos no 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Carf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110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IR, CSLL, PIS/Cofins, IPI, contrib prev, outros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Lei nº 14.689, de 20 de setembro de 2023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98,8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32,6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Receitas administradas por outros órgãos [2]</a:t>
                      </a:r>
                    </a:p>
                  </a:txBody>
                  <a:tcPr marL="12055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559"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Taxas de loteria de apostas por quota fixa</a:t>
                      </a:r>
                    </a:p>
                  </a:txBody>
                  <a:tcPr marL="24110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Taxas de controle e fiscalização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Lei nº 14.790, de 29 de dezembro de 2023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Outras receitas [3]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129,3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48,5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559"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Reoneração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combustíveis</a:t>
                      </a:r>
                    </a:p>
                  </a:txBody>
                  <a:tcPr marL="24110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PIS/Cofins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Medidas Provisórias nº 1.175 e nº 1.178, de 2023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59"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Exclusão do ICMS da base de cálculo dos créditos de PIS/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Cofins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110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PIS/Cofins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Lei nº 14.592, de 30 de maio de 2023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57,9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59"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Preços de transferências</a:t>
                      </a:r>
                    </a:p>
                  </a:txBody>
                  <a:tcPr marL="24110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IR, CSLL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Lei nº 14.596, de 14 de junho de 2023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59"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Revogação do benefício fiscal do Perse</a:t>
                      </a:r>
                    </a:p>
                  </a:txBody>
                  <a:tcPr marL="24110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PIS/Cofins em 2024; PIS/Cofins, IRPJ e CSLL em 2025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Medida Provisória nº 1.202, de 29 de dezembro de 2023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17"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Desoneração parcial da Contribuição Previdenciária sobre a Receita Bruta</a:t>
                      </a:r>
                    </a:p>
                  </a:txBody>
                  <a:tcPr marL="24110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Contribuição previdenciária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Projeto de Lei nº 1.847, de 2024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-5,6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-20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59"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Limitação da compensação de créditos decorrentes de decisões judiciais</a:t>
                      </a:r>
                    </a:p>
                  </a:txBody>
                  <a:tcPr marL="24110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PIS/Cofins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Projeto de Lei de Conversão nº 1, de 2024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15,7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59"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Isenção do IRPF para quem recebe até 2 salários mínimos por mês</a:t>
                      </a:r>
                    </a:p>
                  </a:txBody>
                  <a:tcPr marL="24110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IRPF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Lei nº 14.848, de 1º de maio de 2024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</a:t>
                      </a:r>
                    </a:p>
                  </a:txBody>
                  <a:tcPr marL="1339" marR="1339" marT="13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2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Conjuntura Fiscal - Despesas</a:t>
            </a:r>
            <a:endParaRPr lang="pt-BR" dirty="0"/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xdr="http://schemas.openxmlformats.org/drawingml/2006/spreadsheetDrawing"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a16="http://schemas.microsoft.com/office/drawing/2014/main" xmlns:lc="http://schemas.openxmlformats.org/drawingml/2006/lockedCanvas" id="{CCEF1AC9-0143-A44F-96D1-6B4FF364AEF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8048580"/>
              </p:ext>
            </p:extLst>
          </p:nvPr>
        </p:nvGraphicFramePr>
        <p:xfrm>
          <a:off x="628650" y="3079750"/>
          <a:ext cx="3960000" cy="30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Espaço Reservado para Conteúdo 7">
            <a:extLst>
              <a:ext uri="{FF2B5EF4-FFF2-40B4-BE49-F238E27FC236}">
                <a16:creationId xmlns:xdr="http://schemas.openxmlformats.org/drawingml/2006/spreadsheetDrawing"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a16="http://schemas.microsoft.com/office/drawing/2014/main" xmlns:lc="http://schemas.openxmlformats.org/drawingml/2006/lockedCanvas" id="{575B8405-8887-3B4F-8506-6FDAFA1D3FA0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3784421318"/>
              </p:ext>
            </p:extLst>
          </p:nvPr>
        </p:nvGraphicFramePr>
        <p:xfrm>
          <a:off x="4588650" y="3079750"/>
          <a:ext cx="3960000" cy="30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Espaço Reservado para Conteúdo 8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pt-BR" dirty="0" smtClean="0"/>
              <a:t>Previdência e BPC acendem sinal de alerta para as despesas primárias</a:t>
            </a:r>
          </a:p>
          <a:p>
            <a:pPr lvl="1"/>
            <a:r>
              <a:rPr lang="pt-BR" dirty="0" smtClean="0"/>
              <a:t>Evolução recente na emissão aumenta quantitativo de benefícios emitidos</a:t>
            </a:r>
          </a:p>
          <a:p>
            <a:pPr lvl="1"/>
            <a:r>
              <a:rPr lang="pt-BR" dirty="0" smtClean="0"/>
              <a:t>Política de valorização real do salário-mínimo eleva valor mínimo dos benefícios</a:t>
            </a:r>
          </a:p>
          <a:p>
            <a:pPr lvl="1"/>
            <a:r>
              <a:rPr lang="pt-BR" dirty="0" smtClean="0"/>
              <a:t>Evolução demográfica tende a levar a um patamar elevado de despesas primárias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273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Conjuntura Fiscal - Despesas</a:t>
            </a:r>
          </a:p>
        </p:txBody>
      </p:sp>
      <p:graphicFrame>
        <p:nvGraphicFramePr>
          <p:cNvPr id="14" name="Espaço Reservado para Conteú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877617"/>
              </p:ext>
            </p:extLst>
          </p:nvPr>
        </p:nvGraphicFramePr>
        <p:xfrm>
          <a:off x="628652" y="1690679"/>
          <a:ext cx="7886696" cy="4454934"/>
        </p:xfrm>
        <a:graphic>
          <a:graphicData uri="http://schemas.openxmlformats.org/drawingml/2006/table">
            <a:tbl>
              <a:tblPr/>
              <a:tblGrid>
                <a:gridCol w="2808291"/>
                <a:gridCol w="865971"/>
                <a:gridCol w="469679"/>
                <a:gridCol w="469679"/>
                <a:gridCol w="697180"/>
                <a:gridCol w="469679"/>
                <a:gridCol w="469679"/>
                <a:gridCol w="697180"/>
                <a:gridCol w="469679"/>
                <a:gridCol w="469679"/>
              </a:tblGrid>
              <a:tr h="4265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Rubrica</a:t>
                      </a:r>
                      <a:endParaRPr lang="pt-BR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2024: Relatório de Avaliação do Resultado do 1º Bimestre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2024: Cenário da IFI, referência maio de 2024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Diferença entre RARDP 2024 e Cenário IFI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1136">
                <a:tc vMerge="1"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R$ bilhões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PIB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Part. %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R$ bilhões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PIB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Part. %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R$ bilhões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PIB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Var. %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</a:tr>
              <a:tr h="161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Receitas líquidas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2.175,20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2.092,50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-82,6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-3,8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</a:tr>
              <a:tr h="161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Despesas primárias totais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2.184,50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2.187,10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</a:tr>
              <a:tr h="161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Benefícios previdenciários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914,2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929,5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Pessoal e encargos sociais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374,6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373,9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Benefícios de prestação continuada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103,4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-3,3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-3,2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Abono salarial e seguro desemprego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-2,1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-2,6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obrigatórios selecionados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293,6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297,3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Complementação da União ao Fundeb</a:t>
                      </a:r>
                    </a:p>
                  </a:txBody>
                  <a:tcPr marL="132097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Fundo Constitucional do DF</a:t>
                      </a:r>
                    </a:p>
                  </a:txBody>
                  <a:tcPr marL="132097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 Kandir</a:t>
                      </a:r>
                    </a:p>
                  </a:txBody>
                  <a:tcPr marL="132097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Apoio financeiro aos subnacionais</a:t>
                      </a:r>
                    </a:p>
                  </a:txBody>
                  <a:tcPr marL="132097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Subsídios, subvenções e proagro</a:t>
                      </a:r>
                    </a:p>
                  </a:txBody>
                  <a:tcPr marL="132097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Sentenças e precatórios (custeio e capital)</a:t>
                      </a:r>
                    </a:p>
                  </a:txBody>
                  <a:tcPr marL="132097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Benefícios a servidores</a:t>
                      </a:r>
                    </a:p>
                  </a:txBody>
                  <a:tcPr marL="132097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Saúde (obrigatória)</a:t>
                      </a:r>
                    </a:p>
                  </a:txBody>
                  <a:tcPr marL="132097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153,5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155,1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Educação (obrigatória)</a:t>
                      </a:r>
                    </a:p>
                  </a:txBody>
                  <a:tcPr marL="132097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Outros poderes (custeio e capital)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-2,3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-10,9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Crédito extraordinário, exceto PBF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267,5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Bolsa Família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169,5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170,1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Benefício ordinário</a:t>
                      </a:r>
                    </a:p>
                  </a:txBody>
                  <a:tcPr marL="132097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169,5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170,1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Benefício extraordinário</a:t>
                      </a:r>
                    </a:p>
                  </a:txBody>
                  <a:tcPr marL="132097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Outras despesas obrigatórias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-7,2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-35,2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Despesas discricionárias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204,4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191,9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-12,5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-6,1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 primário do Governo Central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-9,3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-94,5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-4,3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-85,2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911,6</a:t>
                      </a:r>
                    </a:p>
                  </a:txBody>
                  <a:tcPr marL="7339" marR="7339" marT="7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95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Conjuntura Fiscal - </a:t>
            </a:r>
            <a:r>
              <a:rPr lang="pt-BR" dirty="0" smtClean="0"/>
              <a:t>Primário</a:t>
            </a:r>
            <a:endParaRPr lang="pt-BR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79748"/>
            <a:ext cx="7886700" cy="424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79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Conjuntura Fiscal - </a:t>
            </a:r>
            <a:r>
              <a:rPr lang="pt-BR" dirty="0" smtClean="0"/>
              <a:t>Dívida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945991"/>
              </p:ext>
            </p:extLst>
          </p:nvPr>
        </p:nvGraphicFramePr>
        <p:xfrm>
          <a:off x="628650" y="1690691"/>
          <a:ext cx="7886700" cy="4380499"/>
        </p:xfrm>
        <a:graphic>
          <a:graphicData uri="http://schemas.openxmlformats.org/drawingml/2006/table">
            <a:tbl>
              <a:tblPr/>
              <a:tblGrid>
                <a:gridCol w="2536732"/>
                <a:gridCol w="1359688"/>
                <a:gridCol w="1034987"/>
                <a:gridCol w="1034987"/>
                <a:gridCol w="1014693"/>
                <a:gridCol w="905613"/>
              </a:tblGrid>
              <a:tr h="4557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Discriminação</a:t>
                      </a:r>
                    </a:p>
                  </a:txBody>
                  <a:tcPr marL="7762" marR="7762" marT="776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pt-BR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endParaRPr lang="pt-BR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2" marR="7762" marT="776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  <a:endParaRPr lang="pt-BR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2" marR="7762" marT="7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</a:tr>
              <a:tr h="4557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Parâmetros de fev/24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Parâmetros de </a:t>
                      </a:r>
                      <a:r>
                        <a:rPr lang="pt-BR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/24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Parâmetros de fev/24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Parâmetros de </a:t>
                      </a:r>
                      <a:r>
                        <a:rPr lang="pt-BR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/24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</a:tr>
              <a:tr h="43045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 primário do setor público consolidado</a:t>
                      </a:r>
                    </a:p>
                  </a:txBody>
                  <a:tcPr marL="7762" marR="7762" marT="7762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-2,30%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45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PIB nominal (R$ bilhões)</a:t>
                      </a:r>
                    </a:p>
                  </a:txBody>
                  <a:tcPr marL="7762" marR="7762" marT="7762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10.856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11.538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11.546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12.256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12.251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45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PIB - cresc. real</a:t>
                      </a:r>
                    </a:p>
                  </a:txBody>
                  <a:tcPr marL="7762" marR="7762" marT="7762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45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Deflator implícito do PIB</a:t>
                      </a:r>
                    </a:p>
                  </a:txBody>
                  <a:tcPr marL="7762" marR="7762" marT="7762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45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Selic (% a.a.) - final de período</a:t>
                      </a:r>
                    </a:p>
                  </a:txBody>
                  <a:tcPr marL="7762" marR="7762" marT="7762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11,75%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9,25%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45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Taxa implícita nominal (% a.a.) - final de período</a:t>
                      </a:r>
                    </a:p>
                  </a:txBody>
                  <a:tcPr marL="7762" marR="7762" marT="7762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45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Taxa implícita real (% a.a.) - final de período</a:t>
                      </a:r>
                    </a:p>
                  </a:txBody>
                  <a:tcPr marL="7762" marR="7762" marT="7762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7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DBGG (% do PIB)</a:t>
                      </a:r>
                    </a:p>
                  </a:txBody>
                  <a:tcPr marL="7762" marR="7762" marT="7762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80,10%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05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9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Projeções de Curto Prazo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46991"/>
              </p:ext>
            </p:extLst>
          </p:nvPr>
        </p:nvGraphicFramePr>
        <p:xfrm>
          <a:off x="628650" y="1690683"/>
          <a:ext cx="7886699" cy="4004211"/>
        </p:xfrm>
        <a:graphic>
          <a:graphicData uri="http://schemas.openxmlformats.org/drawingml/2006/table">
            <a:tbl>
              <a:tblPr/>
              <a:tblGrid>
                <a:gridCol w="2834903"/>
                <a:gridCol w="841966"/>
                <a:gridCol w="841966"/>
                <a:gridCol w="841966"/>
                <a:gridCol w="841966"/>
                <a:gridCol w="841966"/>
                <a:gridCol w="841966"/>
              </a:tblGrid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Projeções da </a:t>
                      </a:r>
                      <a:r>
                        <a:rPr lang="pt-BR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IFI</a:t>
                      </a:r>
                      <a:endParaRPr lang="pt-BR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ctr">
                    <a:lnL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endParaRPr lang="pt-BR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  <a:endParaRPr lang="pt-BR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ctr">
                    <a:lnL>
                      <a:noFill/>
                    </a:lnL>
                    <a:lnR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</a:tr>
              <a:tr h="360000">
                <a:tc vMerge="1"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ctr">
                    <a:lnL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abr</a:t>
                      </a:r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/24</a:t>
                      </a:r>
                    </a:p>
                  </a:txBody>
                  <a:tcPr marL="8523" marR="8523" marT="85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/24</a:t>
                      </a:r>
                    </a:p>
                  </a:txBody>
                  <a:tcPr marL="8523" marR="8523" marT="85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Comparação</a:t>
                      </a:r>
                    </a:p>
                  </a:txBody>
                  <a:tcPr marL="8523" marR="8523" marT="85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abr</a:t>
                      </a:r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/24</a:t>
                      </a:r>
                    </a:p>
                  </a:txBody>
                  <a:tcPr marL="8523" marR="8523" marT="85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/24</a:t>
                      </a:r>
                    </a:p>
                  </a:txBody>
                  <a:tcPr marL="8523" marR="8523" marT="85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Comparação</a:t>
                      </a:r>
                    </a:p>
                  </a:txBody>
                  <a:tcPr marL="8523" marR="8523" marT="852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</a:tr>
              <a:tr h="2354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PIB – crescimento real (% a.a.)</a:t>
                      </a:r>
                    </a:p>
                  </a:txBody>
                  <a:tcPr marL="8523" marR="8523" marT="8523" marB="0" anchor="ctr">
                    <a:lnL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1,65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1,98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ADFA"/>
                          </a:solidFill>
                          <a:effectLst/>
                          <a:latin typeface="Arial" panose="020B0604020202020204" pitchFamily="34" charset="0"/>
                        </a:rPr>
                        <a:t>▲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BD534B"/>
                          </a:solidFill>
                          <a:effectLst/>
                          <a:latin typeface="Arial" panose="020B0604020202020204" pitchFamily="34" charset="0"/>
                        </a:rPr>
                        <a:t>▼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54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PIB – nominal (R$ bilhões)</a:t>
                      </a:r>
                    </a:p>
                  </a:txBody>
                  <a:tcPr marL="8523" marR="8523" marT="8523" marB="0" anchor="ctr">
                    <a:lnL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11.537,88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11.546,26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ADFA"/>
                          </a:solidFill>
                          <a:effectLst/>
                          <a:latin typeface="Arial" panose="020B0604020202020204" pitchFamily="34" charset="0"/>
                        </a:rPr>
                        <a:t>▲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12.256,27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12.251,15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BD534B"/>
                          </a:solidFill>
                          <a:effectLst/>
                          <a:latin typeface="Arial" panose="020B0604020202020204" pitchFamily="34" charset="0"/>
                        </a:rPr>
                        <a:t>▼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4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IPCA – acum. (% no ano)</a:t>
                      </a:r>
                    </a:p>
                  </a:txBody>
                  <a:tcPr marL="8523" marR="8523" marT="8523" marB="0" anchor="ctr">
                    <a:lnL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3,88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3,83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BD534B"/>
                          </a:solidFill>
                          <a:effectLst/>
                          <a:latin typeface="Arial" panose="020B0604020202020204" pitchFamily="34" charset="0"/>
                        </a:rPr>
                        <a:t>▼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3,49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3,43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BD534B"/>
                          </a:solidFill>
                          <a:effectLst/>
                          <a:latin typeface="Arial" panose="020B0604020202020204" pitchFamily="34" charset="0"/>
                        </a:rPr>
                        <a:t>▼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54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Taxa de câmbio - fim de período (R$/US$)</a:t>
                      </a:r>
                    </a:p>
                  </a:txBody>
                  <a:tcPr marL="8523" marR="8523" marT="8523" marB="0" anchor="ctr">
                    <a:lnL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4,89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4,91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ADFA"/>
                          </a:solidFill>
                          <a:effectLst/>
                          <a:latin typeface="Arial" panose="020B0604020202020204" pitchFamily="34" charset="0"/>
                        </a:rPr>
                        <a:t>▲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4,95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4,96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ADFA"/>
                          </a:solidFill>
                          <a:effectLst/>
                          <a:latin typeface="Arial" panose="020B0604020202020204" pitchFamily="34" charset="0"/>
                        </a:rPr>
                        <a:t>▲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4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Ocupação - crescimento (%)</a:t>
                      </a:r>
                    </a:p>
                  </a:txBody>
                  <a:tcPr marL="8523" marR="8523" marT="8523" marB="0" anchor="ctr">
                    <a:lnL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ADFA"/>
                          </a:solidFill>
                          <a:effectLst/>
                          <a:latin typeface="Arial" panose="020B0604020202020204" pitchFamily="34" charset="0"/>
                        </a:rPr>
                        <a:t>▲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BD534B"/>
                          </a:solidFill>
                          <a:effectLst/>
                          <a:latin typeface="Arial" panose="020B0604020202020204" pitchFamily="34" charset="0"/>
                        </a:rPr>
                        <a:t>▼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54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 salarial - crescimento (%)</a:t>
                      </a:r>
                    </a:p>
                  </a:txBody>
                  <a:tcPr marL="8523" marR="8523" marT="8523" marB="0" anchor="ctr">
                    <a:lnL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2,52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4,75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ADFA"/>
                          </a:solidFill>
                          <a:effectLst/>
                          <a:latin typeface="Arial" panose="020B0604020202020204" pitchFamily="34" charset="0"/>
                        </a:rPr>
                        <a:t>▲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BD534B"/>
                          </a:solidFill>
                          <a:effectLst/>
                          <a:latin typeface="Arial" panose="020B0604020202020204" pitchFamily="34" charset="0"/>
                        </a:rPr>
                        <a:t>▼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4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Selic – fim de período (% a.a.)</a:t>
                      </a:r>
                    </a:p>
                  </a:txBody>
                  <a:tcPr marL="8523" marR="8523" marT="8523" marB="0" anchor="ctr">
                    <a:lnL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ADFA"/>
                          </a:solidFill>
                          <a:effectLst/>
                          <a:latin typeface="Arial" panose="020B0604020202020204" pitchFamily="34" charset="0"/>
                        </a:rPr>
                        <a:t>▲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ADFA"/>
                          </a:solidFill>
                          <a:effectLst/>
                          <a:latin typeface="Arial" panose="020B0604020202020204" pitchFamily="34" charset="0"/>
                        </a:rPr>
                        <a:t>▲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54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Juros reais ex-ante (% a.a.)</a:t>
                      </a:r>
                    </a:p>
                  </a:txBody>
                  <a:tcPr marL="8523" marR="8523" marT="8523" marB="0" anchor="ctr">
                    <a:lnL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5,35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5,23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BD534B"/>
                          </a:solidFill>
                          <a:effectLst/>
                          <a:latin typeface="Arial" panose="020B0604020202020204" pitchFamily="34" charset="0"/>
                        </a:rPr>
                        <a:t>▼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4,22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5,05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ADFA"/>
                          </a:solidFill>
                          <a:effectLst/>
                          <a:latin typeface="Arial" panose="020B0604020202020204" pitchFamily="34" charset="0"/>
                        </a:rPr>
                        <a:t>▲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9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 Primário do Setor Público Consolidado (% do PIB)</a:t>
                      </a:r>
                    </a:p>
                  </a:txBody>
                  <a:tcPr marL="8523" marR="8523" marT="8523" marB="0" anchor="ctr">
                    <a:lnL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-0,85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-0,62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ADFA"/>
                          </a:solidFill>
                          <a:effectLst/>
                          <a:latin typeface="Arial" panose="020B0604020202020204" pitchFamily="34" charset="0"/>
                        </a:rPr>
                        <a:t>▲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-0,76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-0,44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ADFA"/>
                          </a:solidFill>
                          <a:effectLst/>
                          <a:latin typeface="Arial" panose="020B0604020202020204" pitchFamily="34" charset="0"/>
                        </a:rPr>
                        <a:t>▲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54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dos quais Governo Central</a:t>
                      </a:r>
                    </a:p>
                  </a:txBody>
                  <a:tcPr marL="8523" marR="8523" marT="8523" marB="0" anchor="ctr">
                    <a:lnL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-0,95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-0,82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ADFA"/>
                          </a:solidFill>
                          <a:effectLst/>
                          <a:latin typeface="Arial" panose="020B0604020202020204" pitchFamily="34" charset="0"/>
                        </a:rPr>
                        <a:t>▲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-0,76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-0,44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ADFA"/>
                          </a:solidFill>
                          <a:effectLst/>
                          <a:latin typeface="Arial" panose="020B0604020202020204" pitchFamily="34" charset="0"/>
                        </a:rPr>
                        <a:t>▲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4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Juros Nominais Líquidos (% do PIB)</a:t>
                      </a:r>
                    </a:p>
                  </a:txBody>
                  <a:tcPr marL="8523" marR="8523" marT="8523" marB="0" anchor="ctr">
                    <a:lnL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5,99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6,97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ADFA"/>
                          </a:solidFill>
                          <a:effectLst/>
                          <a:latin typeface="Arial" panose="020B0604020202020204" pitchFamily="34" charset="0"/>
                        </a:rPr>
                        <a:t>▲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5,56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6,49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ADFA"/>
                          </a:solidFill>
                          <a:effectLst/>
                          <a:latin typeface="Arial" panose="020B0604020202020204" pitchFamily="34" charset="0"/>
                        </a:rPr>
                        <a:t>▲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54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 Nominal (% do PIB)</a:t>
                      </a:r>
                    </a:p>
                  </a:txBody>
                  <a:tcPr marL="8523" marR="8523" marT="8523" marB="0" anchor="ctr">
                    <a:lnL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-6,83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-7,59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BD534B"/>
                          </a:solidFill>
                          <a:effectLst/>
                          <a:latin typeface="Arial" panose="020B0604020202020204" pitchFamily="34" charset="0"/>
                        </a:rPr>
                        <a:t>▼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-6,32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-6,93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BD534B"/>
                          </a:solidFill>
                          <a:effectLst/>
                          <a:latin typeface="Arial" panose="020B0604020202020204" pitchFamily="34" charset="0"/>
                        </a:rPr>
                        <a:t>▼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4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Dívida Bruta do Governo Geral (% do PIB)</a:t>
                      </a:r>
                    </a:p>
                  </a:txBody>
                  <a:tcPr marL="8523" marR="8523" marT="8523" marB="0" anchor="ctr">
                    <a:lnL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77,66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BD534B"/>
                          </a:solidFill>
                          <a:effectLst/>
                          <a:latin typeface="Arial" panose="020B0604020202020204" pitchFamily="34" charset="0"/>
                        </a:rPr>
                        <a:t>▼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80,19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BD534B"/>
                          </a:solidFill>
                          <a:effectLst/>
                          <a:latin typeface="Arial" panose="020B0604020202020204" pitchFamily="34" charset="0"/>
                        </a:rPr>
                        <a:t>▼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3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Estatais federais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Perfil atual das estatais:</a:t>
            </a:r>
          </a:p>
          <a:p>
            <a:pPr lvl="1"/>
            <a:r>
              <a:rPr lang="pt-BR" dirty="0" smtClean="0"/>
              <a:t>17 dependentes</a:t>
            </a:r>
          </a:p>
          <a:p>
            <a:pPr lvl="1"/>
            <a:r>
              <a:rPr lang="pt-BR" dirty="0" smtClean="0"/>
              <a:t>27 não dependentes</a:t>
            </a:r>
          </a:p>
          <a:p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2076468"/>
            <a:ext cx="3886200" cy="38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Empresas estatais federais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81147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17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da 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Contexto macroeconômico</a:t>
            </a:r>
          </a:p>
          <a:p>
            <a:r>
              <a:rPr lang="pt-BR" dirty="0" smtClean="0"/>
              <a:t>Contexto Fiscal</a:t>
            </a:r>
            <a:r>
              <a:rPr lang="pt-BR" dirty="0"/>
              <a:t> </a:t>
            </a:r>
            <a:r>
              <a:rPr lang="pt-BR" dirty="0" smtClean="0"/>
              <a:t>– Receitas</a:t>
            </a:r>
          </a:p>
          <a:p>
            <a:r>
              <a:rPr lang="pt-BR" dirty="0" smtClean="0"/>
              <a:t>Contexto Fiscal – Despesas</a:t>
            </a:r>
          </a:p>
          <a:p>
            <a:r>
              <a:rPr lang="pt-BR" dirty="0" smtClean="0"/>
              <a:t>Contexto Fiscal – </a:t>
            </a:r>
            <a:r>
              <a:rPr lang="pt-BR" dirty="0" smtClean="0"/>
              <a:t>Dívida</a:t>
            </a:r>
          </a:p>
          <a:p>
            <a:r>
              <a:rPr lang="pt-BR" dirty="0" smtClean="0"/>
              <a:t>Panorama geral – Empresas </a:t>
            </a:r>
            <a:r>
              <a:rPr lang="pt-BR" smtClean="0"/>
              <a:t>Estatais Federais</a:t>
            </a:r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07114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Empresas estatais federais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78245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44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Empresas estatais federais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52215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516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8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Macroeconômico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RAF de maio de 2024 revisou os parâmetros macroeconômicos de curto prazo.</a:t>
            </a:r>
          </a:p>
          <a:p>
            <a:r>
              <a:rPr lang="pt-BR" dirty="0" smtClean="0"/>
              <a:t>A revisão abrange o ano de 2024 e 2025.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478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Indicadores de atividade econômica</a:t>
            </a:r>
            <a:endParaRPr lang="pt-BR" sz="4000" dirty="0"/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xdr="http://schemas.openxmlformats.org/drawingml/2006/spreadsheetDrawing"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:a16="http://schemas.microsoft.com/office/drawing/2014/main" xmlns="" xmlns:lc="http://schemas.openxmlformats.org/drawingml/2006/lockedCanvas" id="{E3D755F3-5519-4274-A4F4-2BC026E4F87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17285663"/>
              </p:ext>
            </p:extLst>
          </p:nvPr>
        </p:nvGraphicFramePr>
        <p:xfrm>
          <a:off x="628650" y="3079750"/>
          <a:ext cx="2400300" cy="30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Espaço Reservado para Conteúdo 8">
            <a:extLst>
              <a:ext uri="{FF2B5EF4-FFF2-40B4-BE49-F238E27FC236}">
                <a16:creationId xmlns:xdr="http://schemas.openxmlformats.org/drawingml/2006/spreadsheetDrawing"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lc="http://schemas.openxmlformats.org/drawingml/2006/lockedCanvas" id="{E3D755F3-5519-4274-A4F4-2BC026E4F870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850470219"/>
              </p:ext>
            </p:extLst>
          </p:nvPr>
        </p:nvGraphicFramePr>
        <p:xfrm>
          <a:off x="3371850" y="3079750"/>
          <a:ext cx="2400300" cy="30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Espaço Reservado para Conteúdo 9">
            <a:extLst>
              <a:ext uri="{FF2B5EF4-FFF2-40B4-BE49-F238E27FC236}">
                <a16:creationId xmlns:xdr="http://schemas.openxmlformats.org/drawingml/2006/spreadsheetDrawing"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lc="http://schemas.openxmlformats.org/drawingml/2006/lockedCanvas" id="{E3D755F3-5519-4274-A4F4-2BC026E4F870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692043585"/>
              </p:ext>
            </p:extLst>
          </p:nvPr>
        </p:nvGraphicFramePr>
        <p:xfrm>
          <a:off x="6115050" y="3079750"/>
          <a:ext cx="2400300" cy="30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Espaço Reservado para Conteúdo 10"/>
          <p:cNvSpPr>
            <a:spLocks noGrp="1"/>
          </p:cNvSpPr>
          <p:nvPr>
            <p:ph sz="half" idx="15"/>
          </p:nvPr>
        </p:nvSpPr>
        <p:spPr/>
        <p:txBody>
          <a:bodyPr>
            <a:noAutofit/>
          </a:bodyPr>
          <a:lstStyle/>
          <a:p>
            <a:r>
              <a:rPr lang="pt-BR" sz="1800" dirty="0" smtClean="0"/>
              <a:t>Os indicadores de atividade econômica têm apresentado sinais positivos</a:t>
            </a:r>
          </a:p>
          <a:p>
            <a:r>
              <a:rPr lang="pt-BR" sz="1800" dirty="0" smtClean="0"/>
              <a:t>Destaques: vendas no varejo e na produção industrial de bens de capital</a:t>
            </a:r>
          </a:p>
          <a:p>
            <a:r>
              <a:rPr lang="pt-BR" sz="1800" dirty="0" smtClean="0"/>
              <a:t>Dados sugerem melhora no consumo das famílias e retomada dos investimentos</a:t>
            </a:r>
          </a:p>
        </p:txBody>
      </p:sp>
      <p:sp>
        <p:nvSpPr>
          <p:cNvPr id="12" name="LegendaGrafico"/>
          <p:cNvSpPr txBox="1"/>
          <p:nvPr/>
        </p:nvSpPr>
        <p:spPr>
          <a:xfrm>
            <a:off x="570171" y="6266022"/>
            <a:ext cx="7886700" cy="229314"/>
          </a:xfrm>
          <a:prstGeom prst="rect">
            <a:avLst/>
          </a:prstGeom>
        </p:spPr>
        <p:txBody>
          <a:bodyPr vert="horz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9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9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IBGE.</a:t>
            </a:r>
            <a:endParaRPr lang="pt-BR" sz="9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71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Indicadores do mercado de trabalho</a:t>
            </a:r>
            <a:endParaRPr lang="pt-BR" sz="4000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5"/>
          </p:nvPr>
        </p:nvSpPr>
        <p:spPr/>
        <p:txBody>
          <a:bodyPr>
            <a:noAutofit/>
          </a:bodyPr>
          <a:lstStyle/>
          <a:p>
            <a:r>
              <a:rPr lang="pt-BR" sz="1600" dirty="0" smtClean="0"/>
              <a:t>Melhora positiva nos indicadores do mercado de trabalho.</a:t>
            </a:r>
          </a:p>
          <a:p>
            <a:r>
              <a:rPr lang="pt-BR" sz="1600" dirty="0" smtClean="0"/>
              <a:t>Trimestre encerrado em mar/24 mostra redução da taxa de desemprego e aumento real nos rendimentos do trabalho.</a:t>
            </a:r>
          </a:p>
          <a:p>
            <a:r>
              <a:rPr lang="pt-BR" sz="1600" dirty="0" smtClean="0"/>
              <a:t>A renda disponível, indicador que incorpora outras fontes de renda além do trabalho, avançou 6,6% nos 12 meses encerrados em mar/24.</a:t>
            </a:r>
          </a:p>
        </p:txBody>
      </p:sp>
      <p:graphicFrame>
        <p:nvGraphicFramePr>
          <p:cNvPr id="12" name="Espaço Reservado para Conteúdo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58914266"/>
              </p:ext>
            </p:extLst>
          </p:nvPr>
        </p:nvGraphicFramePr>
        <p:xfrm>
          <a:off x="628650" y="3079750"/>
          <a:ext cx="3960000" cy="30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Espaço Reservado para Conteúdo 13">
            <a:extLst>
              <a:ext uri="{FF2B5EF4-FFF2-40B4-BE49-F238E27FC236}">
                <a16:creationId xmlns:xdr="http://schemas.openxmlformats.org/drawingml/2006/spreadsheetDrawing"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lc="http://schemas.openxmlformats.org/drawingml/2006/lockedCanvas" id="{E3D755F3-5519-4274-A4F4-2BC026E4F870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170755515"/>
              </p:ext>
            </p:extLst>
          </p:nvPr>
        </p:nvGraphicFramePr>
        <p:xfrm>
          <a:off x="4587875" y="3079750"/>
          <a:ext cx="3960813" cy="30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LegendaGrafico"/>
          <p:cNvSpPr txBox="1"/>
          <p:nvPr/>
        </p:nvSpPr>
        <p:spPr>
          <a:xfrm>
            <a:off x="570171" y="6266022"/>
            <a:ext cx="7886700" cy="229314"/>
          </a:xfrm>
          <a:prstGeom prst="rect">
            <a:avLst/>
          </a:prstGeom>
        </p:spPr>
        <p:txBody>
          <a:bodyPr vert="horz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9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9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IBGE.</a:t>
            </a:r>
            <a:endParaRPr lang="pt-BR" sz="9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9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Indicadores de inflação</a:t>
            </a:r>
            <a:endParaRPr lang="pt-BR" sz="4000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r>
              <a:rPr lang="pt-BR" sz="1800" dirty="0" smtClean="0"/>
              <a:t>IPCA fechou o mês de </a:t>
            </a:r>
            <a:r>
              <a:rPr lang="pt-BR" sz="1800" dirty="0" err="1" smtClean="0"/>
              <a:t>abr</a:t>
            </a:r>
            <a:r>
              <a:rPr lang="pt-BR" sz="1800" dirty="0" smtClean="0"/>
              <a:t>/24 em 3,7% a.a.</a:t>
            </a:r>
          </a:p>
          <a:p>
            <a:r>
              <a:rPr lang="pt-BR" sz="1800" dirty="0" smtClean="0"/>
              <a:t>Média dos núcleos de inflação diminuiu de 3,8% (mar/24) para 3,5% (</a:t>
            </a:r>
            <a:r>
              <a:rPr lang="pt-BR" sz="1800" dirty="0" err="1" smtClean="0"/>
              <a:t>abr</a:t>
            </a:r>
            <a:r>
              <a:rPr lang="pt-BR" sz="1800" dirty="0" smtClean="0"/>
              <a:t>/24).</a:t>
            </a:r>
          </a:p>
          <a:p>
            <a:r>
              <a:rPr lang="pt-BR" sz="1800" dirty="0" smtClean="0"/>
              <a:t>Desaceleração dos preços dos serviços ocorre de forma mais gradual.</a:t>
            </a:r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xdr="http://schemas.openxmlformats.org/drawingml/2006/spreadsheetDrawing"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="http://schemas.openxmlformats.org/drawingml/2006/chart" xmlns:pic="http://schemas.openxmlformats.org/drawingml/2006/picture" xmlns:a14="http://schemas.microsoft.com/office/drawing/2010/main" xmlns:a16="http://schemas.microsoft.com/office/drawing/2014/main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00000000-0008-0000-1E00-0000020000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58697903"/>
              </p:ext>
            </p:extLst>
          </p:nvPr>
        </p:nvGraphicFramePr>
        <p:xfrm>
          <a:off x="628650" y="3079750"/>
          <a:ext cx="7886700" cy="3406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46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Indicadores de inflação - Expectativas</a:t>
            </a:r>
            <a:endParaRPr lang="pt-BR" sz="40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pt-BR" dirty="0" smtClean="0"/>
              <a:t>Expectativas de inflação continuam acima da meta em 2024</a:t>
            </a:r>
          </a:p>
          <a:p>
            <a:r>
              <a:rPr lang="pt-BR" dirty="0" smtClean="0"/>
              <a:t>Para 2025, expectativas aumentaram de </a:t>
            </a:r>
            <a:r>
              <a:rPr lang="pt-BR" dirty="0" err="1" smtClean="0"/>
              <a:t>fev</a:t>
            </a:r>
            <a:r>
              <a:rPr lang="pt-BR" dirty="0" smtClean="0"/>
              <a:t>/24 a </a:t>
            </a:r>
            <a:r>
              <a:rPr lang="pt-BR" dirty="0" err="1" smtClean="0"/>
              <a:t>mai</a:t>
            </a:r>
            <a:r>
              <a:rPr lang="pt-BR" dirty="0" smtClean="0"/>
              <a:t>/24</a:t>
            </a:r>
          </a:p>
          <a:p>
            <a:r>
              <a:rPr lang="pt-BR" dirty="0" smtClean="0"/>
              <a:t>Para 2026, as expectativas seguem em 3,5% a.a.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5636703"/>
              </p:ext>
            </p:extLst>
          </p:nvPr>
        </p:nvGraphicFramePr>
        <p:xfrm>
          <a:off x="628650" y="3079750"/>
          <a:ext cx="2529220" cy="30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Espaço Reservado para Conteúdo 9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621797590"/>
              </p:ext>
            </p:extLst>
          </p:nvPr>
        </p:nvGraphicFramePr>
        <p:xfrm>
          <a:off x="3371850" y="3079750"/>
          <a:ext cx="2571750" cy="30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Espaço Reservado para Conteúdo 11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4229288051"/>
              </p:ext>
            </p:extLst>
          </p:nvPr>
        </p:nvGraphicFramePr>
        <p:xfrm>
          <a:off x="6115050" y="3079750"/>
          <a:ext cx="2400300" cy="30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LegendaGrafico"/>
          <p:cNvSpPr txBox="1"/>
          <p:nvPr/>
        </p:nvSpPr>
        <p:spPr>
          <a:xfrm>
            <a:off x="570171" y="6266022"/>
            <a:ext cx="7886700" cy="229314"/>
          </a:xfrm>
          <a:prstGeom prst="rect">
            <a:avLst/>
          </a:prstGeom>
        </p:spPr>
        <p:txBody>
          <a:bodyPr vert="horz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9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9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BCB.</a:t>
            </a:r>
            <a:endParaRPr lang="pt-BR" sz="9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Indicadores de inflação - Expectativas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Aumento das incertezas nos ambientes internos e externos</a:t>
            </a:r>
          </a:p>
          <a:p>
            <a:r>
              <a:rPr lang="pt-BR" sz="2000" i="1" dirty="0" smtClean="0"/>
              <a:t>Federal Reserve</a:t>
            </a:r>
            <a:r>
              <a:rPr lang="pt-BR" sz="2000" dirty="0" smtClean="0"/>
              <a:t> (Fed) adiou ciclo de redução da taxa de juros</a:t>
            </a:r>
          </a:p>
          <a:p>
            <a:r>
              <a:rPr lang="pt-BR" sz="2000" dirty="0" smtClean="0"/>
              <a:t>PLDO 2025: redução da meta fiscal em relação ao anteriormente previsto</a:t>
            </a:r>
          </a:p>
          <a:p>
            <a:endParaRPr lang="pt-BR" sz="2000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xdr="http://schemas.openxmlformats.org/drawingml/2006/spreadsheetDrawing"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="http://schemas.openxmlformats.org/drawingml/2006/chart" xmlns:dgm="http://schemas.openxmlformats.org/drawingml/2006/diagram" xmlns:pic="http://schemas.openxmlformats.org/drawingml/2006/picture" xmlns:a14="http://schemas.microsoft.com/office/drawing/2010/main" xmlns:a16="http://schemas.microsoft.com/office/drawing/2014/main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00000000-0008-0000-1C00-000002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49471006"/>
              </p:ext>
            </p:extLst>
          </p:nvPr>
        </p:nvGraphicFramePr>
        <p:xfrm>
          <a:off x="4629150" y="1825625"/>
          <a:ext cx="3886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3068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Conjuntura Fiscal</a:t>
            </a:r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15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Aumento da projeção de receita primária de R$ 2.582,5 bilhões (</a:t>
            </a:r>
            <a:r>
              <a:rPr lang="pt-BR" dirty="0" err="1"/>
              <a:t>fev</a:t>
            </a:r>
            <a:r>
              <a:rPr lang="pt-BR" dirty="0"/>
              <a:t>/24) para R$ 2.602,2 bilhões (</a:t>
            </a:r>
            <a:r>
              <a:rPr lang="pt-BR" dirty="0" err="1"/>
              <a:t>mai</a:t>
            </a:r>
            <a:r>
              <a:rPr lang="pt-BR" dirty="0"/>
              <a:t>/24</a:t>
            </a:r>
            <a:r>
              <a:rPr lang="pt-BR" dirty="0" smtClean="0"/>
              <a:t>) em 2024.</a:t>
            </a:r>
          </a:p>
          <a:p>
            <a:r>
              <a:rPr lang="pt-BR" dirty="0" smtClean="0"/>
              <a:t>A receita primária líquida aumentou de R$ 2.074,3 bilhões (</a:t>
            </a:r>
            <a:r>
              <a:rPr lang="pt-BR" dirty="0" err="1" smtClean="0"/>
              <a:t>fev</a:t>
            </a:r>
            <a:r>
              <a:rPr lang="pt-BR" dirty="0" smtClean="0"/>
              <a:t>/24) para R$ 2.092,5 bilhões (</a:t>
            </a:r>
            <a:r>
              <a:rPr lang="pt-BR" dirty="0" err="1" smtClean="0"/>
              <a:t>mai</a:t>
            </a:r>
            <a:r>
              <a:rPr lang="pt-BR" dirty="0" smtClean="0"/>
              <a:t>/24) em 2024.</a:t>
            </a:r>
          </a:p>
          <a:p>
            <a:r>
              <a:rPr lang="pt-BR" dirty="0" smtClean="0"/>
              <a:t>Projeção de despesa primária aumentou de R$ 2.183,5 bilhões (</a:t>
            </a:r>
            <a:r>
              <a:rPr lang="pt-BR" dirty="0" err="1" smtClean="0"/>
              <a:t>fev</a:t>
            </a:r>
            <a:r>
              <a:rPr lang="pt-BR" dirty="0" smtClean="0"/>
              <a:t>/24) para R$ 2.187,1 bilhões (</a:t>
            </a:r>
            <a:r>
              <a:rPr lang="pt-BR" dirty="0" err="1" smtClean="0"/>
              <a:t>mai</a:t>
            </a:r>
            <a:r>
              <a:rPr lang="pt-BR" dirty="0" smtClean="0"/>
              <a:t>/24) em 2024.</a:t>
            </a:r>
          </a:p>
          <a:p>
            <a:r>
              <a:rPr lang="pt-BR" dirty="0" smtClean="0"/>
              <a:t>Resultado primário sai de R$ -109,2 bilhões para R$ -94,5 bilhões (- 0,1 p.p. do PIB).</a:t>
            </a:r>
          </a:p>
          <a:p>
            <a:r>
              <a:rPr lang="pt-BR" dirty="0" smtClean="0"/>
              <a:t>Para 2025, revisão muda de déficit de R$ 93,3 bilhões (0,8% do PIB)  para déficit de R$ 53,9 (0,4% do PIB)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14" name="Espaço Reservado para Conteúdo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3494652"/>
              </p:ext>
            </p:extLst>
          </p:nvPr>
        </p:nvGraphicFramePr>
        <p:xfrm>
          <a:off x="628653" y="3079527"/>
          <a:ext cx="7886696" cy="3139807"/>
        </p:xfrm>
        <a:graphic>
          <a:graphicData uri="http://schemas.openxmlformats.org/drawingml/2006/table">
            <a:tbl>
              <a:tblPr/>
              <a:tblGrid>
                <a:gridCol w="2831903"/>
                <a:gridCol w="649612"/>
                <a:gridCol w="649612"/>
                <a:gridCol w="649612"/>
                <a:gridCol w="507509"/>
                <a:gridCol w="649612"/>
                <a:gridCol w="649612"/>
                <a:gridCol w="649612"/>
                <a:gridCol w="649612"/>
              </a:tblGrid>
              <a:tr h="29147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Cenário base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3088" marR="3088" marT="3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3088" marR="3088" marT="3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14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fev/24</a:t>
                      </a:r>
                    </a:p>
                  </a:txBody>
                  <a:tcPr marL="3088" marR="3088" marT="3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mai/24</a:t>
                      </a:r>
                    </a:p>
                  </a:txBody>
                  <a:tcPr marL="3088" marR="3088" marT="3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fev/24</a:t>
                      </a:r>
                    </a:p>
                  </a:txBody>
                  <a:tcPr marL="3088" marR="3088" marT="3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mai/24</a:t>
                      </a:r>
                    </a:p>
                  </a:txBody>
                  <a:tcPr marL="3088" marR="3088" marT="3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52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R$ bilhões</a:t>
                      </a:r>
                    </a:p>
                  </a:txBody>
                  <a:tcPr marL="3088" marR="3088" marT="3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do PIB</a:t>
                      </a:r>
                    </a:p>
                  </a:txBody>
                  <a:tcPr marL="3088" marR="3088" marT="3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R$ bilhões</a:t>
                      </a:r>
                    </a:p>
                  </a:txBody>
                  <a:tcPr marL="3088" marR="3088" marT="3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do PIB</a:t>
                      </a:r>
                    </a:p>
                  </a:txBody>
                  <a:tcPr marL="3088" marR="3088" marT="3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R$ bilhões</a:t>
                      </a:r>
                    </a:p>
                  </a:txBody>
                  <a:tcPr marL="3088" marR="3088" marT="3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do PIB</a:t>
                      </a:r>
                    </a:p>
                  </a:txBody>
                  <a:tcPr marL="3088" marR="3088" marT="3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R$ bilhões</a:t>
                      </a:r>
                    </a:p>
                  </a:txBody>
                  <a:tcPr marL="3088" marR="3088" marT="3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do PIB</a:t>
                      </a:r>
                    </a:p>
                  </a:txBody>
                  <a:tcPr marL="3088" marR="3088" marT="3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D89"/>
                    </a:solidFill>
                  </a:tcPr>
                </a:tc>
              </a:tr>
              <a:tr h="2752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Receita primária total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2.582,50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2.602,20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2.757,10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2.786,20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86"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Receitas administradas</a:t>
                      </a:r>
                    </a:p>
                  </a:txBody>
                  <a:tcPr marL="27791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1.673,90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1.676,70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1.787,50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1.794,80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86"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Arrecadação líquida para o RGPS</a:t>
                      </a:r>
                    </a:p>
                  </a:txBody>
                  <a:tcPr marL="27791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610,5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627,4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646,5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664,6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86"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Receitas não administradas</a:t>
                      </a:r>
                    </a:p>
                  </a:txBody>
                  <a:tcPr marL="27791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298,1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298,2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323,1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326,8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Transferências por repartição de receitas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508,2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509,7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539,9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544,2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Receita primária líquida [1-2]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2.074,30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2.092,50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2.217,20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2.241,90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Despesa primária total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2.183,50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2.187,10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2.310,50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2.295,80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Resultado primário [3-4]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-109,2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-0,90%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-94,5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-93,3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-53,9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-0,40%</a:t>
                      </a:r>
                    </a:p>
                  </a:txBody>
                  <a:tcPr marL="3088" marR="3088" marT="3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803595"/>
      </p:ext>
    </p:extLst>
  </p:cSld>
  <p:clrMapOvr>
    <a:masterClrMapping/>
  </p:clrMapOvr>
</p:sld>
</file>

<file path=ppt/theme/theme1.xml><?xml version="1.0" encoding="utf-8"?>
<a:theme xmlns:a="http://schemas.openxmlformats.org/drawingml/2006/main" name="PT-BR">
  <a:themeElements>
    <a:clrScheme name="Cores_IF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D89"/>
      </a:accent1>
      <a:accent2>
        <a:srgbClr val="00ADFA"/>
      </a:accent2>
      <a:accent3>
        <a:srgbClr val="9EBBD3"/>
      </a:accent3>
      <a:accent4>
        <a:srgbClr val="BD534B"/>
      </a:accent4>
      <a:accent5>
        <a:srgbClr val="D5998E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_IF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rtugues">
  <a:themeElements>
    <a:clrScheme name="Cores_IF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D89"/>
      </a:accent1>
      <a:accent2>
        <a:srgbClr val="00ADFA"/>
      </a:accent2>
      <a:accent3>
        <a:srgbClr val="9EBBD3"/>
      </a:accent3>
      <a:accent4>
        <a:srgbClr val="BD534B"/>
      </a:accent4>
      <a:accent5>
        <a:srgbClr val="D5998E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_IF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</TotalTime>
  <Words>1965</Words>
  <Application>Microsoft Office PowerPoint</Application>
  <PresentationFormat>Apresentação na tela (4:3)</PresentationFormat>
  <Paragraphs>671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PT-BR</vt:lpstr>
      <vt:lpstr>Portugues</vt:lpstr>
      <vt:lpstr>Cenário fiscal de curto prazo</vt:lpstr>
      <vt:lpstr>Estrutura da apresentação</vt:lpstr>
      <vt:lpstr>Contexto Macroeconômico</vt:lpstr>
      <vt:lpstr>Indicadores de atividade econômica</vt:lpstr>
      <vt:lpstr>Indicadores do mercado de trabalho</vt:lpstr>
      <vt:lpstr>Indicadores de inflação</vt:lpstr>
      <vt:lpstr>Indicadores de inflação - Expectativas</vt:lpstr>
      <vt:lpstr>Indicadores de inflação - Expectativas</vt:lpstr>
      <vt:lpstr>Conjuntura Fiscal</vt:lpstr>
      <vt:lpstr>Conjuntura Fiscal - Receitas</vt:lpstr>
      <vt:lpstr>Conjuntura Fiscal - Despesas</vt:lpstr>
      <vt:lpstr>Conjuntura Fiscal - Despesas</vt:lpstr>
      <vt:lpstr>Conjuntura Fiscal - Primário</vt:lpstr>
      <vt:lpstr>Conjuntura Fiscal - Dívida</vt:lpstr>
      <vt:lpstr>Apresentação do PowerPoint</vt:lpstr>
      <vt:lpstr>Apresentação do PowerPoint</vt:lpstr>
      <vt:lpstr>Projeções de Curto Prazo</vt:lpstr>
      <vt:lpstr>Estatais federais</vt:lpstr>
      <vt:lpstr>Empresas estatais federais</vt:lpstr>
      <vt:lpstr>Empresas estatais federais</vt:lpstr>
      <vt:lpstr>Empresas estatais federais</vt:lpstr>
      <vt:lpstr>Obrigado!</vt:lpstr>
    </vt:vector>
  </TitlesOfParts>
  <Company>Senado Federal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Correa Matoso</dc:creator>
  <cp:lastModifiedBy>Pedro Henrique Oliveira de Souza</cp:lastModifiedBy>
  <cp:revision>30</cp:revision>
  <dcterms:created xsi:type="dcterms:W3CDTF">2021-08-03T14:01:15Z</dcterms:created>
  <dcterms:modified xsi:type="dcterms:W3CDTF">2024-05-24T13:57:02Z</dcterms:modified>
</cp:coreProperties>
</file>