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861CD-C9CF-44FD-A0A9-813A7102842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8DA7-4B20-40BE-AA70-AF7B046EF7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48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B8DA7-4B20-40BE-AA70-AF7B046EF79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1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B8DA7-4B20-40BE-AA70-AF7B046EF79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55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B8DA7-4B20-40BE-AA70-AF7B046EF79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24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B8DA7-4B20-40BE-AA70-AF7B046EF79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18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B8DA7-4B20-40BE-AA70-AF7B046EF79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05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B8DA7-4B20-40BE-AA70-AF7B046EF79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475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B8DA7-4B20-40BE-AA70-AF7B046EF79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1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B8DA7-4B20-40BE-AA70-AF7B046EF79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7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1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3C1D-6C70-4EEB-BD7A-8AA99542D85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7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8829-733E-4AAB-9072-71515CBE8B3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7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CEC8-ED16-4469-9AD9-998B01B0966A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4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50BF-8D7E-44EE-87F5-3D49E223B81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7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1D21-2F76-4035-A7FD-D2408D923E2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0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4395-6940-47DC-8EB6-525A32E5553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34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9780-B33D-465B-B1E6-EFEC64B67D9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63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FCB-426B-40D0-8EB0-602E069B40D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4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2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B755-A1CE-4A9C-A593-D60DCE5A43F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BA85-D9C3-4FE4-AC40-25EE7CAF344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1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820B-AAE4-4C1C-B026-7DBDA690DF8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7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2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8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7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1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71C8043-DE6C-4EDE-AF75-F7AA90A5493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42900"/>
              <a:t>16/10/2023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3429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1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cus.pestana@senado.leg.b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inktr.ee/ifibrasi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491" y="138213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5D89"/>
                </a:solidFill>
              </a:rPr>
              <a:t>A situação fiscal de Estados e municípios na atualidade</a:t>
            </a:r>
            <a:endParaRPr lang="pt-BR" dirty="0">
              <a:solidFill>
                <a:srgbClr val="005D89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7691" y="4007283"/>
            <a:ext cx="6858000" cy="165576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pt-BR" sz="2000" dirty="0" smtClean="0">
                <a:solidFill>
                  <a:srgbClr val="005D89"/>
                </a:solidFill>
              </a:rPr>
              <a:t>Marcus Pestana</a:t>
            </a:r>
            <a:endParaRPr lang="pt-BR" sz="2000" dirty="0">
              <a:solidFill>
                <a:srgbClr val="005D89"/>
              </a:solidFill>
            </a:endParaRPr>
          </a:p>
          <a:p>
            <a:pPr lvl="0">
              <a:lnSpc>
                <a:spcPct val="100000"/>
              </a:lnSpc>
            </a:pPr>
            <a:r>
              <a:rPr lang="pt-BR" sz="1600" dirty="0" smtClean="0">
                <a:solidFill>
                  <a:srgbClr val="005D89"/>
                </a:solidFill>
              </a:rPr>
              <a:t>Diretor-Executivo </a:t>
            </a:r>
            <a:r>
              <a:rPr lang="pt-BR" sz="1600" dirty="0">
                <a:solidFill>
                  <a:srgbClr val="005D89"/>
                </a:solidFill>
              </a:rPr>
              <a:t>da Instituição Fiscal </a:t>
            </a:r>
            <a:r>
              <a:rPr lang="pt-BR" sz="1600" dirty="0" smtClean="0">
                <a:solidFill>
                  <a:srgbClr val="005D89"/>
                </a:solidFill>
              </a:rPr>
              <a:t>Independente</a:t>
            </a:r>
            <a:endParaRPr lang="pt-BR" sz="2000" dirty="0">
              <a:solidFill>
                <a:srgbClr val="005D89"/>
              </a:solidFill>
            </a:endParaRPr>
          </a:p>
          <a:p>
            <a:pPr lvl="0">
              <a:lnSpc>
                <a:spcPct val="100000"/>
              </a:lnSpc>
            </a:pPr>
            <a:r>
              <a:rPr lang="pt-BR" sz="1600" dirty="0" smtClean="0">
                <a:solidFill>
                  <a:srgbClr val="005D89"/>
                </a:solidFill>
              </a:rPr>
              <a:t>São Luís, 19 </a:t>
            </a:r>
            <a:r>
              <a:rPr lang="pt-BR" sz="1600" dirty="0">
                <a:solidFill>
                  <a:srgbClr val="005D89"/>
                </a:solidFill>
              </a:rPr>
              <a:t>de outubro de 2023</a:t>
            </a:r>
            <a:endParaRPr lang="pt-BR" sz="2000" dirty="0">
              <a:solidFill>
                <a:srgbClr val="005D89"/>
              </a:solidFill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36518" y="1122363"/>
            <a:ext cx="688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5D89"/>
                </a:solidFill>
              </a:rPr>
              <a:t>III Encontro Maranhense de Economia</a:t>
            </a:r>
          </a:p>
        </p:txBody>
      </p:sp>
    </p:spTree>
    <p:extLst>
      <p:ext uri="{BB962C8B-B14F-4D97-AF65-F5344CB8AC3E}">
        <p14:creationId xmlns:p14="http://schemas.microsoft.com/office/powerpoint/2010/main" val="13949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21" y="6115425"/>
            <a:ext cx="2719052" cy="329213"/>
          </a:xfrm>
          <a:prstGeom prst="rect">
            <a:avLst/>
          </a:prstGeom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10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22" y="553792"/>
            <a:ext cx="8500226" cy="556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631" y="6085687"/>
            <a:ext cx="2719052" cy="329213"/>
          </a:xfrm>
          <a:prstGeom prst="rect">
            <a:avLst/>
          </a:prstGeom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11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5" y="553792"/>
            <a:ext cx="8781804" cy="55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678" y="6027138"/>
            <a:ext cx="2719052" cy="329213"/>
          </a:xfrm>
          <a:prstGeom prst="rect">
            <a:avLst/>
          </a:prstGeom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12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16" y="575645"/>
            <a:ext cx="8385312" cy="545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971" y="500062"/>
            <a:ext cx="8603087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5D89"/>
                </a:solidFill>
              </a:rPr>
              <a:t>Questões atuais do federalismo brasileiro</a:t>
            </a:r>
            <a:endParaRPr lang="pt-BR" sz="4000" b="1" dirty="0">
              <a:solidFill>
                <a:srgbClr val="005D8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882" y="1825625"/>
            <a:ext cx="848717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5D89"/>
                </a:solidFill>
              </a:rPr>
              <a:t>Reforma tributária;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5D89"/>
                </a:solidFill>
              </a:rPr>
              <a:t>Quebra do Pacto Federativo:</a:t>
            </a:r>
          </a:p>
          <a:p>
            <a:r>
              <a:rPr lang="pt-BR" dirty="0" smtClean="0">
                <a:solidFill>
                  <a:srgbClr val="005D89"/>
                </a:solidFill>
              </a:rPr>
              <a:t>Desoneração combustíveis, telecomunicações e energia;</a:t>
            </a:r>
          </a:p>
          <a:p>
            <a:r>
              <a:rPr lang="pt-BR" dirty="0" smtClean="0">
                <a:solidFill>
                  <a:srgbClr val="005D89"/>
                </a:solidFill>
              </a:rPr>
              <a:t>Piso nacional dos enfermeiros;</a:t>
            </a:r>
          </a:p>
          <a:p>
            <a:r>
              <a:rPr lang="pt-BR" dirty="0" smtClean="0">
                <a:solidFill>
                  <a:srgbClr val="005D89"/>
                </a:solidFill>
              </a:rPr>
              <a:t>Piso dos professores;</a:t>
            </a:r>
          </a:p>
          <a:p>
            <a:r>
              <a:rPr lang="pt-BR" dirty="0" smtClean="0">
                <a:solidFill>
                  <a:srgbClr val="005D89"/>
                </a:solidFill>
              </a:rPr>
              <a:t>Política salário mínimo.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pt-BR" dirty="0">
                <a:solidFill>
                  <a:srgbClr val="005D89"/>
                </a:solidFill>
              </a:rPr>
              <a:t> </a:t>
            </a:r>
            <a:r>
              <a:rPr lang="pt-BR" dirty="0" smtClean="0">
                <a:solidFill>
                  <a:srgbClr val="005D89"/>
                </a:solidFill>
              </a:rPr>
              <a:t>Autonomia e cooperação.</a:t>
            </a:r>
            <a:endParaRPr lang="pt-BR" dirty="0">
              <a:solidFill>
                <a:srgbClr val="005D89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9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2700" b="1" dirty="0" smtClean="0">
                <a:solidFill>
                  <a:srgbClr val="005D89"/>
                </a:solidFill>
              </a:rPr>
              <a:t>Obrigado!</a:t>
            </a:r>
            <a:endParaRPr lang="pt-BR" sz="2700" b="1" dirty="0">
              <a:solidFill>
                <a:srgbClr val="005D89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5D89"/>
                </a:solidFill>
              </a:rPr>
              <a:t>Marcus Caetano Pestana da Silva</a:t>
            </a:r>
            <a:endParaRPr lang="pt-BR" b="1" dirty="0">
              <a:solidFill>
                <a:srgbClr val="005D89"/>
              </a:solidFill>
            </a:endParaRPr>
          </a:p>
          <a:p>
            <a:r>
              <a:rPr lang="pt-BR" sz="1350" dirty="0" smtClean="0">
                <a:solidFill>
                  <a:srgbClr val="00ADFA"/>
                </a:solidFill>
                <a:hlinkClick r:id="rId3"/>
              </a:rPr>
              <a:t>marcus.pestana@senado.leg.br</a:t>
            </a:r>
            <a:r>
              <a:rPr lang="pt-BR" sz="1350" dirty="0" smtClean="0">
                <a:solidFill>
                  <a:srgbClr val="00ADFA"/>
                </a:solidFill>
              </a:rPr>
              <a:t> </a:t>
            </a:r>
            <a:endParaRPr lang="pt-BR" sz="1350" dirty="0">
              <a:solidFill>
                <a:srgbClr val="00ADFA"/>
              </a:solidFill>
            </a:endParaRPr>
          </a:p>
          <a:p>
            <a:r>
              <a:rPr lang="pt-BR" sz="1350" dirty="0">
                <a:solidFill>
                  <a:srgbClr val="00ADFA"/>
                </a:solidFill>
                <a:hlinkClick r:id="rId4"/>
              </a:rPr>
              <a:t>https://linktr.ee/ifibrasil</a:t>
            </a:r>
            <a:endParaRPr lang="pt-BR" dirty="0">
              <a:solidFill>
                <a:srgbClr val="00ADFA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AA22170C-B9B6-3525-9316-04BF4177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9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72944"/>
            <a:ext cx="78867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5D89"/>
                </a:solidFill>
              </a:rPr>
              <a:t>Federalismo brasileiro</a:t>
            </a:r>
            <a:endParaRPr lang="pt-BR" b="1" dirty="0">
              <a:solidFill>
                <a:srgbClr val="005D8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5D89"/>
                </a:solidFill>
              </a:rPr>
              <a:t>União com autonomia;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5D89"/>
                </a:solidFill>
              </a:rPr>
              <a:t>1889 – império unitário     Estado Federal;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5D89"/>
                </a:solidFill>
              </a:rPr>
              <a:t>Constituição Federal – elemento de unidade;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5D89"/>
                </a:solidFill>
              </a:rPr>
              <a:t>Autonomia – </a:t>
            </a:r>
            <a:r>
              <a:rPr lang="pt-BR" dirty="0" err="1" smtClean="0">
                <a:solidFill>
                  <a:srgbClr val="005D89"/>
                </a:solidFill>
              </a:rPr>
              <a:t>ex</a:t>
            </a:r>
            <a:r>
              <a:rPr lang="pt-BR" dirty="0" smtClean="0">
                <a:solidFill>
                  <a:srgbClr val="005D89"/>
                </a:solidFill>
              </a:rPr>
              <a:t>: atual balbúrdia tributária;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5D89"/>
                </a:solidFill>
              </a:rPr>
              <a:t>DF – ente híbrido;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5D89"/>
                </a:solidFill>
              </a:rPr>
              <a:t>“Jabuticaba brasileira” – autonomia municipal</a:t>
            </a:r>
            <a:endParaRPr lang="pt-BR" dirty="0">
              <a:solidFill>
                <a:srgbClr val="005D89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4446478" y="2490452"/>
            <a:ext cx="251043" cy="266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6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5D89"/>
                </a:solidFill>
              </a:rPr>
              <a:t>Federalismo nas Constituições</a:t>
            </a:r>
            <a:endParaRPr lang="pt-BR" b="1" dirty="0">
              <a:solidFill>
                <a:srgbClr val="005D8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5221" y="1541324"/>
            <a:ext cx="8733558" cy="45959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 smtClean="0">
                <a:solidFill>
                  <a:srgbClr val="005D89"/>
                </a:solidFill>
              </a:rPr>
              <a:t>1824 – Império    Estado Unitário: Associação dos cidadãos;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 smtClean="0">
                <a:solidFill>
                  <a:srgbClr val="005D89"/>
                </a:solidFill>
              </a:rPr>
              <a:t>1891- República Federativa: Reunião de províncias;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 smtClean="0">
                <a:solidFill>
                  <a:srgbClr val="005D89"/>
                </a:solidFill>
              </a:rPr>
              <a:t>1934 – República nova: </a:t>
            </a:r>
            <a:endParaRPr lang="pt-BR" dirty="0" smtClean="0">
              <a:solidFill>
                <a:srgbClr val="005D8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 smtClean="0">
                <a:solidFill>
                  <a:srgbClr val="005D89"/>
                </a:solidFill>
              </a:rPr>
              <a:t>- </a:t>
            </a:r>
            <a:r>
              <a:rPr lang="pt-BR" dirty="0" smtClean="0">
                <a:solidFill>
                  <a:srgbClr val="005D89"/>
                </a:solidFill>
              </a:rPr>
              <a:t>Início do intervencionismo e proteção de direitos;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 smtClean="0">
                <a:solidFill>
                  <a:srgbClr val="005D89"/>
                </a:solidFill>
              </a:rPr>
              <a:t>- Cria </a:t>
            </a:r>
            <a:r>
              <a:rPr lang="pt-BR" dirty="0" smtClean="0">
                <a:solidFill>
                  <a:srgbClr val="005D89"/>
                </a:solidFill>
              </a:rPr>
              <a:t>a figura do município;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AutoNum type="arabicPlain" startAt="1937"/>
            </a:pPr>
            <a:r>
              <a:rPr lang="pt-BR" dirty="0" smtClean="0">
                <a:solidFill>
                  <a:srgbClr val="005D89"/>
                </a:solidFill>
              </a:rPr>
              <a:t>    Estado Novo – Federação formal – Centralismo;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 smtClean="0">
                <a:solidFill>
                  <a:srgbClr val="005D89"/>
                </a:solidFill>
              </a:rPr>
              <a:t>1946 – Democracia e descentralização;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 smtClean="0">
                <a:solidFill>
                  <a:srgbClr val="005D89"/>
                </a:solidFill>
              </a:rPr>
              <a:t>1969 – Regime militar – Centralização;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dirty="0" smtClean="0">
                <a:solidFill>
                  <a:srgbClr val="005D89"/>
                </a:solidFill>
              </a:rPr>
              <a:t>1988 – Redemocratização - Descentralização</a:t>
            </a:r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49" y="1690689"/>
            <a:ext cx="268247" cy="2987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52" y="4186864"/>
            <a:ext cx="268247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005D89"/>
                </a:solidFill>
              </a:rPr>
              <a:t>Boletim de Finanças de Entes Subnacionais </a:t>
            </a:r>
            <a:r>
              <a:rPr lang="pt-BR" sz="3200" dirty="0" smtClean="0">
                <a:solidFill>
                  <a:srgbClr val="005D89"/>
                </a:solidFill>
              </a:rPr>
              <a:t>(2022)</a:t>
            </a:r>
            <a:endParaRPr lang="pt-BR" sz="3200" dirty="0">
              <a:solidFill>
                <a:srgbClr val="005D89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18955" y="6156984"/>
            <a:ext cx="2717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5D89"/>
                </a:solidFill>
              </a:rPr>
              <a:t>Fonte: </a:t>
            </a:r>
            <a:r>
              <a:rPr lang="pt-BR" sz="1200" dirty="0" smtClean="0">
                <a:solidFill>
                  <a:srgbClr val="005D89"/>
                </a:solidFill>
              </a:rPr>
              <a:t>Tesouro Nacional. </a:t>
            </a:r>
            <a:r>
              <a:rPr lang="pt-BR" sz="1200" dirty="0">
                <a:solidFill>
                  <a:srgbClr val="005D89"/>
                </a:solidFill>
              </a:rPr>
              <a:t>Elaboração: IFI.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74" y="1470030"/>
            <a:ext cx="7001852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70509" y="6118282"/>
            <a:ext cx="2717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5D89"/>
                </a:solidFill>
              </a:rPr>
              <a:t>Fonte: </a:t>
            </a:r>
            <a:r>
              <a:rPr lang="pt-BR" sz="1200" dirty="0" smtClean="0">
                <a:solidFill>
                  <a:srgbClr val="005D89"/>
                </a:solidFill>
              </a:rPr>
              <a:t>Tesouro Nacional. </a:t>
            </a:r>
            <a:r>
              <a:rPr lang="pt-BR" sz="1200" dirty="0">
                <a:solidFill>
                  <a:srgbClr val="005D89"/>
                </a:solidFill>
              </a:rPr>
              <a:t>Elaboração: IFI.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59" y="843276"/>
            <a:ext cx="8658382" cy="51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879" y="6027138"/>
            <a:ext cx="2719052" cy="329213"/>
          </a:xfrm>
          <a:prstGeom prst="rect">
            <a:avLst/>
          </a:prstGeom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6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71242"/>
            <a:ext cx="9042811" cy="52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36" y="6027138"/>
            <a:ext cx="2719052" cy="329213"/>
          </a:xfrm>
          <a:prstGeom prst="rect">
            <a:avLst/>
          </a:prstGeom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7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20" y="799733"/>
            <a:ext cx="8849960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36" y="6027138"/>
            <a:ext cx="2719052" cy="329213"/>
          </a:xfrm>
          <a:prstGeom prst="rect">
            <a:avLst/>
          </a:prstGeom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8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77" y="808360"/>
            <a:ext cx="8692169" cy="51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36" y="6027138"/>
            <a:ext cx="2719052" cy="329213"/>
          </a:xfrm>
          <a:prstGeom prst="rect">
            <a:avLst/>
          </a:prstGeom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9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83" y="830332"/>
            <a:ext cx="8614623" cy="519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231</Words>
  <Application>Microsoft Office PowerPoint</Application>
  <PresentationFormat>Apresentação na tela (4:3)</PresentationFormat>
  <Paragraphs>54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1_Tema do Office</vt:lpstr>
      <vt:lpstr>A situação fiscal de Estados e municípios na atualidade</vt:lpstr>
      <vt:lpstr>Federalismo brasileiro</vt:lpstr>
      <vt:lpstr>Federalismo nas Constituições</vt:lpstr>
      <vt:lpstr>Boletim de Finanças de Entes Subnacionais (2022)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Questões atuais do federalismo brasileiro</vt:lpstr>
      <vt:lpstr>Obrigado!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Correa Matoso</dc:creator>
  <cp:lastModifiedBy>Thuane Vieira Rocha da Silva</cp:lastModifiedBy>
  <cp:revision>18</cp:revision>
  <dcterms:created xsi:type="dcterms:W3CDTF">2021-08-03T14:01:15Z</dcterms:created>
  <dcterms:modified xsi:type="dcterms:W3CDTF">2023-10-16T18:02:10Z</dcterms:modified>
</cp:coreProperties>
</file>