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1.xml" ContentType="application/vnd.openxmlformats-officedocument.themeOverr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theme/themeOverride2.xml" ContentType="application/vnd.openxmlformats-officedocument.themeOverride+xml"/>
  <Override PartName="/ppt/drawings/drawing1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8" r:id="rId1"/>
  </p:sldMasterIdLst>
  <p:notesMasterIdLst>
    <p:notesMasterId r:id="rId19"/>
  </p:notesMasterIdLst>
  <p:sldIdLst>
    <p:sldId id="1004" r:id="rId2"/>
    <p:sldId id="1087" r:id="rId3"/>
    <p:sldId id="1090" r:id="rId4"/>
    <p:sldId id="1091" r:id="rId5"/>
    <p:sldId id="1092" r:id="rId6"/>
    <p:sldId id="1093" r:id="rId7"/>
    <p:sldId id="1094" r:id="rId8"/>
    <p:sldId id="1095" r:id="rId9"/>
    <p:sldId id="1096" r:id="rId10"/>
    <p:sldId id="1097" r:id="rId11"/>
    <p:sldId id="1100" r:id="rId12"/>
    <p:sldId id="1089" r:id="rId13"/>
    <p:sldId id="1005" r:id="rId14"/>
    <p:sldId id="1088" r:id="rId15"/>
    <p:sldId id="1098" r:id="rId16"/>
    <p:sldId id="1099" r:id="rId17"/>
    <p:sldId id="1086" r:id="rId18"/>
  </p:sldIdLst>
  <p:sldSz cx="9144000" cy="6858000" type="screen4x3"/>
  <p:notesSz cx="6797675" cy="992822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Vilma C Pinto" initials="VCP" lastIdx="4" clrIdx="0">
    <p:extLst>
      <p:ext uri="{19B8F6BF-5375-455C-9EA6-DF929625EA0E}">
        <p15:presenceInfo xmlns:p15="http://schemas.microsoft.com/office/powerpoint/2012/main" userId="de9f2957717ae0f3" providerId="Windows Live"/>
      </p:ext>
    </p:extLst>
  </p:cmAuthor>
  <p:cmAuthor id="2" name="Vilma da Conceição Pinto" initials="VdCP" lastIdx="1" clrIdx="1">
    <p:extLst>
      <p:ext uri="{19B8F6BF-5375-455C-9EA6-DF929625EA0E}">
        <p15:presenceInfo xmlns:p15="http://schemas.microsoft.com/office/powerpoint/2012/main" userId="Vilma da Conceição Pinto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5D89"/>
    <a:srgbClr val="E5F2FB"/>
    <a:srgbClr val="00ADFA"/>
    <a:srgbClr val="9EBBD3"/>
    <a:srgbClr val="BD534B"/>
    <a:srgbClr val="D5998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enhum Estilo, Nenhuma Grad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EB344D84-9AFB-497E-A393-DC336BA19D2E}" styleName="Estilo Médio 3 - Ênfase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083" autoAdjust="0"/>
    <p:restoredTop sz="94971" autoAdjust="0"/>
  </p:normalViewPr>
  <p:slideViewPr>
    <p:cSldViewPr snapToGrid="0">
      <p:cViewPr varScale="1">
        <p:scale>
          <a:sx n="86" d="100"/>
          <a:sy n="86" d="100"/>
        </p:scale>
        <p:origin x="840" y="96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40" d="100"/>
        <a:sy n="14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oleObject" Target="../embeddings/oleObject1.bin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2.xml"/><Relationship Id="rId2" Type="http://schemas.microsoft.com/office/2011/relationships/chartColorStyle" Target="colors2.xml"/><Relationship Id="rId1" Type="http://schemas.microsoft.com/office/2011/relationships/chartStyle" Target="style2.xml"/><Relationship Id="rId5" Type="http://schemas.openxmlformats.org/officeDocument/2006/relationships/chartUserShapes" Target="../drawings/drawing1.xml"/><Relationship Id="rId4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xMode val="edge"/>
          <c:yMode val="edge"/>
          <c:x val="1.9596315892612187E-3"/>
          <c:y val="1.5680125441003528E-2"/>
          <c:w val="0.99020184205369388"/>
          <c:h val="0.9843198745589965"/>
        </c:manualLayout>
      </c:layout>
      <c:lineChart>
        <c:grouping val="standard"/>
        <c:varyColors val="0"/>
        <c:ser>
          <c:idx val="0"/>
          <c:order val="0"/>
          <c:spPr>
            <a:ln w="19050" cap="rnd">
              <a:solidFill>
                <a:srgbClr val="005D89"/>
              </a:solidFill>
              <a:round/>
            </a:ln>
            <a:effectLst/>
          </c:spPr>
          <c:marker>
            <c:symbol val="none"/>
          </c:marker>
          <c:dPt>
            <c:idx val="0"/>
            <c:marker>
              <c:symbol val="none"/>
            </c:marker>
            <c:bubble3D val="0"/>
            <c:extLst>
              <c:ext xmlns:c16="http://schemas.microsoft.com/office/drawing/2014/chart" uri="{C3380CC4-5D6E-409C-BE32-E72D297353CC}">
                <c16:uniqueId val="{00000000-B787-46BF-9D0F-60AEDE392866}"/>
              </c:ext>
            </c:extLst>
          </c:dPt>
          <c:dPt>
            <c:idx val="1"/>
            <c:marker>
              <c:symbol val="circle"/>
              <c:size val="5"/>
              <c:spPr>
                <a:solidFill>
                  <a:schemeClr val="bg1"/>
                </a:solidFill>
                <a:ln w="19050">
                  <a:solidFill>
                    <a:srgbClr val="005D89"/>
                  </a:solidFill>
                </a:ln>
                <a:effectLst/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01-B787-46BF-9D0F-60AEDE392866}"/>
              </c:ext>
            </c:extLst>
          </c:dPt>
          <c:dPt>
            <c:idx val="10"/>
            <c:marker>
              <c:symbol val="none"/>
            </c:marker>
            <c:bubble3D val="0"/>
            <c:extLst>
              <c:ext xmlns:c16="http://schemas.microsoft.com/office/drawing/2014/chart" uri="{C3380CC4-5D6E-409C-BE32-E72D297353CC}">
                <c16:uniqueId val="{00000002-B787-46BF-9D0F-60AEDE392866}"/>
              </c:ext>
            </c:extLst>
          </c:dPt>
          <c:dPt>
            <c:idx val="11"/>
            <c:marker>
              <c:symbol val="circle"/>
              <c:size val="5"/>
              <c:spPr>
                <a:solidFill>
                  <a:schemeClr val="bg1"/>
                </a:solidFill>
                <a:ln w="19050">
                  <a:solidFill>
                    <a:srgbClr val="005D89"/>
                  </a:solidFill>
                </a:ln>
                <a:effectLst/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03-B787-46BF-9D0F-60AEDE392866}"/>
              </c:ext>
            </c:extLst>
          </c:dPt>
          <c:dPt>
            <c:idx val="13"/>
            <c:marker>
              <c:symbol val="none"/>
            </c:marker>
            <c:bubble3D val="0"/>
            <c:extLst>
              <c:ext xmlns:c16="http://schemas.microsoft.com/office/drawing/2014/chart" uri="{C3380CC4-5D6E-409C-BE32-E72D297353CC}">
                <c16:uniqueId val="{00000004-B787-46BF-9D0F-60AEDE392866}"/>
              </c:ext>
            </c:extLst>
          </c:dPt>
          <c:dPt>
            <c:idx val="18"/>
            <c:marker>
              <c:symbol val="none"/>
            </c:marker>
            <c:bubble3D val="0"/>
            <c:extLst>
              <c:ext xmlns:c16="http://schemas.microsoft.com/office/drawing/2014/chart" uri="{C3380CC4-5D6E-409C-BE32-E72D297353CC}">
                <c16:uniqueId val="{00000005-B787-46BF-9D0F-60AEDE392866}"/>
              </c:ext>
            </c:extLst>
          </c:dPt>
          <c:dPt>
            <c:idx val="19"/>
            <c:marker>
              <c:symbol val="circle"/>
              <c:size val="5"/>
              <c:spPr>
                <a:solidFill>
                  <a:schemeClr val="bg1"/>
                </a:solidFill>
                <a:ln w="19050">
                  <a:solidFill>
                    <a:srgbClr val="005D89"/>
                  </a:solidFill>
                </a:ln>
                <a:effectLst/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06-B787-46BF-9D0F-60AEDE392866}"/>
              </c:ext>
            </c:extLst>
          </c:dPt>
          <c:dPt>
            <c:idx val="21"/>
            <c:marker>
              <c:symbol val="none"/>
            </c:marker>
            <c:bubble3D val="0"/>
            <c:extLst>
              <c:ext xmlns:c16="http://schemas.microsoft.com/office/drawing/2014/chart" uri="{C3380CC4-5D6E-409C-BE32-E72D297353CC}">
                <c16:uniqueId val="{00000007-B787-46BF-9D0F-60AEDE392866}"/>
              </c:ext>
            </c:extLst>
          </c:dPt>
          <c:dPt>
            <c:idx val="22"/>
            <c:marker>
              <c:symbol val="none"/>
            </c:marker>
            <c:bubble3D val="0"/>
            <c:extLst>
              <c:ext xmlns:c16="http://schemas.microsoft.com/office/drawing/2014/chart" uri="{C3380CC4-5D6E-409C-BE32-E72D297353CC}">
                <c16:uniqueId val="{00000008-B787-46BF-9D0F-60AEDE392866}"/>
              </c:ext>
            </c:extLst>
          </c:dPt>
          <c:dPt>
            <c:idx val="23"/>
            <c:marker>
              <c:symbol val="circle"/>
              <c:size val="5"/>
              <c:spPr>
                <a:solidFill>
                  <a:schemeClr val="bg1"/>
                </a:solidFill>
                <a:ln w="19050">
                  <a:solidFill>
                    <a:srgbClr val="005D89"/>
                  </a:solidFill>
                </a:ln>
                <a:effectLst/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09-B787-46BF-9D0F-60AEDE392866}"/>
              </c:ext>
            </c:extLst>
          </c:dPt>
          <c:dPt>
            <c:idx val="25"/>
            <c:marker>
              <c:symbol val="none"/>
            </c:marker>
            <c:bubble3D val="0"/>
            <c:extLst>
              <c:ext xmlns:c16="http://schemas.microsoft.com/office/drawing/2014/chart" uri="{C3380CC4-5D6E-409C-BE32-E72D297353CC}">
                <c16:uniqueId val="{0000000A-B787-46BF-9D0F-60AEDE392866}"/>
              </c:ext>
            </c:extLst>
          </c:dPt>
          <c:dPt>
            <c:idx val="26"/>
            <c:marker>
              <c:symbol val="none"/>
            </c:marker>
            <c:bubble3D val="0"/>
            <c:extLst>
              <c:ext xmlns:c16="http://schemas.microsoft.com/office/drawing/2014/chart" uri="{C3380CC4-5D6E-409C-BE32-E72D297353CC}">
                <c16:uniqueId val="{0000000B-B787-46BF-9D0F-60AEDE392866}"/>
              </c:ext>
            </c:extLst>
          </c:dPt>
          <c:dPt>
            <c:idx val="27"/>
            <c:marker>
              <c:symbol val="circle"/>
              <c:size val="5"/>
              <c:spPr>
                <a:solidFill>
                  <a:schemeClr val="bg1"/>
                </a:solidFill>
                <a:ln w="19050">
                  <a:solidFill>
                    <a:srgbClr val="005D89"/>
                  </a:solidFill>
                </a:ln>
                <a:effectLst/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0C-B787-46BF-9D0F-60AEDE392866}"/>
              </c:ext>
            </c:extLst>
          </c:dPt>
          <c:dPt>
            <c:idx val="29"/>
            <c:marker>
              <c:symbol val="none"/>
            </c:marker>
            <c:bubble3D val="0"/>
            <c:extLst>
              <c:ext xmlns:c16="http://schemas.microsoft.com/office/drawing/2014/chart" uri="{C3380CC4-5D6E-409C-BE32-E72D297353CC}">
                <c16:uniqueId val="{0000000D-B787-46BF-9D0F-60AEDE392866}"/>
              </c:ext>
            </c:extLst>
          </c:dPt>
          <c:dPt>
            <c:idx val="34"/>
            <c:marker>
              <c:symbol val="circle"/>
              <c:size val="5"/>
              <c:spPr>
                <a:solidFill>
                  <a:schemeClr val="bg1"/>
                </a:solidFill>
                <a:ln w="19050">
                  <a:solidFill>
                    <a:srgbClr val="005D89"/>
                  </a:solidFill>
                </a:ln>
                <a:effectLst/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0E-B787-46BF-9D0F-60AEDE392866}"/>
              </c:ext>
            </c:extLst>
          </c:dPt>
          <c:dPt>
            <c:idx val="39"/>
            <c:marker>
              <c:symbol val="none"/>
            </c:marker>
            <c:bubble3D val="0"/>
            <c:extLst>
              <c:ext xmlns:c16="http://schemas.microsoft.com/office/drawing/2014/chart" uri="{C3380CC4-5D6E-409C-BE32-E72D297353CC}">
                <c16:uniqueId val="{0000000F-B787-46BF-9D0F-60AEDE392866}"/>
              </c:ext>
            </c:extLst>
          </c:dPt>
          <c:dPt>
            <c:idx val="40"/>
            <c:marker>
              <c:symbol val="none"/>
            </c:marker>
            <c:bubble3D val="0"/>
            <c:extLst>
              <c:ext xmlns:c16="http://schemas.microsoft.com/office/drawing/2014/chart" uri="{C3380CC4-5D6E-409C-BE32-E72D297353CC}">
                <c16:uniqueId val="{00000010-B787-46BF-9D0F-60AEDE392866}"/>
              </c:ext>
            </c:extLst>
          </c:dPt>
          <c:dPt>
            <c:idx val="41"/>
            <c:marker>
              <c:symbol val="circle"/>
              <c:size val="5"/>
              <c:spPr>
                <a:solidFill>
                  <a:schemeClr val="bg1"/>
                </a:solidFill>
                <a:ln w="19050">
                  <a:solidFill>
                    <a:srgbClr val="005D89"/>
                  </a:solidFill>
                </a:ln>
                <a:effectLst/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11-B787-46BF-9D0F-60AEDE392866}"/>
              </c:ext>
            </c:extLst>
          </c:dPt>
          <c:dPt>
            <c:idx val="42"/>
            <c:marker>
              <c:symbol val="none"/>
            </c:marker>
            <c:bubble3D val="0"/>
            <c:extLst>
              <c:ext xmlns:c16="http://schemas.microsoft.com/office/drawing/2014/chart" uri="{C3380CC4-5D6E-409C-BE32-E72D297353CC}">
                <c16:uniqueId val="{00000012-B787-46BF-9D0F-60AEDE392866}"/>
              </c:ext>
            </c:extLst>
          </c:dPt>
          <c:dPt>
            <c:idx val="47"/>
            <c:marker>
              <c:symbol val="none"/>
            </c:marker>
            <c:bubble3D val="0"/>
            <c:spPr>
              <a:ln w="19050" cap="rnd">
                <a:solidFill>
                  <a:srgbClr val="005D89"/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14-B787-46BF-9D0F-60AEDE392866}"/>
              </c:ext>
            </c:extLst>
          </c:dPt>
          <c:dPt>
            <c:idx val="48"/>
            <c:marker>
              <c:symbol val="circle"/>
              <c:size val="5"/>
              <c:spPr>
                <a:solidFill>
                  <a:schemeClr val="bg1"/>
                </a:solidFill>
                <a:ln w="19050">
                  <a:solidFill>
                    <a:srgbClr val="005D89"/>
                  </a:solidFill>
                </a:ln>
                <a:effectLst/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15-B787-46BF-9D0F-60AEDE392866}"/>
              </c:ext>
            </c:extLst>
          </c:dPt>
          <c:dPt>
            <c:idx val="55"/>
            <c:marker>
              <c:symbol val="none"/>
            </c:marker>
            <c:bubble3D val="0"/>
            <c:extLst>
              <c:ext xmlns:c16="http://schemas.microsoft.com/office/drawing/2014/chart" uri="{C3380CC4-5D6E-409C-BE32-E72D297353CC}">
                <c16:uniqueId val="{00000016-B787-46BF-9D0F-60AEDE392866}"/>
              </c:ext>
            </c:extLst>
          </c:dPt>
          <c:dPt>
            <c:idx val="56"/>
            <c:marker>
              <c:symbol val="circle"/>
              <c:size val="5"/>
              <c:spPr>
                <a:solidFill>
                  <a:schemeClr val="bg1"/>
                </a:solidFill>
                <a:ln w="19050">
                  <a:solidFill>
                    <a:srgbClr val="005D89"/>
                  </a:solidFill>
                </a:ln>
                <a:effectLst/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17-B787-46BF-9D0F-60AEDE392866}"/>
              </c:ext>
            </c:extLst>
          </c:dPt>
          <c:dPt>
            <c:idx val="58"/>
            <c:marker>
              <c:symbol val="none"/>
            </c:marker>
            <c:bubble3D val="0"/>
            <c:extLst>
              <c:ext xmlns:c16="http://schemas.microsoft.com/office/drawing/2014/chart" uri="{C3380CC4-5D6E-409C-BE32-E72D297353CC}">
                <c16:uniqueId val="{00000018-B787-46BF-9D0F-60AEDE392866}"/>
              </c:ext>
            </c:extLst>
          </c:dPt>
          <c:dPt>
            <c:idx val="60"/>
            <c:marker>
              <c:symbol val="none"/>
            </c:marker>
            <c:bubble3D val="0"/>
            <c:extLst>
              <c:ext xmlns:c16="http://schemas.microsoft.com/office/drawing/2014/chart" uri="{C3380CC4-5D6E-409C-BE32-E72D297353CC}">
                <c16:uniqueId val="{00000019-B787-46BF-9D0F-60AEDE392866}"/>
              </c:ext>
            </c:extLst>
          </c:dPt>
          <c:dPt>
            <c:idx val="61"/>
            <c:marker>
              <c:symbol val="circle"/>
              <c:size val="5"/>
              <c:spPr>
                <a:solidFill>
                  <a:schemeClr val="bg1"/>
                </a:solidFill>
                <a:ln w="19050">
                  <a:solidFill>
                    <a:srgbClr val="005D89"/>
                  </a:solidFill>
                </a:ln>
                <a:effectLst/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1A-B787-46BF-9D0F-60AEDE392866}"/>
              </c:ext>
            </c:extLst>
          </c:dPt>
          <c:dPt>
            <c:idx val="65"/>
            <c:marker>
              <c:symbol val="circle"/>
              <c:size val="5"/>
              <c:spPr>
                <a:solidFill>
                  <a:schemeClr val="bg1"/>
                </a:solidFill>
                <a:ln w="19050">
                  <a:solidFill>
                    <a:srgbClr val="005D89"/>
                  </a:solidFill>
                </a:ln>
                <a:effectLst/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1B-B787-46BF-9D0F-60AEDE392866}"/>
              </c:ext>
            </c:extLst>
          </c:dPt>
          <c:dLbls>
            <c:dLbl>
              <c:idx val="1"/>
              <c:layout>
                <c:manualLayout>
                  <c:x val="-1.2883801744911615E-2"/>
                  <c:y val="-0.15072076189868741"/>
                </c:manualLayout>
              </c:layout>
              <c:dLblPos val="r"/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7.4413229210546217E-2"/>
                      <c:h val="0.15132662471245148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B787-46BF-9D0F-60AEDE392866}"/>
                </c:ext>
              </c:extLst>
            </c:dLbl>
            <c:dLbl>
              <c:idx val="11"/>
              <c:layout>
                <c:manualLayout>
                  <c:x val="-4.7102502017756287E-2"/>
                  <c:y val="-7.9305399325084361E-2"/>
                </c:manualLayout>
              </c:layout>
              <c:dLblPos val="r"/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B787-46BF-9D0F-60AEDE392866}"/>
                </c:ext>
              </c:extLst>
            </c:dLbl>
            <c:dLbl>
              <c:idx val="19"/>
              <c:layout>
                <c:manualLayout>
                  <c:x val="-6.5282517651395269E-2"/>
                  <c:y val="-9.5297462817147863E-2"/>
                </c:manualLayout>
              </c:layout>
              <c:dLblPos val="r"/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B787-46BF-9D0F-60AEDE392866}"/>
                </c:ext>
              </c:extLst>
            </c:dLbl>
            <c:dLbl>
              <c:idx val="23"/>
              <c:layout>
                <c:manualLayout>
                  <c:x val="-4.5488297013720744E-2"/>
                  <c:y val="-8.3273653293338412E-2"/>
                </c:manualLayout>
              </c:layout>
              <c:dLblPos val="r"/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B787-46BF-9D0F-60AEDE392866}"/>
                </c:ext>
              </c:extLst>
            </c:dLbl>
            <c:dLbl>
              <c:idx val="27"/>
              <c:layout>
                <c:manualLayout>
                  <c:x val="-2.0803162316574895E-2"/>
                  <c:y val="-9.5297462817147932E-2"/>
                </c:manualLayout>
              </c:layout>
              <c:dLblPos val="r"/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B787-46BF-9D0F-60AEDE392866}"/>
                </c:ext>
              </c:extLst>
            </c:dLbl>
            <c:dLbl>
              <c:idx val="34"/>
              <c:layout>
                <c:manualLayout>
                  <c:x val="-4.2792466297827222E-2"/>
                  <c:y val="-0.10063385159512665"/>
                </c:manualLayout>
              </c:layout>
              <c:dLblPos val="r"/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B787-46BF-9D0F-60AEDE392866}"/>
                </c:ext>
              </c:extLst>
            </c:dLbl>
            <c:dLbl>
              <c:idx val="4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B787-46BF-9D0F-60AEDE392866}"/>
                </c:ext>
              </c:extLst>
            </c:dLbl>
            <c:dLbl>
              <c:idx val="41"/>
              <c:layout>
                <c:manualLayout>
                  <c:x val="-6.3930652736204588E-2"/>
                  <c:y val="-8.9385965825543812E-2"/>
                </c:manualLayout>
              </c:layout>
              <c:dLblPos val="r"/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B787-46BF-9D0F-60AEDE392866}"/>
                </c:ext>
              </c:extLst>
            </c:dLbl>
            <c:dLbl>
              <c:idx val="48"/>
              <c:layout>
                <c:manualLayout>
                  <c:x val="-7.3266999032528479E-2"/>
                  <c:y val="-7.368862675949292E-2"/>
                </c:manualLayout>
              </c:layout>
              <c:dLblPos val="r"/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7.5749636233742382E-2"/>
                      <c:h val="0.15991163266753819"/>
                    </c:manualLayout>
                  </c15:layout>
                </c:ext>
                <c:ext xmlns:c16="http://schemas.microsoft.com/office/drawing/2014/chart" uri="{C3380CC4-5D6E-409C-BE32-E72D297353CC}">
                  <c16:uniqueId val="{00000015-B787-46BF-9D0F-60AEDE392866}"/>
                </c:ext>
              </c:extLst>
            </c:dLbl>
            <c:dLbl>
              <c:idx val="56"/>
              <c:layout>
                <c:manualLayout>
                  <c:x val="-9.8958901323775328E-2"/>
                  <c:y val="-8.5917385326834184E-2"/>
                </c:manualLayout>
              </c:layout>
              <c:dLblPos val="r"/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7-B787-46BF-9D0F-60AEDE392866}"/>
                </c:ext>
              </c:extLst>
            </c:dLbl>
            <c:dLbl>
              <c:idx val="61"/>
              <c:layout>
                <c:manualLayout>
                  <c:x val="-9.9728583309802318E-2"/>
                  <c:y val="-4.6107368804332985E-2"/>
                </c:manualLayout>
              </c:layout>
              <c:dLblPos val="r"/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A-B787-46BF-9D0F-60AEDE392866}"/>
                </c:ext>
              </c:extLst>
            </c:dLbl>
            <c:dLbl>
              <c:idx val="65"/>
              <c:layout>
                <c:manualLayout>
                  <c:x val="-5.4185510761772061E-2"/>
                  <c:y val="-4.150395217938798E-2"/>
                </c:manualLayout>
              </c:layout>
              <c:numFmt formatCode="#,##0.00" sourceLinked="0"/>
              <c:spPr>
                <a:noFill/>
                <a:ln>
                  <a:noFill/>
                </a:ln>
                <a:effectLst>
                  <a:outerShdw blurRad="50800" dist="50800" dir="8400000" sx="8000" sy="8000" algn="ctr" rotWithShape="0">
                    <a:srgbClr val="000000">
                      <a:alpha val="43137"/>
                    </a:srgbClr>
                  </a:outerShdw>
                </a:effectLst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1100" b="0" i="0" u="none" strike="noStrike" kern="1200" baseline="0">
                      <a:solidFill>
                        <a:srgbClr val="000000"/>
                      </a:solidFill>
                      <a:latin typeface="Calibri" panose="020F0502020204030204" pitchFamily="34" charset="0"/>
                      <a:ea typeface="+mn-ea"/>
                      <a:cs typeface="Calibri" panose="020F0502020204030204" pitchFamily="34" charset="0"/>
                    </a:defRPr>
                  </a:pPr>
                  <a:endParaRPr lang="pt-BR"/>
                </a:p>
              </c:txPr>
              <c:dLblPos val="r"/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B-B787-46BF-9D0F-60AEDE392866}"/>
                </c:ext>
              </c:extLst>
            </c:dLbl>
            <c:numFmt formatCode="#,##0.0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00" b="0" i="0" u="none" strike="noStrike" kern="1200" baseline="0">
                    <a:solidFill>
                      <a:srgbClr val="000000"/>
                    </a:solidFill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defRPr>
                </a:pPr>
                <a:endParaRPr lang="pt-BR"/>
              </a:p>
            </c:txPr>
            <c:dLblPos val="t"/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RGPS_LOAS!$A$320:$A$385</c:f>
              <c:numCache>
                <c:formatCode>mmm\-yy</c:formatCode>
                <c:ptCount val="66"/>
                <c:pt idx="0">
                  <c:v>43466</c:v>
                </c:pt>
                <c:pt idx="1">
                  <c:v>43497</c:v>
                </c:pt>
                <c:pt idx="2">
                  <c:v>43525</c:v>
                </c:pt>
                <c:pt idx="3">
                  <c:v>43556</c:v>
                </c:pt>
                <c:pt idx="4">
                  <c:v>43586</c:v>
                </c:pt>
                <c:pt idx="5">
                  <c:v>43617</c:v>
                </c:pt>
                <c:pt idx="6">
                  <c:v>43647</c:v>
                </c:pt>
                <c:pt idx="7">
                  <c:v>43678</c:v>
                </c:pt>
                <c:pt idx="8">
                  <c:v>43709</c:v>
                </c:pt>
                <c:pt idx="9">
                  <c:v>43739</c:v>
                </c:pt>
                <c:pt idx="10">
                  <c:v>43770</c:v>
                </c:pt>
                <c:pt idx="11">
                  <c:v>43800</c:v>
                </c:pt>
                <c:pt idx="12">
                  <c:v>43831</c:v>
                </c:pt>
                <c:pt idx="13">
                  <c:v>43862</c:v>
                </c:pt>
                <c:pt idx="14">
                  <c:v>43891</c:v>
                </c:pt>
                <c:pt idx="15">
                  <c:v>43922</c:v>
                </c:pt>
                <c:pt idx="16">
                  <c:v>43952</c:v>
                </c:pt>
                <c:pt idx="17">
                  <c:v>43983</c:v>
                </c:pt>
                <c:pt idx="18">
                  <c:v>44013</c:v>
                </c:pt>
                <c:pt idx="19">
                  <c:v>44044</c:v>
                </c:pt>
                <c:pt idx="20">
                  <c:v>44075</c:v>
                </c:pt>
                <c:pt idx="21">
                  <c:v>44105</c:v>
                </c:pt>
                <c:pt idx="22">
                  <c:v>44136</c:v>
                </c:pt>
                <c:pt idx="23">
                  <c:v>44166</c:v>
                </c:pt>
                <c:pt idx="24">
                  <c:v>44197</c:v>
                </c:pt>
                <c:pt idx="25">
                  <c:v>44228</c:v>
                </c:pt>
                <c:pt idx="26">
                  <c:v>44256</c:v>
                </c:pt>
                <c:pt idx="27">
                  <c:v>44287</c:v>
                </c:pt>
                <c:pt idx="28">
                  <c:v>44317</c:v>
                </c:pt>
                <c:pt idx="29">
                  <c:v>44348</c:v>
                </c:pt>
                <c:pt idx="30">
                  <c:v>44378</c:v>
                </c:pt>
                <c:pt idx="31">
                  <c:v>44409</c:v>
                </c:pt>
                <c:pt idx="32">
                  <c:v>44440</c:v>
                </c:pt>
                <c:pt idx="33">
                  <c:v>44470</c:v>
                </c:pt>
                <c:pt idx="34">
                  <c:v>44501</c:v>
                </c:pt>
                <c:pt idx="35">
                  <c:v>44531</c:v>
                </c:pt>
                <c:pt idx="36">
                  <c:v>44562</c:v>
                </c:pt>
                <c:pt idx="37">
                  <c:v>44593</c:v>
                </c:pt>
                <c:pt idx="38">
                  <c:v>44621</c:v>
                </c:pt>
                <c:pt idx="39">
                  <c:v>44652</c:v>
                </c:pt>
                <c:pt idx="40">
                  <c:v>44682</c:v>
                </c:pt>
                <c:pt idx="41">
                  <c:v>44713</c:v>
                </c:pt>
                <c:pt idx="42">
                  <c:v>44743</c:v>
                </c:pt>
                <c:pt idx="43">
                  <c:v>44774</c:v>
                </c:pt>
                <c:pt idx="44">
                  <c:v>44805</c:v>
                </c:pt>
                <c:pt idx="45">
                  <c:v>44835</c:v>
                </c:pt>
                <c:pt idx="46">
                  <c:v>44866</c:v>
                </c:pt>
                <c:pt idx="47">
                  <c:v>44896</c:v>
                </c:pt>
                <c:pt idx="48">
                  <c:v>44927</c:v>
                </c:pt>
                <c:pt idx="49">
                  <c:v>44958</c:v>
                </c:pt>
                <c:pt idx="50">
                  <c:v>44986</c:v>
                </c:pt>
                <c:pt idx="51">
                  <c:v>45017</c:v>
                </c:pt>
                <c:pt idx="52">
                  <c:v>45047</c:v>
                </c:pt>
                <c:pt idx="53">
                  <c:v>45078</c:v>
                </c:pt>
                <c:pt idx="54">
                  <c:v>45108</c:v>
                </c:pt>
                <c:pt idx="55">
                  <c:v>45139</c:v>
                </c:pt>
                <c:pt idx="56">
                  <c:v>45170</c:v>
                </c:pt>
                <c:pt idx="57">
                  <c:v>45200</c:v>
                </c:pt>
                <c:pt idx="58">
                  <c:v>45231</c:v>
                </c:pt>
                <c:pt idx="59">
                  <c:v>45261</c:v>
                </c:pt>
                <c:pt idx="60">
                  <c:v>45292</c:v>
                </c:pt>
                <c:pt idx="61">
                  <c:v>45323</c:v>
                </c:pt>
                <c:pt idx="62">
                  <c:v>45352</c:v>
                </c:pt>
                <c:pt idx="63">
                  <c:v>45383</c:v>
                </c:pt>
                <c:pt idx="64">
                  <c:v>45413</c:v>
                </c:pt>
                <c:pt idx="65">
                  <c:v>45444</c:v>
                </c:pt>
              </c:numCache>
            </c:numRef>
          </c:cat>
          <c:val>
            <c:numRef>
              <c:f>RGPS_LOAS!$C$320:$C$385</c:f>
              <c:numCache>
                <c:formatCode>#,##0</c:formatCode>
                <c:ptCount val="66"/>
                <c:pt idx="0">
                  <c:v>30259199</c:v>
                </c:pt>
                <c:pt idx="1">
                  <c:v>30230122</c:v>
                </c:pt>
                <c:pt idx="2">
                  <c:v>30305634</c:v>
                </c:pt>
                <c:pt idx="3">
                  <c:v>30375334</c:v>
                </c:pt>
                <c:pt idx="4">
                  <c:v>30369781</c:v>
                </c:pt>
                <c:pt idx="5">
                  <c:v>30405328</c:v>
                </c:pt>
                <c:pt idx="6">
                  <c:v>30461814</c:v>
                </c:pt>
                <c:pt idx="7">
                  <c:v>30527778</c:v>
                </c:pt>
                <c:pt idx="8">
                  <c:v>30637501</c:v>
                </c:pt>
                <c:pt idx="9">
                  <c:v>30703164</c:v>
                </c:pt>
                <c:pt idx="10">
                  <c:v>30830055</c:v>
                </c:pt>
                <c:pt idx="11">
                  <c:v>30865783</c:v>
                </c:pt>
                <c:pt idx="12">
                  <c:v>30855050</c:v>
                </c:pt>
                <c:pt idx="13">
                  <c:v>30826331</c:v>
                </c:pt>
                <c:pt idx="14">
                  <c:v>30944219</c:v>
                </c:pt>
                <c:pt idx="15">
                  <c:v>30841080</c:v>
                </c:pt>
                <c:pt idx="16">
                  <c:v>30903747</c:v>
                </c:pt>
                <c:pt idx="17">
                  <c:v>30858597</c:v>
                </c:pt>
                <c:pt idx="18">
                  <c:v>30850201</c:v>
                </c:pt>
                <c:pt idx="19">
                  <c:v>30841431</c:v>
                </c:pt>
                <c:pt idx="20">
                  <c:v>30933055</c:v>
                </c:pt>
                <c:pt idx="21">
                  <c:v>31056617</c:v>
                </c:pt>
                <c:pt idx="22">
                  <c:v>31127346</c:v>
                </c:pt>
                <c:pt idx="23">
                  <c:v>31239908</c:v>
                </c:pt>
                <c:pt idx="24">
                  <c:v>31076142</c:v>
                </c:pt>
                <c:pt idx="25">
                  <c:v>31095854</c:v>
                </c:pt>
                <c:pt idx="26">
                  <c:v>31143481</c:v>
                </c:pt>
                <c:pt idx="27">
                  <c:v>31096581</c:v>
                </c:pt>
                <c:pt idx="28">
                  <c:v>31234449</c:v>
                </c:pt>
                <c:pt idx="29">
                  <c:v>31237399</c:v>
                </c:pt>
                <c:pt idx="30">
                  <c:v>31280696</c:v>
                </c:pt>
                <c:pt idx="31">
                  <c:v>31384315</c:v>
                </c:pt>
                <c:pt idx="32">
                  <c:v>31413867</c:v>
                </c:pt>
                <c:pt idx="33">
                  <c:v>31408396</c:v>
                </c:pt>
                <c:pt idx="34">
                  <c:v>31487614</c:v>
                </c:pt>
                <c:pt idx="35">
                  <c:v>31522687</c:v>
                </c:pt>
                <c:pt idx="36">
                  <c:v>31581574</c:v>
                </c:pt>
                <c:pt idx="37">
                  <c:v>31615656</c:v>
                </c:pt>
                <c:pt idx="38">
                  <c:v>31702669</c:v>
                </c:pt>
                <c:pt idx="39">
                  <c:v>31776860</c:v>
                </c:pt>
                <c:pt idx="40">
                  <c:v>31818398</c:v>
                </c:pt>
                <c:pt idx="41">
                  <c:v>31922719</c:v>
                </c:pt>
                <c:pt idx="42">
                  <c:v>31950386</c:v>
                </c:pt>
                <c:pt idx="43">
                  <c:v>32087491</c:v>
                </c:pt>
                <c:pt idx="44">
                  <c:v>32145325</c:v>
                </c:pt>
                <c:pt idx="45">
                  <c:v>32313082</c:v>
                </c:pt>
                <c:pt idx="46">
                  <c:v>32378132</c:v>
                </c:pt>
                <c:pt idx="47">
                  <c:v>32412927</c:v>
                </c:pt>
                <c:pt idx="48">
                  <c:v>32476251</c:v>
                </c:pt>
                <c:pt idx="49">
                  <c:v>32484192</c:v>
                </c:pt>
                <c:pt idx="50">
                  <c:v>32494965</c:v>
                </c:pt>
                <c:pt idx="51">
                  <c:v>32611523</c:v>
                </c:pt>
                <c:pt idx="52">
                  <c:v>32631758</c:v>
                </c:pt>
                <c:pt idx="53">
                  <c:v>32682460</c:v>
                </c:pt>
                <c:pt idx="54">
                  <c:v>32788150</c:v>
                </c:pt>
                <c:pt idx="55">
                  <c:v>32874533</c:v>
                </c:pt>
                <c:pt idx="56">
                  <c:v>32773476</c:v>
                </c:pt>
                <c:pt idx="57">
                  <c:v>33231895</c:v>
                </c:pt>
                <c:pt idx="58">
                  <c:v>33291379</c:v>
                </c:pt>
                <c:pt idx="59">
                  <c:v>33504626</c:v>
                </c:pt>
                <c:pt idx="60">
                  <c:v>33530902</c:v>
                </c:pt>
                <c:pt idx="61">
                  <c:v>33625714</c:v>
                </c:pt>
                <c:pt idx="62">
                  <c:v>33814406</c:v>
                </c:pt>
                <c:pt idx="63">
                  <c:v>33921996</c:v>
                </c:pt>
                <c:pt idx="64">
                  <c:v>34048210</c:v>
                </c:pt>
                <c:pt idx="65">
                  <c:v>34187004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1C-B787-46BF-9D0F-60AEDE39286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490375392"/>
        <c:axId val="490371864"/>
      </c:lineChart>
      <c:dateAx>
        <c:axId val="490375392"/>
        <c:scaling>
          <c:orientation val="minMax"/>
        </c:scaling>
        <c:delete val="0"/>
        <c:axPos val="b"/>
        <c:numFmt formatCode="mmm\-yy" sourceLinked="1"/>
        <c:majorTickMark val="out"/>
        <c:minorTickMark val="none"/>
        <c:tickLblPos val="low"/>
        <c:spPr>
          <a:noFill/>
          <a:ln w="6350" cap="flat" cmpd="sng" algn="ctr">
            <a:solidFill>
              <a:srgbClr val="000000"/>
            </a:solidFill>
            <a:prstDash val="solid"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rgbClr val="000000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pPr>
            <a:endParaRPr lang="pt-BR"/>
          </a:p>
        </c:txPr>
        <c:crossAx val="490371864"/>
        <c:crosses val="autoZero"/>
        <c:auto val="1"/>
        <c:lblOffset val="100"/>
        <c:baseTimeUnit val="months"/>
      </c:dateAx>
      <c:valAx>
        <c:axId val="490371864"/>
        <c:scaling>
          <c:orientation val="minMax"/>
          <c:min val="29499999.999999996"/>
        </c:scaling>
        <c:delete val="0"/>
        <c:axPos val="l"/>
        <c:majorGridlines>
          <c:spPr>
            <a:ln w="9525" cap="flat" cmpd="sng" algn="ctr">
              <a:solidFill>
                <a:srgbClr val="D9D9D9"/>
              </a:solidFill>
              <a:prstDash val="solid"/>
              <a:round/>
            </a:ln>
            <a:effectLst/>
          </c:spPr>
        </c:majorGridlines>
        <c:numFmt formatCode="#,##0.0" sourceLinked="0"/>
        <c:majorTickMark val="out"/>
        <c:minorTickMark val="none"/>
        <c:tickLblPos val="nextTo"/>
        <c:spPr>
          <a:noFill/>
          <a:ln w="6350">
            <a:solidFill>
              <a:srgbClr val="000000"/>
            </a:solidFill>
            <a:prstDash val="solid"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rgbClr val="000000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pPr>
            <a:endParaRPr lang="pt-BR"/>
          </a:p>
        </c:txPr>
        <c:crossAx val="490375392"/>
        <c:crosses val="autoZero"/>
        <c:crossBetween val="between"/>
        <c:dispUnits>
          <c:builtInUnit val="millions"/>
        </c:dispUnits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 sz="1100">
          <a:solidFill>
            <a:srgbClr val="000000"/>
          </a:solidFill>
          <a:latin typeface="Calibri" panose="020F0502020204030204" pitchFamily="34" charset="0"/>
          <a:cs typeface="Calibri" panose="020F0502020204030204" pitchFamily="34" charset="0"/>
        </a:defRPr>
      </a:pPr>
      <a:endParaRPr lang="pt-BR"/>
    </a:p>
  </c:txPr>
  <c:externalData r:id="rId4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8.2412669430813906E-2"/>
          <c:y val="5.2276490239428673E-2"/>
          <c:w val="0.89302002104809364"/>
          <c:h val="0.73365935989622189"/>
        </c:manualLayout>
      </c:layout>
      <c:lineChart>
        <c:grouping val="standard"/>
        <c:varyColors val="0"/>
        <c:ser>
          <c:idx val="0"/>
          <c:order val="0"/>
          <c:tx>
            <c:strRef>
              <c:f>'Fig 09'!$B$7</c:f>
              <c:strCache>
                <c:ptCount val="1"/>
                <c:pt idx="0">
                  <c:v>Novembro de 2023</c:v>
                </c:pt>
              </c:strCache>
            </c:strRef>
          </c:tx>
          <c:spPr>
            <a:ln w="19050" cap="rnd">
              <a:solidFill>
                <a:srgbClr val="D5998E"/>
              </a:solidFill>
              <a:round/>
            </a:ln>
            <a:effectLst/>
          </c:spPr>
          <c:marker>
            <c:symbol val="none"/>
          </c:marker>
          <c:dLbls>
            <c:dLbl>
              <c:idx val="10"/>
              <c:layout>
                <c:manualLayout>
                  <c:x val="-4.3681740115429933E-2"/>
                  <c:y val="-8.3752093802345093E-2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2023:</a:t>
                    </a:r>
                  </a:p>
                  <a:p>
                    <a:fld id="{AD6BF3F3-9DA9-4BD9-B2C4-AF44CB013191}" type="VALUE">
                      <a:rPr lang="en-US"/>
                      <a:pPr/>
                      <a:t>[VALOR]</a:t>
                    </a:fld>
                    <a:endParaRPr lang="pt-BR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0-8224-4F8A-AF9E-3BB7FEB791AF}"/>
                </c:ext>
              </c:extLst>
            </c:dLbl>
            <c:dLbl>
              <c:idx val="20"/>
              <c:layout>
                <c:manualLayout>
                  <c:x val="-1.8720745763755653E-2"/>
                  <c:y val="9.0452261306532597E-2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2033:</a:t>
                    </a:r>
                  </a:p>
                  <a:p>
                    <a:fld id="{A68655B2-AE49-4586-B44A-4018C50D9BE9}" type="VALUE">
                      <a:rPr lang="en-US"/>
                      <a:pPr/>
                      <a:t>[VALOR]</a:t>
                    </a:fld>
                    <a:endParaRPr lang="pt-BR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8224-4F8A-AF9E-3BB7FEB791A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rgbClr val="000000"/>
                    </a:solidFill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defRPr>
                </a:pPr>
                <a:endParaRPr lang="pt-BR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bg1">
                          <a:lumMod val="8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'Fig 09'!$A$8:$A$29</c:f>
              <c:numCache>
                <c:formatCode>General</c:formatCode>
                <c:ptCount val="22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  <c:pt idx="5">
                  <c:v>2018</c:v>
                </c:pt>
                <c:pt idx="6">
                  <c:v>2019</c:v>
                </c:pt>
                <c:pt idx="7">
                  <c:v>2020</c:v>
                </c:pt>
                <c:pt idx="8">
                  <c:v>2021</c:v>
                </c:pt>
                <c:pt idx="9">
                  <c:v>2022</c:v>
                </c:pt>
                <c:pt idx="10">
                  <c:v>2023</c:v>
                </c:pt>
                <c:pt idx="11">
                  <c:v>2024</c:v>
                </c:pt>
                <c:pt idx="12">
                  <c:v>2025</c:v>
                </c:pt>
                <c:pt idx="13">
                  <c:v>2026</c:v>
                </c:pt>
                <c:pt idx="14">
                  <c:v>2027</c:v>
                </c:pt>
                <c:pt idx="15">
                  <c:v>2028</c:v>
                </c:pt>
                <c:pt idx="16">
                  <c:v>2029</c:v>
                </c:pt>
                <c:pt idx="17">
                  <c:v>2030</c:v>
                </c:pt>
                <c:pt idx="18">
                  <c:v>2031</c:v>
                </c:pt>
                <c:pt idx="19">
                  <c:v>2032</c:v>
                </c:pt>
                <c:pt idx="20">
                  <c:v>2033</c:v>
                </c:pt>
                <c:pt idx="21">
                  <c:v>2034</c:v>
                </c:pt>
              </c:numCache>
            </c:numRef>
          </c:cat>
          <c:val>
            <c:numRef>
              <c:f>'Fig 09'!$B$8:$B$29</c:f>
              <c:numCache>
                <c:formatCode>#,#00%</c:formatCode>
                <c:ptCount val="22"/>
                <c:pt idx="0">
                  <c:v>0.51541508501487732</c:v>
                </c:pt>
                <c:pt idx="1">
                  <c:v>0.56280930005330032</c:v>
                </c:pt>
                <c:pt idx="2">
                  <c:v>0.6550471403179039</c:v>
                </c:pt>
                <c:pt idx="3">
                  <c:v>0.69839805236096353</c:v>
                </c:pt>
                <c:pt idx="4">
                  <c:v>0.73717926766954367</c:v>
                </c:pt>
                <c:pt idx="5">
                  <c:v>0.75269503902028601</c:v>
                </c:pt>
                <c:pt idx="6">
                  <c:v>0.74435060855587221</c:v>
                </c:pt>
                <c:pt idx="7">
                  <c:v>0.86939625277306753</c:v>
                </c:pt>
                <c:pt idx="8">
                  <c:v>0.77305984786356829</c:v>
                </c:pt>
                <c:pt idx="9">
                  <c:v>0.71677717189949375</c:v>
                </c:pt>
                <c:pt idx="10">
                  <c:v>0.74421392546750242</c:v>
                </c:pt>
                <c:pt idx="11">
                  <c:v>0.78163080886830349</c:v>
                </c:pt>
                <c:pt idx="12">
                  <c:v>0.80199798379582055</c:v>
                </c:pt>
                <c:pt idx="13">
                  <c:v>0.82204394450720208</c:v>
                </c:pt>
                <c:pt idx="14">
                  <c:v>0.8489673915567223</c:v>
                </c:pt>
                <c:pt idx="15">
                  <c:v>0.86485137370635312</c:v>
                </c:pt>
                <c:pt idx="16">
                  <c:v>0.87936570853075868</c:v>
                </c:pt>
                <c:pt idx="17">
                  <c:v>0.89260054914204379</c:v>
                </c:pt>
                <c:pt idx="18">
                  <c:v>0.90502211619938422</c:v>
                </c:pt>
                <c:pt idx="19">
                  <c:v>0.91678593255654572</c:v>
                </c:pt>
                <c:pt idx="20">
                  <c:v>0.92703671672089882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8224-4F8A-AF9E-3BB7FEB791AF}"/>
            </c:ext>
          </c:extLst>
        </c:ser>
        <c:ser>
          <c:idx val="1"/>
          <c:order val="1"/>
          <c:tx>
            <c:strRef>
              <c:f>'Fig 09'!$C$7</c:f>
              <c:strCache>
                <c:ptCount val="1"/>
                <c:pt idx="0">
                  <c:v>Junho de 2024</c:v>
                </c:pt>
              </c:strCache>
            </c:strRef>
          </c:tx>
          <c:spPr>
            <a:ln w="19050" cap="rnd">
              <a:solidFill>
                <a:srgbClr val="BD534B"/>
              </a:solidFill>
              <a:round/>
            </a:ln>
            <a:effectLst/>
          </c:spPr>
          <c:marker>
            <c:symbol val="none"/>
          </c:marker>
          <c:dLbls>
            <c:dLbl>
              <c:idx val="9"/>
              <c:layout>
                <c:manualLayout>
                  <c:x val="-4.2434386730786616E-2"/>
                  <c:y val="7.8222222222222221E-2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2022:</a:t>
                    </a:r>
                  </a:p>
                  <a:p>
                    <a:fld id="{58C443DE-8F08-48E6-B4FC-8841150F9A76}" type="VALUE">
                      <a:rPr lang="en-US"/>
                      <a:pPr/>
                      <a:t>[VALOR]</a:t>
                    </a:fld>
                    <a:endParaRPr lang="pt-BR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8224-4F8A-AF9E-3BB7FEB791AF}"/>
                </c:ext>
              </c:extLst>
            </c:dLbl>
            <c:dLbl>
              <c:idx val="21"/>
              <c:layout>
                <c:manualLayout>
                  <c:x val="-3.9521574390150825E-2"/>
                  <c:y val="-6.030150753768844E-2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2034:</a:t>
                    </a:r>
                  </a:p>
                  <a:p>
                    <a:fld id="{16D1C720-0356-4CFA-AEFF-9D1FACE54C03}" type="VALUE">
                      <a:rPr lang="en-US"/>
                      <a:pPr/>
                      <a:t>[VALOR]</a:t>
                    </a:fld>
                    <a:endParaRPr lang="pt-BR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4-8224-4F8A-AF9E-3BB7FEB791A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rgbClr val="000000"/>
                    </a:solidFill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defRPr>
                </a:pPr>
                <a:endParaRPr lang="pt-BR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bg1">
                          <a:lumMod val="8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'Fig 09'!$A$8:$A$29</c:f>
              <c:numCache>
                <c:formatCode>General</c:formatCode>
                <c:ptCount val="22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  <c:pt idx="5">
                  <c:v>2018</c:v>
                </c:pt>
                <c:pt idx="6">
                  <c:v>2019</c:v>
                </c:pt>
                <c:pt idx="7">
                  <c:v>2020</c:v>
                </c:pt>
                <c:pt idx="8">
                  <c:v>2021</c:v>
                </c:pt>
                <c:pt idx="9">
                  <c:v>2022</c:v>
                </c:pt>
                <c:pt idx="10">
                  <c:v>2023</c:v>
                </c:pt>
                <c:pt idx="11">
                  <c:v>2024</c:v>
                </c:pt>
                <c:pt idx="12">
                  <c:v>2025</c:v>
                </c:pt>
                <c:pt idx="13">
                  <c:v>2026</c:v>
                </c:pt>
                <c:pt idx="14">
                  <c:v>2027</c:v>
                </c:pt>
                <c:pt idx="15">
                  <c:v>2028</c:v>
                </c:pt>
                <c:pt idx="16">
                  <c:v>2029</c:v>
                </c:pt>
                <c:pt idx="17">
                  <c:v>2030</c:v>
                </c:pt>
                <c:pt idx="18">
                  <c:v>2031</c:v>
                </c:pt>
                <c:pt idx="19">
                  <c:v>2032</c:v>
                </c:pt>
                <c:pt idx="20">
                  <c:v>2033</c:v>
                </c:pt>
                <c:pt idx="21">
                  <c:v>2034</c:v>
                </c:pt>
              </c:numCache>
            </c:numRef>
          </c:cat>
          <c:val>
            <c:numRef>
              <c:f>'Fig 09'!$C$8:$C$29</c:f>
              <c:numCache>
                <c:formatCode>#,#00%</c:formatCode>
                <c:ptCount val="22"/>
                <c:pt idx="0">
                  <c:v>0.51541508501487732</c:v>
                </c:pt>
                <c:pt idx="1">
                  <c:v>0.56280930005330032</c:v>
                </c:pt>
                <c:pt idx="2">
                  <c:v>0.6550471403179039</c:v>
                </c:pt>
                <c:pt idx="3">
                  <c:v>0.69839805236096353</c:v>
                </c:pt>
                <c:pt idx="4">
                  <c:v>0.73717926766954367</c:v>
                </c:pt>
                <c:pt idx="5">
                  <c:v>0.75269503902028601</c:v>
                </c:pt>
                <c:pt idx="6">
                  <c:v>0.74435060855587221</c:v>
                </c:pt>
                <c:pt idx="7">
                  <c:v>0.86939625277306753</c:v>
                </c:pt>
                <c:pt idx="8">
                  <c:v>0.77305984786356829</c:v>
                </c:pt>
                <c:pt idx="9">
                  <c:v>0.71677717189949375</c:v>
                </c:pt>
                <c:pt idx="10">
                  <c:v>0.74421392546750242</c:v>
                </c:pt>
                <c:pt idx="11">
                  <c:v>0.78020495789827704</c:v>
                </c:pt>
                <c:pt idx="12">
                  <c:v>0.81284921975000279</c:v>
                </c:pt>
                <c:pt idx="13">
                  <c:v>0.84131892428359112</c:v>
                </c:pt>
                <c:pt idx="14">
                  <c:v>0.86548177146548122</c:v>
                </c:pt>
                <c:pt idx="15">
                  <c:v>0.8869565785676834</c:v>
                </c:pt>
                <c:pt idx="16">
                  <c:v>0.90770068861574771</c:v>
                </c:pt>
                <c:pt idx="17">
                  <c:v>0.92688472530968546</c:v>
                </c:pt>
                <c:pt idx="18">
                  <c:v>0.94691258508600995</c:v>
                </c:pt>
                <c:pt idx="19">
                  <c:v>0.96646973028602012</c:v>
                </c:pt>
                <c:pt idx="20">
                  <c:v>0.98596892406082326</c:v>
                </c:pt>
                <c:pt idx="21">
                  <c:v>1.0055422797378957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5-8224-4F8A-AF9E-3BB7FEB791A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326093120"/>
        <c:axId val="326663416"/>
      </c:lineChart>
      <c:catAx>
        <c:axId val="32609312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noFill/>
          <a:ln w="6350" cap="flat" cmpd="sng" algn="ctr">
            <a:solidFill>
              <a:srgbClr val="000000">
                <a:lumMod val="100000"/>
              </a:srgbClr>
            </a:solidFill>
            <a:prstDash val="solid"/>
            <a:round/>
            <a:headEnd type="none" w="med" len="med"/>
            <a:tailEnd type="none" w="med" len="med"/>
          </a:ln>
          <a:effectLst/>
        </c:spPr>
        <c:txPr>
          <a:bodyPr rot="-5400000" spcFirstLastPara="1" vertOverflow="ellipsis" wrap="square" anchor="ctr" anchorCtr="1"/>
          <a:lstStyle/>
          <a:p>
            <a:pPr>
              <a:defRPr sz="1200" b="0" i="0" u="none" strike="noStrike" kern="1200" baseline="0">
                <a:solidFill>
                  <a:srgbClr val="000000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pPr>
            <a:endParaRPr lang="pt-BR"/>
          </a:p>
        </c:txPr>
        <c:crossAx val="326663416"/>
        <c:crosses val="autoZero"/>
        <c:auto val="1"/>
        <c:lblAlgn val="ctr"/>
        <c:lblOffset val="100"/>
        <c:noMultiLvlLbl val="0"/>
      </c:catAx>
      <c:valAx>
        <c:axId val="326663416"/>
        <c:scaling>
          <c:orientation val="minMax"/>
          <c:min val="0.4"/>
        </c:scaling>
        <c:delete val="0"/>
        <c:axPos val="l"/>
        <c:majorGridlines>
          <c:spPr>
            <a:ln w="9525" cap="flat" cmpd="sng" algn="ctr">
              <a:solidFill>
                <a:srgbClr val="D9D9D9"/>
              </a:solidFill>
              <a:prstDash val="solid"/>
              <a:round/>
            </a:ln>
            <a:effectLst/>
          </c:spPr>
        </c:majorGridlines>
        <c:numFmt formatCode="#,#00%" sourceLinked="1"/>
        <c:majorTickMark val="out"/>
        <c:minorTickMark val="none"/>
        <c:tickLblPos val="nextTo"/>
        <c:spPr>
          <a:noFill/>
          <a:ln w="6350">
            <a:solidFill>
              <a:srgbClr val="000000"/>
            </a:solidFill>
            <a:prstDash val="solid"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rgbClr val="000000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pPr>
            <a:endParaRPr lang="pt-BR"/>
          </a:p>
        </c:txPr>
        <c:crossAx val="326093120"/>
        <c:crosses val="autoZero"/>
        <c:crossBetween val="between"/>
      </c:valAx>
      <c:spPr>
        <a:noFill/>
        <a:ln>
          <a:solidFill>
            <a:schemeClr val="bg1">
              <a:lumMod val="85000"/>
            </a:schemeClr>
          </a:solidFill>
        </a:ln>
        <a:effectLst/>
      </c:spPr>
    </c:plotArea>
    <c:legend>
      <c:legendPos val="b"/>
      <c:layout>
        <c:manualLayout>
          <c:xMode val="edge"/>
          <c:yMode val="edge"/>
          <c:x val="0.10993355052892625"/>
          <c:y val="0.94429398640495188"/>
          <c:w val="0.81586711934702039"/>
          <c:h val="5.5706036745406827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rgbClr val="000000"/>
              </a:solidFill>
              <a:latin typeface="Calibri" panose="020F0502020204030204" pitchFamily="34" charset="0"/>
              <a:ea typeface="+mn-ea"/>
              <a:cs typeface="Calibri" panose="020F0502020204030204" pitchFamily="34" charset="0"/>
            </a:defRPr>
          </a:pPr>
          <a:endParaRPr lang="pt-BR"/>
        </a:p>
      </c:txPr>
    </c:legend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 sz="1200">
          <a:solidFill>
            <a:srgbClr val="000000"/>
          </a:solidFill>
          <a:latin typeface="Calibri" panose="020F0502020204030204" pitchFamily="34" charset="0"/>
          <a:cs typeface="Calibri" panose="020F0502020204030204" pitchFamily="34" charset="0"/>
        </a:defRPr>
      </a:pPr>
      <a:endParaRPr lang="pt-BR"/>
    </a:p>
  </c:txPr>
  <c:externalData r:id="rId4">
    <c:autoUpdate val="0"/>
  </c:externalData>
  <c:userShapes r:id="rId5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7495C4B-F9F9-4077-8B5D-0654236078A6}" type="doc">
      <dgm:prSet loTypeId="urn:microsoft.com/office/officeart/2005/8/layout/cycle2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t-BR"/>
        </a:p>
      </dgm:t>
    </dgm:pt>
    <dgm:pt modelId="{D448035E-0412-414C-9717-D759A36CCD34}">
      <dgm:prSet phldrT="[Texto]" custT="1"/>
      <dgm:spPr/>
      <dgm:t>
        <a:bodyPr/>
        <a:lstStyle/>
        <a:p>
          <a:r>
            <a:rPr lang="pt-BR" sz="1100" b="1" dirty="0"/>
            <a:t>Fiscal</a:t>
          </a:r>
          <a:r>
            <a:rPr lang="pt-BR" sz="1100" dirty="0"/>
            <a:t> </a:t>
          </a:r>
        </a:p>
        <a:p>
          <a:r>
            <a:rPr lang="pt-BR" sz="1100" b="1" dirty="0"/>
            <a:t>Superávit</a:t>
          </a:r>
        </a:p>
        <a:p>
          <a:r>
            <a:rPr lang="pt-BR" sz="1100" b="1" dirty="0"/>
            <a:t>Primário</a:t>
          </a:r>
        </a:p>
      </dgm:t>
    </dgm:pt>
    <dgm:pt modelId="{47D43816-8934-457C-855E-EAEFAA666A31}" type="parTrans" cxnId="{1993E4E0-9C24-4DF8-B764-4B963062DFCF}">
      <dgm:prSet/>
      <dgm:spPr/>
      <dgm:t>
        <a:bodyPr/>
        <a:lstStyle/>
        <a:p>
          <a:endParaRPr lang="pt-BR"/>
        </a:p>
      </dgm:t>
    </dgm:pt>
    <dgm:pt modelId="{CB94B492-3D79-4E62-816F-19F44989BB2C}" type="sibTrans" cxnId="{1993E4E0-9C24-4DF8-B764-4B963062DFCF}">
      <dgm:prSet/>
      <dgm:spPr/>
      <dgm:t>
        <a:bodyPr/>
        <a:lstStyle/>
        <a:p>
          <a:endParaRPr lang="pt-BR"/>
        </a:p>
      </dgm:t>
    </dgm:pt>
    <dgm:pt modelId="{AD8706B0-F3D2-4DC3-84C8-1AA913A35CD4}">
      <dgm:prSet phldrT="[Texto]" custT="1"/>
      <dgm:spPr/>
      <dgm:t>
        <a:bodyPr/>
        <a:lstStyle/>
        <a:p>
          <a:r>
            <a:rPr lang="pt-BR" sz="900" b="1" dirty="0"/>
            <a:t>Cambial</a:t>
          </a:r>
        </a:p>
        <a:p>
          <a:r>
            <a:rPr lang="pt-BR" sz="900" b="1" dirty="0"/>
            <a:t>Câmbio flutuante</a:t>
          </a:r>
        </a:p>
        <a:p>
          <a:r>
            <a:rPr lang="pt-BR" sz="900" b="1" dirty="0"/>
            <a:t>+</a:t>
          </a:r>
        </a:p>
        <a:p>
          <a:r>
            <a:rPr lang="pt-BR" sz="900" b="1" dirty="0"/>
            <a:t>Reservas e saldos</a:t>
          </a:r>
        </a:p>
      </dgm:t>
    </dgm:pt>
    <dgm:pt modelId="{929575E6-C2E3-4AFA-A05C-8D743F6A19E9}" type="parTrans" cxnId="{FE2CC545-25B3-4844-B9F3-E5D09F306D6C}">
      <dgm:prSet/>
      <dgm:spPr/>
      <dgm:t>
        <a:bodyPr/>
        <a:lstStyle/>
        <a:p>
          <a:endParaRPr lang="pt-BR"/>
        </a:p>
      </dgm:t>
    </dgm:pt>
    <dgm:pt modelId="{6F6917F7-38D3-4D8F-BC38-BAAF0D866BC8}" type="sibTrans" cxnId="{FE2CC545-25B3-4844-B9F3-E5D09F306D6C}">
      <dgm:prSet/>
      <dgm:spPr/>
      <dgm:t>
        <a:bodyPr/>
        <a:lstStyle/>
        <a:p>
          <a:endParaRPr lang="pt-BR"/>
        </a:p>
      </dgm:t>
    </dgm:pt>
    <dgm:pt modelId="{12F8475A-2EC8-46A4-9942-2514BAEAAE13}">
      <dgm:prSet phldrT="[Texto]" custT="1"/>
      <dgm:spPr/>
      <dgm:t>
        <a:bodyPr/>
        <a:lstStyle/>
        <a:p>
          <a:r>
            <a:rPr lang="pt-BR" sz="900" b="1" dirty="0"/>
            <a:t>Monetária</a:t>
          </a:r>
        </a:p>
        <a:p>
          <a:r>
            <a:rPr lang="pt-BR" sz="900" b="1" dirty="0"/>
            <a:t>Metas de inflação</a:t>
          </a:r>
        </a:p>
        <a:p>
          <a:r>
            <a:rPr lang="pt-BR" sz="900" b="1" dirty="0"/>
            <a:t>+</a:t>
          </a:r>
        </a:p>
        <a:p>
          <a:r>
            <a:rPr lang="pt-BR" sz="900" b="1" dirty="0"/>
            <a:t>Independência do BACEN</a:t>
          </a:r>
        </a:p>
      </dgm:t>
    </dgm:pt>
    <dgm:pt modelId="{CD0FD270-D869-47BA-923E-CCA3744006CE}" type="parTrans" cxnId="{91CFE611-029C-4B94-AC62-C87E353DDA83}">
      <dgm:prSet/>
      <dgm:spPr/>
      <dgm:t>
        <a:bodyPr/>
        <a:lstStyle/>
        <a:p>
          <a:endParaRPr lang="pt-BR"/>
        </a:p>
      </dgm:t>
    </dgm:pt>
    <dgm:pt modelId="{1A86F643-65AB-420B-8904-2E9B77B43F36}" type="sibTrans" cxnId="{91CFE611-029C-4B94-AC62-C87E353DDA83}">
      <dgm:prSet/>
      <dgm:spPr/>
      <dgm:t>
        <a:bodyPr/>
        <a:lstStyle/>
        <a:p>
          <a:endParaRPr lang="pt-BR"/>
        </a:p>
      </dgm:t>
    </dgm:pt>
    <dgm:pt modelId="{2A1CCDD8-D1E5-430E-9153-B3E9EAF6499A}" type="pres">
      <dgm:prSet presAssocID="{C7495C4B-F9F9-4077-8B5D-0654236078A6}" presName="cycle" presStyleCnt="0">
        <dgm:presLayoutVars>
          <dgm:dir/>
          <dgm:resizeHandles val="exact"/>
        </dgm:presLayoutVars>
      </dgm:prSet>
      <dgm:spPr/>
    </dgm:pt>
    <dgm:pt modelId="{9D55D922-F522-4B45-844F-2402211445CF}" type="pres">
      <dgm:prSet presAssocID="{D448035E-0412-414C-9717-D759A36CCD34}" presName="node" presStyleLbl="node1" presStyleIdx="0" presStyleCnt="3" custRadScaleRad="98736">
        <dgm:presLayoutVars>
          <dgm:bulletEnabled val="1"/>
        </dgm:presLayoutVars>
      </dgm:prSet>
      <dgm:spPr/>
    </dgm:pt>
    <dgm:pt modelId="{A9636EA7-8B11-47AE-95FD-98C9C438447D}" type="pres">
      <dgm:prSet presAssocID="{CB94B492-3D79-4E62-816F-19F44989BB2C}" presName="sibTrans" presStyleLbl="sibTrans2D1" presStyleIdx="0" presStyleCnt="3"/>
      <dgm:spPr/>
    </dgm:pt>
    <dgm:pt modelId="{7AA8B35D-A95C-48AF-8655-B38D8D9A9F5A}" type="pres">
      <dgm:prSet presAssocID="{CB94B492-3D79-4E62-816F-19F44989BB2C}" presName="connectorText" presStyleLbl="sibTrans2D1" presStyleIdx="0" presStyleCnt="3"/>
      <dgm:spPr/>
    </dgm:pt>
    <dgm:pt modelId="{EB0B4B2D-EF9B-4CD6-8D27-0B873EAE5439}" type="pres">
      <dgm:prSet presAssocID="{AD8706B0-F3D2-4DC3-84C8-1AA913A35CD4}" presName="node" presStyleLbl="node1" presStyleIdx="1" presStyleCnt="3">
        <dgm:presLayoutVars>
          <dgm:bulletEnabled val="1"/>
        </dgm:presLayoutVars>
      </dgm:prSet>
      <dgm:spPr/>
    </dgm:pt>
    <dgm:pt modelId="{C27ABEBB-E819-4828-B13D-28A4E478762F}" type="pres">
      <dgm:prSet presAssocID="{6F6917F7-38D3-4D8F-BC38-BAAF0D866BC8}" presName="sibTrans" presStyleLbl="sibTrans2D1" presStyleIdx="1" presStyleCnt="3"/>
      <dgm:spPr/>
    </dgm:pt>
    <dgm:pt modelId="{22CF8103-7FF9-4D25-B4D6-07E60FCE659E}" type="pres">
      <dgm:prSet presAssocID="{6F6917F7-38D3-4D8F-BC38-BAAF0D866BC8}" presName="connectorText" presStyleLbl="sibTrans2D1" presStyleIdx="1" presStyleCnt="3"/>
      <dgm:spPr/>
    </dgm:pt>
    <dgm:pt modelId="{51CF5F0F-68CA-4A82-ABA4-01CE93BD4358}" type="pres">
      <dgm:prSet presAssocID="{12F8475A-2EC8-46A4-9942-2514BAEAAE13}" presName="node" presStyleLbl="node1" presStyleIdx="2" presStyleCnt="3">
        <dgm:presLayoutVars>
          <dgm:bulletEnabled val="1"/>
        </dgm:presLayoutVars>
      </dgm:prSet>
      <dgm:spPr/>
    </dgm:pt>
    <dgm:pt modelId="{527FA5CF-24A9-455B-B78D-C9EA5670DD49}" type="pres">
      <dgm:prSet presAssocID="{1A86F643-65AB-420B-8904-2E9B77B43F36}" presName="sibTrans" presStyleLbl="sibTrans2D1" presStyleIdx="2" presStyleCnt="3"/>
      <dgm:spPr/>
    </dgm:pt>
    <dgm:pt modelId="{DE17DC5A-695C-4813-B439-D23454716641}" type="pres">
      <dgm:prSet presAssocID="{1A86F643-65AB-420B-8904-2E9B77B43F36}" presName="connectorText" presStyleLbl="sibTrans2D1" presStyleIdx="2" presStyleCnt="3"/>
      <dgm:spPr/>
    </dgm:pt>
  </dgm:ptLst>
  <dgm:cxnLst>
    <dgm:cxn modelId="{91CFE611-029C-4B94-AC62-C87E353DDA83}" srcId="{C7495C4B-F9F9-4077-8B5D-0654236078A6}" destId="{12F8475A-2EC8-46A4-9942-2514BAEAAE13}" srcOrd="2" destOrd="0" parTransId="{CD0FD270-D869-47BA-923E-CCA3744006CE}" sibTransId="{1A86F643-65AB-420B-8904-2E9B77B43F36}"/>
    <dgm:cxn modelId="{CE75FA32-C66E-4EFF-8FC4-E700EAFCBFF5}" type="presOf" srcId="{AD8706B0-F3D2-4DC3-84C8-1AA913A35CD4}" destId="{EB0B4B2D-EF9B-4CD6-8D27-0B873EAE5439}" srcOrd="0" destOrd="0" presId="urn:microsoft.com/office/officeart/2005/8/layout/cycle2"/>
    <dgm:cxn modelId="{FE2CC545-25B3-4844-B9F3-E5D09F306D6C}" srcId="{C7495C4B-F9F9-4077-8B5D-0654236078A6}" destId="{AD8706B0-F3D2-4DC3-84C8-1AA913A35CD4}" srcOrd="1" destOrd="0" parTransId="{929575E6-C2E3-4AFA-A05C-8D743F6A19E9}" sibTransId="{6F6917F7-38D3-4D8F-BC38-BAAF0D866BC8}"/>
    <dgm:cxn modelId="{7E0E846B-C8EA-456D-A22B-1BAEC77EC1F3}" type="presOf" srcId="{6F6917F7-38D3-4D8F-BC38-BAAF0D866BC8}" destId="{C27ABEBB-E819-4828-B13D-28A4E478762F}" srcOrd="0" destOrd="0" presId="urn:microsoft.com/office/officeart/2005/8/layout/cycle2"/>
    <dgm:cxn modelId="{7B91D599-9B84-4EE1-904F-51117D5B8861}" type="presOf" srcId="{D448035E-0412-414C-9717-D759A36CCD34}" destId="{9D55D922-F522-4B45-844F-2402211445CF}" srcOrd="0" destOrd="0" presId="urn:microsoft.com/office/officeart/2005/8/layout/cycle2"/>
    <dgm:cxn modelId="{364452A8-BD10-4DDE-83E1-93462008D7B2}" type="presOf" srcId="{CB94B492-3D79-4E62-816F-19F44989BB2C}" destId="{A9636EA7-8B11-47AE-95FD-98C9C438447D}" srcOrd="0" destOrd="0" presId="urn:microsoft.com/office/officeart/2005/8/layout/cycle2"/>
    <dgm:cxn modelId="{74269DB6-E53C-4F2E-8D57-631DD96CFAB7}" type="presOf" srcId="{6F6917F7-38D3-4D8F-BC38-BAAF0D866BC8}" destId="{22CF8103-7FF9-4D25-B4D6-07E60FCE659E}" srcOrd="1" destOrd="0" presId="urn:microsoft.com/office/officeart/2005/8/layout/cycle2"/>
    <dgm:cxn modelId="{C7AB9ABF-0BD1-4BF2-9ACC-CDC48877A065}" type="presOf" srcId="{12F8475A-2EC8-46A4-9942-2514BAEAAE13}" destId="{51CF5F0F-68CA-4A82-ABA4-01CE93BD4358}" srcOrd="0" destOrd="0" presId="urn:microsoft.com/office/officeart/2005/8/layout/cycle2"/>
    <dgm:cxn modelId="{4F12C0C8-7588-48C1-B014-682F066A5596}" type="presOf" srcId="{1A86F643-65AB-420B-8904-2E9B77B43F36}" destId="{527FA5CF-24A9-455B-B78D-C9EA5670DD49}" srcOrd="0" destOrd="0" presId="urn:microsoft.com/office/officeart/2005/8/layout/cycle2"/>
    <dgm:cxn modelId="{5D4739CB-A6E8-46E7-9760-E08F02543A89}" type="presOf" srcId="{CB94B492-3D79-4E62-816F-19F44989BB2C}" destId="{7AA8B35D-A95C-48AF-8655-B38D8D9A9F5A}" srcOrd="1" destOrd="0" presId="urn:microsoft.com/office/officeart/2005/8/layout/cycle2"/>
    <dgm:cxn modelId="{1993E4E0-9C24-4DF8-B764-4B963062DFCF}" srcId="{C7495C4B-F9F9-4077-8B5D-0654236078A6}" destId="{D448035E-0412-414C-9717-D759A36CCD34}" srcOrd="0" destOrd="0" parTransId="{47D43816-8934-457C-855E-EAEFAA666A31}" sibTransId="{CB94B492-3D79-4E62-816F-19F44989BB2C}"/>
    <dgm:cxn modelId="{7DC530E2-BAD8-40C7-9B74-9C109AB96F0E}" type="presOf" srcId="{1A86F643-65AB-420B-8904-2E9B77B43F36}" destId="{DE17DC5A-695C-4813-B439-D23454716641}" srcOrd="1" destOrd="0" presId="urn:microsoft.com/office/officeart/2005/8/layout/cycle2"/>
    <dgm:cxn modelId="{7213B1FA-29F7-4332-BAC0-3BC91F1F9A22}" type="presOf" srcId="{C7495C4B-F9F9-4077-8B5D-0654236078A6}" destId="{2A1CCDD8-D1E5-430E-9153-B3E9EAF6499A}" srcOrd="0" destOrd="0" presId="urn:microsoft.com/office/officeart/2005/8/layout/cycle2"/>
    <dgm:cxn modelId="{D6B5A604-55DB-4AC1-848F-DC8B9AFBDBAF}" type="presParOf" srcId="{2A1CCDD8-D1E5-430E-9153-B3E9EAF6499A}" destId="{9D55D922-F522-4B45-844F-2402211445CF}" srcOrd="0" destOrd="0" presId="urn:microsoft.com/office/officeart/2005/8/layout/cycle2"/>
    <dgm:cxn modelId="{297322B3-1AF1-4308-94E3-74BFFECEAC12}" type="presParOf" srcId="{2A1CCDD8-D1E5-430E-9153-B3E9EAF6499A}" destId="{A9636EA7-8B11-47AE-95FD-98C9C438447D}" srcOrd="1" destOrd="0" presId="urn:microsoft.com/office/officeart/2005/8/layout/cycle2"/>
    <dgm:cxn modelId="{B36E0BAE-7191-468E-A5AF-B3CBDF06D507}" type="presParOf" srcId="{A9636EA7-8B11-47AE-95FD-98C9C438447D}" destId="{7AA8B35D-A95C-48AF-8655-B38D8D9A9F5A}" srcOrd="0" destOrd="0" presId="urn:microsoft.com/office/officeart/2005/8/layout/cycle2"/>
    <dgm:cxn modelId="{CFB1E76D-6D8E-49F1-8660-7F84B9D966AF}" type="presParOf" srcId="{2A1CCDD8-D1E5-430E-9153-B3E9EAF6499A}" destId="{EB0B4B2D-EF9B-4CD6-8D27-0B873EAE5439}" srcOrd="2" destOrd="0" presId="urn:microsoft.com/office/officeart/2005/8/layout/cycle2"/>
    <dgm:cxn modelId="{52A70BD6-3DD2-47CE-84CD-897509C284AC}" type="presParOf" srcId="{2A1CCDD8-D1E5-430E-9153-B3E9EAF6499A}" destId="{C27ABEBB-E819-4828-B13D-28A4E478762F}" srcOrd="3" destOrd="0" presId="urn:microsoft.com/office/officeart/2005/8/layout/cycle2"/>
    <dgm:cxn modelId="{0D91884F-1C05-4F1A-9190-1325EDDA471F}" type="presParOf" srcId="{C27ABEBB-E819-4828-B13D-28A4E478762F}" destId="{22CF8103-7FF9-4D25-B4D6-07E60FCE659E}" srcOrd="0" destOrd="0" presId="urn:microsoft.com/office/officeart/2005/8/layout/cycle2"/>
    <dgm:cxn modelId="{4AA5DD99-EE2E-4A4D-8EA9-1C37B11A4BCE}" type="presParOf" srcId="{2A1CCDD8-D1E5-430E-9153-B3E9EAF6499A}" destId="{51CF5F0F-68CA-4A82-ABA4-01CE93BD4358}" srcOrd="4" destOrd="0" presId="urn:microsoft.com/office/officeart/2005/8/layout/cycle2"/>
    <dgm:cxn modelId="{DCAD0DFC-FBA2-42AB-9D1A-8258DB7F2306}" type="presParOf" srcId="{2A1CCDD8-D1E5-430E-9153-B3E9EAF6499A}" destId="{527FA5CF-24A9-455B-B78D-C9EA5670DD49}" srcOrd="5" destOrd="0" presId="urn:microsoft.com/office/officeart/2005/8/layout/cycle2"/>
    <dgm:cxn modelId="{0F05F17B-0482-445D-B6B7-C2596B6B45A4}" type="presParOf" srcId="{527FA5CF-24A9-455B-B78D-C9EA5670DD49}" destId="{DE17DC5A-695C-4813-B439-D23454716641}" srcOrd="0" destOrd="0" presId="urn:microsoft.com/office/officeart/2005/8/layout/cycle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D55D922-F522-4B45-844F-2402211445CF}">
      <dsp:nvSpPr>
        <dsp:cNvPr id="0" name=""/>
        <dsp:cNvSpPr/>
      </dsp:nvSpPr>
      <dsp:spPr>
        <a:xfrm>
          <a:off x="1582264" y="13103"/>
          <a:ext cx="1156108" cy="1156108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100" b="1" kern="1200" dirty="0"/>
            <a:t>Fiscal</a:t>
          </a:r>
          <a:r>
            <a:rPr lang="pt-BR" sz="1100" kern="1200" dirty="0"/>
            <a:t> 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100" b="1" kern="1200" dirty="0"/>
            <a:t>Superávit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100" b="1" kern="1200" dirty="0"/>
            <a:t>Primário</a:t>
          </a:r>
        </a:p>
      </dsp:txBody>
      <dsp:txXfrm>
        <a:off x="1751572" y="182411"/>
        <a:ext cx="817492" cy="817492"/>
      </dsp:txXfrm>
    </dsp:sp>
    <dsp:sp modelId="{A9636EA7-8B11-47AE-95FD-98C9C438447D}">
      <dsp:nvSpPr>
        <dsp:cNvPr id="0" name=""/>
        <dsp:cNvSpPr/>
      </dsp:nvSpPr>
      <dsp:spPr>
        <a:xfrm rot="3587376">
          <a:off x="2439253" y="1134147"/>
          <a:ext cx="301639" cy="390186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t-BR" sz="1600" kern="1200"/>
        </a:p>
      </dsp:txBody>
      <dsp:txXfrm>
        <a:off x="2461732" y="1173083"/>
        <a:ext cx="211147" cy="234112"/>
      </dsp:txXfrm>
    </dsp:sp>
    <dsp:sp modelId="{EB0B4B2D-EF9B-4CD6-8D27-0B873EAE5439}">
      <dsp:nvSpPr>
        <dsp:cNvPr id="0" name=""/>
        <dsp:cNvSpPr/>
      </dsp:nvSpPr>
      <dsp:spPr>
        <a:xfrm>
          <a:off x="2450364" y="1504025"/>
          <a:ext cx="1156108" cy="1156108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900" b="1" kern="1200" dirty="0"/>
            <a:t>Cambial</a:t>
          </a:r>
        </a:p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900" b="1" kern="1200" dirty="0"/>
            <a:t>Câmbio flutuante</a:t>
          </a:r>
        </a:p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900" b="1" kern="1200" dirty="0"/>
            <a:t>+</a:t>
          </a:r>
        </a:p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900" b="1" kern="1200" dirty="0"/>
            <a:t>Reservas e saldos</a:t>
          </a:r>
        </a:p>
      </dsp:txBody>
      <dsp:txXfrm>
        <a:off x="2619672" y="1673333"/>
        <a:ext cx="817492" cy="817492"/>
      </dsp:txXfrm>
    </dsp:sp>
    <dsp:sp modelId="{C27ABEBB-E819-4828-B13D-28A4E478762F}">
      <dsp:nvSpPr>
        <dsp:cNvPr id="0" name=""/>
        <dsp:cNvSpPr/>
      </dsp:nvSpPr>
      <dsp:spPr>
        <a:xfrm rot="10800000">
          <a:off x="2015296" y="1886986"/>
          <a:ext cx="307448" cy="390186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t-BR" sz="1600" kern="1200"/>
        </a:p>
      </dsp:txBody>
      <dsp:txXfrm rot="10800000">
        <a:off x="2107530" y="1965023"/>
        <a:ext cx="215214" cy="234112"/>
      </dsp:txXfrm>
    </dsp:sp>
    <dsp:sp modelId="{51CF5F0F-68CA-4A82-ABA4-01CE93BD4358}">
      <dsp:nvSpPr>
        <dsp:cNvPr id="0" name=""/>
        <dsp:cNvSpPr/>
      </dsp:nvSpPr>
      <dsp:spPr>
        <a:xfrm>
          <a:off x="714165" y="1504025"/>
          <a:ext cx="1156108" cy="1156108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900" b="1" kern="1200" dirty="0"/>
            <a:t>Monetária</a:t>
          </a:r>
        </a:p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900" b="1" kern="1200" dirty="0"/>
            <a:t>Metas de inflação</a:t>
          </a:r>
        </a:p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900" b="1" kern="1200" dirty="0"/>
            <a:t>+</a:t>
          </a:r>
        </a:p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900" b="1" kern="1200" dirty="0"/>
            <a:t>Independência do BACEN</a:t>
          </a:r>
        </a:p>
      </dsp:txBody>
      <dsp:txXfrm>
        <a:off x="883473" y="1673333"/>
        <a:ext cx="817492" cy="817492"/>
      </dsp:txXfrm>
    </dsp:sp>
    <dsp:sp modelId="{527FA5CF-24A9-455B-B78D-C9EA5670DD49}">
      <dsp:nvSpPr>
        <dsp:cNvPr id="0" name=""/>
        <dsp:cNvSpPr/>
      </dsp:nvSpPr>
      <dsp:spPr>
        <a:xfrm rot="18012624">
          <a:off x="1571153" y="1148902"/>
          <a:ext cx="301639" cy="390186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t-BR" sz="1600" kern="1200"/>
        </a:p>
      </dsp:txBody>
      <dsp:txXfrm>
        <a:off x="1593632" y="1266040"/>
        <a:ext cx="211147" cy="23411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2">
  <dgm:title val=""/>
  <dgm:desc val=""/>
  <dgm:catLst>
    <dgm:cat type="cycle" pri="1000"/>
    <dgm:cat type="convert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op="equ" fact="0.25"/>
      <dgm:constr type="sibSp" refType="w" refFor="ch" refPtType="node" fact="0.5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sibTransForEach" axis="followSib" ptType="sibTrans" hideLastTrans="0" cnt="1">
            <dgm:layoutNode name="sibTrans">
              <dgm:choose name="Name11">
                <dgm:if name="Name12" axis="par ch" ptType="doc node" func="cnt" op="lt" val="3">
                  <dgm:alg type="conn">
                    <dgm:param type="begPts" val="radial"/>
                    <dgm:param type="endPts" val="radial"/>
                  </dgm:alg>
                </dgm:if>
                <dgm:else name="Name13">
                  <dgm:alg type="conn">
                    <dgm:param type="begPts" val="auto"/>
                    <dgm:param type="endPts" val="auto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1.35"/>
                <dgm:constr type="connDist"/>
                <dgm:constr type="w" for="ch" refType="connDist" fact="0.45"/>
                <dgm:constr type="h" for="ch" refType="h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14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0.23142</cdr:x>
      <cdr:y>0.63925</cdr:y>
    </cdr:from>
    <cdr:to>
      <cdr:x>0.7717</cdr:x>
      <cdr:y>0.77788</cdr:y>
    </cdr:to>
    <cdr:sp macro="" textlink="">
      <cdr:nvSpPr>
        <cdr:cNvPr id="3" name="CaixaDeTexto 2"/>
        <cdr:cNvSpPr txBox="1"/>
      </cdr:nvSpPr>
      <cdr:spPr>
        <a:xfrm xmlns:a="http://schemas.openxmlformats.org/drawingml/2006/main">
          <a:off x="1499600" y="2301299"/>
          <a:ext cx="3501025" cy="49905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 anchor="ctr"/>
        <a:lstStyle xmlns:a="http://schemas.openxmlformats.org/drawingml/2006/main"/>
        <a:p xmlns:a="http://schemas.openxmlformats.org/drawingml/2006/main">
          <a:pPr algn="ctr"/>
          <a:r>
            <a:rPr lang="pt-BR" sz="1050" b="1" i="0" dirty="0">
              <a:solidFill>
                <a:srgbClr val="000000"/>
              </a:solidFill>
              <a:latin typeface=""/>
              <a:cs typeface="Calibri" panose="020F0502020204030204" pitchFamily="34" charset="0"/>
            </a:rPr>
            <a:t>Cenário</a:t>
          </a:r>
          <a:r>
            <a:rPr lang="pt-BR" sz="1050" b="1" i="0" baseline="0" dirty="0">
              <a:solidFill>
                <a:srgbClr val="000000"/>
              </a:solidFill>
              <a:latin typeface=""/>
              <a:cs typeface="Calibri" panose="020F0502020204030204" pitchFamily="34" charset="0"/>
            </a:rPr>
            <a:t> de </a:t>
          </a:r>
          <a:r>
            <a:rPr lang="pt-BR" sz="1050" b="1" i="0" baseline="0" dirty="0" err="1">
              <a:solidFill>
                <a:srgbClr val="000000"/>
              </a:solidFill>
              <a:latin typeface=""/>
              <a:cs typeface="Calibri" panose="020F0502020204030204" pitchFamily="34" charset="0"/>
            </a:rPr>
            <a:t>nov</a:t>
          </a:r>
          <a:r>
            <a:rPr lang="pt-BR" sz="1050" b="1" i="0" baseline="0" dirty="0">
              <a:solidFill>
                <a:srgbClr val="000000"/>
              </a:solidFill>
              <a:latin typeface=""/>
              <a:cs typeface="Calibri" panose="020F0502020204030204" pitchFamily="34" charset="0"/>
            </a:rPr>
            <a:t>/23: </a:t>
          </a:r>
          <a:r>
            <a:rPr lang="pt-BR" sz="1050" b="1" i="0" dirty="0">
              <a:solidFill>
                <a:srgbClr val="000000"/>
              </a:solidFill>
              <a:latin typeface=""/>
              <a:cs typeface="Calibri" panose="020F0502020204030204" pitchFamily="34" charset="0"/>
            </a:rPr>
            <a:t>Média 2026-2033 = 88,2% do PIB</a:t>
          </a:r>
        </a:p>
        <a:p xmlns:a="http://schemas.openxmlformats.org/drawingml/2006/main">
          <a:pPr algn="ctr"/>
          <a:r>
            <a:rPr lang="pt-BR" sz="1050" b="1" i="0" dirty="0">
              <a:solidFill>
                <a:srgbClr val="000000"/>
              </a:solidFill>
              <a:latin typeface=""/>
              <a:cs typeface="Calibri" panose="020F0502020204030204" pitchFamily="34" charset="0"/>
            </a:rPr>
            <a:t>Cenário de </a:t>
          </a:r>
          <a:r>
            <a:rPr lang="pt-BR" sz="1050" b="1" i="0" dirty="0" err="1">
              <a:solidFill>
                <a:srgbClr val="000000"/>
              </a:solidFill>
              <a:latin typeface=""/>
              <a:cs typeface="Calibri" panose="020F0502020204030204" pitchFamily="34" charset="0"/>
            </a:rPr>
            <a:t>jun</a:t>
          </a:r>
          <a:r>
            <a:rPr lang="pt-BR" sz="1050" b="1" i="0" dirty="0">
              <a:solidFill>
                <a:srgbClr val="000000"/>
              </a:solidFill>
              <a:latin typeface=""/>
              <a:cs typeface="Calibri" panose="020F0502020204030204" pitchFamily="34" charset="0"/>
            </a:rPr>
            <a:t>/24:</a:t>
          </a:r>
          <a:r>
            <a:rPr lang="pt-BR" sz="1050" b="1" i="0" baseline="0" dirty="0">
              <a:solidFill>
                <a:srgbClr val="000000"/>
              </a:solidFill>
              <a:latin typeface=""/>
              <a:cs typeface="Calibri" panose="020F0502020204030204" pitchFamily="34" charset="0"/>
            </a:rPr>
            <a:t> Média 2026-2034 = 92,5% do PIB</a:t>
          </a:r>
          <a:endParaRPr lang="pt-BR" sz="1050" b="1" i="0" dirty="0">
            <a:solidFill>
              <a:srgbClr val="000000"/>
            </a:solidFill>
            <a:latin typeface=""/>
            <a:cs typeface="Calibri" panose="020F0502020204030204" pitchFamily="34" charset="0"/>
          </a:endParaRP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9B7B87-BC69-4923-BF6B-B500D26CAF0D}" type="datetimeFigureOut">
              <a:rPr lang="pt-BR" smtClean="0"/>
              <a:t>15/10/2024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41425"/>
            <a:ext cx="446405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79768" y="4777958"/>
            <a:ext cx="5438140" cy="390923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726B884-C73C-4EBA-9B76-5CD719F6DEE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559423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18E7D4-256A-45EA-BD7D-28BAB3C3703C}" type="datetimeFigureOut">
              <a:rPr lang="pt-BR" smtClean="0"/>
              <a:t>15/10/2024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C9FD3C-F281-4B4F-A60D-99D04F4D792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896008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18E7D4-256A-45EA-BD7D-28BAB3C3703C}" type="datetimeFigureOut">
              <a:rPr lang="pt-BR" smtClean="0"/>
              <a:t>15/10/2024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C9FD3C-F281-4B4F-A60D-99D04F4D792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160915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18E7D4-256A-45EA-BD7D-28BAB3C3703C}" type="datetimeFigureOut">
              <a:rPr lang="pt-BR" smtClean="0"/>
              <a:t>15/10/2024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C9FD3C-F281-4B4F-A60D-99D04F4D792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1031251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18E7D4-256A-45EA-BD7D-28BAB3C3703C}" type="datetimeFigureOut">
              <a:rPr lang="pt-BR" smtClean="0"/>
              <a:t>15/10/2024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C9FD3C-F281-4B4F-A60D-99D04F4D792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1069158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18E7D4-256A-45EA-BD7D-28BAB3C3703C}" type="datetimeFigureOut">
              <a:rPr lang="pt-BR" smtClean="0"/>
              <a:t>15/10/2024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C9FD3C-F281-4B4F-A60D-99D04F4D792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440389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18E7D4-256A-45EA-BD7D-28BAB3C3703C}" type="datetimeFigureOut">
              <a:rPr lang="pt-BR" smtClean="0"/>
              <a:t>15/10/2024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C9FD3C-F281-4B4F-A60D-99D04F4D792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735865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aficos_tabel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2171699"/>
            <a:ext cx="7886700" cy="3584865"/>
          </a:xfrm>
        </p:spPr>
        <p:txBody>
          <a:bodyPr/>
          <a:lstStyle/>
          <a:p>
            <a:pPr lvl="0"/>
            <a:r>
              <a:rPr lang="pt-BR" dirty="0"/>
              <a:t>Clique para editar os estilos de texto Mestres</a:t>
            </a:r>
          </a:p>
          <a:p>
            <a:pPr lvl="1"/>
            <a:r>
              <a:rPr lang="pt-BR" dirty="0"/>
              <a:t>Segundo nível</a:t>
            </a:r>
          </a:p>
          <a:p>
            <a:pPr lvl="2"/>
            <a:r>
              <a:rPr lang="pt-BR" dirty="0"/>
              <a:t>Terceiro nível</a:t>
            </a:r>
          </a:p>
          <a:p>
            <a:pPr lvl="3"/>
            <a:r>
              <a:rPr lang="pt-BR" dirty="0"/>
              <a:t>Quarto nível</a:t>
            </a:r>
          </a:p>
          <a:p>
            <a:pPr lvl="4"/>
            <a:r>
              <a:rPr lang="pt-BR" dirty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18E7D4-256A-45EA-BD7D-28BAB3C3703C}" type="datetimeFigureOut">
              <a:rPr lang="pt-BR" smtClean="0"/>
              <a:t>15/10/2024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C9FD3C-F281-4B4F-A60D-99D04F4D7920}" type="slidenum">
              <a:rPr lang="pt-BR" smtClean="0"/>
              <a:t>‹nº›</a:t>
            </a:fld>
            <a:endParaRPr lang="pt-BR"/>
          </a:p>
        </p:txBody>
      </p:sp>
      <p:sp>
        <p:nvSpPr>
          <p:cNvPr id="8" name="Espaço Reservado para Conteúdo 7">
            <a:extLst>
              <a:ext uri="{FF2B5EF4-FFF2-40B4-BE49-F238E27FC236}">
                <a16:creationId xmlns:a16="http://schemas.microsoft.com/office/drawing/2014/main" id="{74365E9A-D713-9349-C2ED-71B6A2A65CEB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628650" y="1690688"/>
            <a:ext cx="7886700" cy="460375"/>
          </a:xfrm>
        </p:spPr>
        <p:txBody>
          <a:bodyPr>
            <a:noAutofit/>
          </a:bodyPr>
          <a:lstStyle>
            <a:lvl1pPr marL="0" indent="0">
              <a:buNone/>
              <a:defRPr sz="1400" b="1"/>
            </a:lvl1pPr>
            <a:lvl2pPr marL="457200" indent="0">
              <a:buNone/>
              <a:defRPr sz="1400"/>
            </a:lvl2pPr>
            <a:lvl3pPr marL="914400" indent="0">
              <a:buNone/>
              <a:defRPr sz="14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</a:lstStyle>
          <a:p>
            <a:pPr lvl="0"/>
            <a:r>
              <a:rPr lang="pt-BR" dirty="0"/>
              <a:t>TÍTULO</a:t>
            </a:r>
          </a:p>
        </p:txBody>
      </p:sp>
      <p:sp>
        <p:nvSpPr>
          <p:cNvPr id="9" name="Espaço Reservado para Conteúdo 7">
            <a:extLst>
              <a:ext uri="{FF2B5EF4-FFF2-40B4-BE49-F238E27FC236}">
                <a16:creationId xmlns:a16="http://schemas.microsoft.com/office/drawing/2014/main" id="{C9783C30-8DFA-6E7A-E545-01B8CB780A0A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628650" y="5756564"/>
            <a:ext cx="7886700" cy="460375"/>
          </a:xfrm>
        </p:spPr>
        <p:txBody>
          <a:bodyPr>
            <a:noAutofit/>
          </a:bodyPr>
          <a:lstStyle>
            <a:lvl1pPr marL="0" indent="0">
              <a:buNone/>
              <a:defRPr sz="1200" i="1"/>
            </a:lvl1pPr>
            <a:lvl2pPr marL="457200" indent="0">
              <a:buNone/>
              <a:defRPr sz="1400"/>
            </a:lvl2pPr>
            <a:lvl3pPr marL="914400" indent="0">
              <a:buNone/>
              <a:defRPr sz="14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</a:lstStyle>
          <a:p>
            <a:pPr lvl="0"/>
            <a:r>
              <a:rPr lang="pt-BR" dirty="0"/>
              <a:t>TÍTULO</a:t>
            </a:r>
          </a:p>
        </p:txBody>
      </p:sp>
    </p:spTree>
    <p:extLst>
      <p:ext uri="{BB962C8B-B14F-4D97-AF65-F5344CB8AC3E}">
        <p14:creationId xmlns:p14="http://schemas.microsoft.com/office/powerpoint/2010/main" val="32286358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graficos_tabelas_sem_ti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830101"/>
            <a:ext cx="7886700" cy="3926463"/>
          </a:xfrm>
        </p:spPr>
        <p:txBody>
          <a:bodyPr/>
          <a:lstStyle/>
          <a:p>
            <a:pPr lvl="0"/>
            <a:r>
              <a:rPr lang="pt-BR" dirty="0"/>
              <a:t>Clique para editar os estilos de texto Mestres</a:t>
            </a:r>
          </a:p>
          <a:p>
            <a:pPr lvl="1"/>
            <a:r>
              <a:rPr lang="pt-BR" dirty="0"/>
              <a:t>Segundo nível</a:t>
            </a:r>
          </a:p>
          <a:p>
            <a:pPr lvl="2"/>
            <a:r>
              <a:rPr lang="pt-BR" dirty="0"/>
              <a:t>Terceiro nível</a:t>
            </a:r>
          </a:p>
          <a:p>
            <a:pPr lvl="3"/>
            <a:r>
              <a:rPr lang="pt-BR" dirty="0"/>
              <a:t>Quarto nível</a:t>
            </a:r>
          </a:p>
          <a:p>
            <a:pPr lvl="4"/>
            <a:r>
              <a:rPr lang="pt-BR" dirty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18E7D4-256A-45EA-BD7D-28BAB3C3703C}" type="datetimeFigureOut">
              <a:rPr lang="pt-BR" smtClean="0"/>
              <a:t>15/10/2024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C9FD3C-F281-4B4F-A60D-99D04F4D7920}" type="slidenum">
              <a:rPr lang="pt-BR" smtClean="0"/>
              <a:t>‹nº›</a:t>
            </a:fld>
            <a:endParaRPr lang="pt-BR"/>
          </a:p>
        </p:txBody>
      </p:sp>
      <p:sp>
        <p:nvSpPr>
          <p:cNvPr id="9" name="Espaço Reservado para Conteúdo 7">
            <a:extLst>
              <a:ext uri="{FF2B5EF4-FFF2-40B4-BE49-F238E27FC236}">
                <a16:creationId xmlns:a16="http://schemas.microsoft.com/office/drawing/2014/main" id="{C9783C30-8DFA-6E7A-E545-01B8CB780A0A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628650" y="5756564"/>
            <a:ext cx="7886700" cy="460375"/>
          </a:xfrm>
        </p:spPr>
        <p:txBody>
          <a:bodyPr>
            <a:noAutofit/>
          </a:bodyPr>
          <a:lstStyle>
            <a:lvl1pPr marL="0" indent="0">
              <a:buNone/>
              <a:defRPr sz="1200" i="1"/>
            </a:lvl1pPr>
            <a:lvl2pPr marL="457200" indent="0">
              <a:buNone/>
              <a:defRPr sz="1400"/>
            </a:lvl2pPr>
            <a:lvl3pPr marL="914400" indent="0">
              <a:buNone/>
              <a:defRPr sz="14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</a:lstStyle>
          <a:p>
            <a:pPr lvl="0"/>
            <a:r>
              <a:rPr lang="pt-BR" dirty="0"/>
              <a:t>TÍTULO</a:t>
            </a:r>
          </a:p>
        </p:txBody>
      </p:sp>
    </p:spTree>
    <p:extLst>
      <p:ext uri="{BB962C8B-B14F-4D97-AF65-F5344CB8AC3E}">
        <p14:creationId xmlns:p14="http://schemas.microsoft.com/office/powerpoint/2010/main" val="22662027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18E7D4-256A-45EA-BD7D-28BAB3C3703C}" type="datetimeFigureOut">
              <a:rPr lang="pt-BR" smtClean="0"/>
              <a:t>15/10/2024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C9FD3C-F281-4B4F-A60D-99D04F4D792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717935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18E7D4-256A-45EA-BD7D-28BAB3C3703C}" type="datetimeFigureOut">
              <a:rPr lang="pt-BR" smtClean="0"/>
              <a:t>15/10/2024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C9FD3C-F281-4B4F-A60D-99D04F4D792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287122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18E7D4-256A-45EA-BD7D-28BAB3C3703C}" type="datetimeFigureOut">
              <a:rPr lang="pt-BR" smtClean="0"/>
              <a:t>15/10/2024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C9FD3C-F281-4B4F-A60D-99D04F4D792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081945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18E7D4-256A-45EA-BD7D-28BAB3C3703C}" type="datetimeFigureOut">
              <a:rPr lang="pt-BR" smtClean="0"/>
              <a:t>15/10/2024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C9FD3C-F281-4B4F-A60D-99D04F4D792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990528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18E7D4-256A-45EA-BD7D-28BAB3C3703C}" type="datetimeFigureOut">
              <a:rPr lang="pt-BR" smtClean="0"/>
              <a:t>15/10/2024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C9FD3C-F281-4B4F-A60D-99D04F4D792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370312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20000"/>
            <a:lumOff val="80000"/>
            <a:alpha val="5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18E7D4-256A-45EA-BD7D-28BAB3C3703C}" type="datetimeFigureOut">
              <a:rPr lang="pt-BR" smtClean="0"/>
              <a:t>15/10/2024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C9FD3C-F281-4B4F-A60D-99D04F4D792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453686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9" r:id="rId1"/>
    <p:sldLayoutId id="2147483700" r:id="rId2"/>
    <p:sldLayoutId id="2147483710" r:id="rId3"/>
    <p:sldLayoutId id="2147483711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  <p:sldLayoutId id="2147483708" r:id="rId12"/>
    <p:sldLayoutId id="2147483709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s://edisciplinas.usp.br/pluginfile.php/7507391/mod_resource/content/1/cap22.pdf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s://fb.com/ifibrasil" TargetMode="External"/><Relationship Id="rId2" Type="http://schemas.openxmlformats.org/officeDocument/2006/relationships/hyperlink" Target="mailto:marcus.pestana@senado.leg.br" TargetMode="External"/><Relationship Id="rId1" Type="http://schemas.openxmlformats.org/officeDocument/2006/relationships/slideLayout" Target="../slideLayouts/slideLayout1.xml"/><Relationship Id="rId5" Type="http://schemas.openxmlformats.org/officeDocument/2006/relationships/hyperlink" Target="https://br.linkedin.com/company/ifibrasil" TargetMode="External"/><Relationship Id="rId4" Type="http://schemas.openxmlformats.org/officeDocument/2006/relationships/hyperlink" Target="https://www.instagram.com/ifibrasil/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831631C-F1D5-714D-57DA-F6517CE02732}"/>
              </a:ext>
            </a:extLst>
          </p:cNvPr>
          <p:cNvSpPr txBox="1">
            <a:spLocks/>
          </p:cNvSpPr>
          <p:nvPr/>
        </p:nvSpPr>
        <p:spPr>
          <a:xfrm>
            <a:off x="-1" y="2115782"/>
            <a:ext cx="9334007" cy="23876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sz="4800" b="1" dirty="0"/>
              <a:t>O QUADRO FISCAL BRASILEIRO:</a:t>
            </a:r>
          </a:p>
          <a:p>
            <a:pPr algn="ctr"/>
            <a:r>
              <a:rPr lang="pt-BR" sz="4800" dirty="0"/>
              <a:t>Questão decisiva para o desenvolvimento sustentado</a:t>
            </a:r>
          </a:p>
        </p:txBody>
      </p:sp>
      <p:pic>
        <p:nvPicPr>
          <p:cNvPr id="10" name="Imagem 9">
            <a:extLst>
              <a:ext uri="{FF2B5EF4-FFF2-40B4-BE49-F238E27FC236}">
                <a16:creationId xmlns:a16="http://schemas.microsoft.com/office/drawing/2014/main" id="{87B2B7E5-8CD9-D7F5-212D-48B7D4EA8DE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7507" y="311684"/>
            <a:ext cx="2303828" cy="580428"/>
          </a:xfrm>
          <a:prstGeom prst="rect">
            <a:avLst/>
          </a:prstGeom>
        </p:spPr>
      </p:pic>
      <p:sp>
        <p:nvSpPr>
          <p:cNvPr id="11" name="CaixaDeTexto 10">
            <a:extLst>
              <a:ext uri="{FF2B5EF4-FFF2-40B4-BE49-F238E27FC236}">
                <a16:creationId xmlns:a16="http://schemas.microsoft.com/office/drawing/2014/main" id="{2AA1D8C4-1638-BD63-F182-3016E364F49F}"/>
              </a:ext>
            </a:extLst>
          </p:cNvPr>
          <p:cNvSpPr txBox="1"/>
          <p:nvPr/>
        </p:nvSpPr>
        <p:spPr>
          <a:xfrm>
            <a:off x="6282048" y="4762870"/>
            <a:ext cx="279070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/>
              <a:t>MARCUS PESTANA</a:t>
            </a:r>
          </a:p>
          <a:p>
            <a:r>
              <a:rPr lang="pt-BR" dirty="0"/>
              <a:t>Diretor-Executivo da IFI</a:t>
            </a:r>
          </a:p>
        </p:txBody>
      </p:sp>
      <p:sp>
        <p:nvSpPr>
          <p:cNvPr id="12" name="CaixaDeTexto 11">
            <a:extLst>
              <a:ext uri="{FF2B5EF4-FFF2-40B4-BE49-F238E27FC236}">
                <a16:creationId xmlns:a16="http://schemas.microsoft.com/office/drawing/2014/main" id="{F3BAFD5F-06CC-099F-866B-82BA4A92DBDD}"/>
              </a:ext>
            </a:extLst>
          </p:cNvPr>
          <p:cNvSpPr txBox="1"/>
          <p:nvPr/>
        </p:nvSpPr>
        <p:spPr>
          <a:xfrm>
            <a:off x="4572000" y="5882443"/>
            <a:ext cx="450074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BR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Aptos" panose="020B0004020202020204" pitchFamily="34" charset="0"/>
              </a:rPr>
              <a:t>Embaixada da República Federal da Alemanha </a:t>
            </a:r>
            <a:endParaRPr lang="pt-BR" sz="1800" dirty="0">
              <a:effectLst/>
              <a:latin typeface="Calibri" panose="020F0502020204030204" pitchFamily="34" charset="0"/>
              <a:ea typeface="Aptos" panose="020B0004020202020204" pitchFamily="34" charset="0"/>
            </a:endParaRPr>
          </a:p>
          <a:p>
            <a:pPr algn="r"/>
            <a:r>
              <a:rPr lang="pt-BR" dirty="0"/>
              <a:t>17 de outubro de 2024</a:t>
            </a:r>
          </a:p>
        </p:txBody>
      </p:sp>
    </p:spTree>
    <p:extLst>
      <p:ext uri="{BB962C8B-B14F-4D97-AF65-F5344CB8AC3E}">
        <p14:creationId xmlns:p14="http://schemas.microsoft.com/office/powerpoint/2010/main" val="139798638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4D75440-A8ED-9685-73D7-355503B652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973020"/>
          </a:xfrm>
        </p:spPr>
        <p:txBody>
          <a:bodyPr>
            <a:normAutofit/>
          </a:bodyPr>
          <a:lstStyle/>
          <a:p>
            <a:pPr algn="ctr"/>
            <a:r>
              <a:rPr lang="pt-BR" b="1" dirty="0"/>
              <a:t>ENDIVIDAMENTO PÚBLICO</a:t>
            </a:r>
            <a:endParaRPr lang="pt-BR" sz="2800" dirty="0"/>
          </a:p>
        </p:txBody>
      </p:sp>
      <p:graphicFrame>
        <p:nvGraphicFramePr>
          <p:cNvPr id="5" name="Espaço Reservado para Conteúdo 4">
            <a:extLst>
              <a:ext uri="{FF2B5EF4-FFF2-40B4-BE49-F238E27FC236}">
                <a16:creationId xmlns:a16="http://schemas.microsoft.com/office/drawing/2014/main" id="{89AEA91D-9FA8-443C-9A8C-2C9DC325E6A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73068192"/>
              </p:ext>
            </p:extLst>
          </p:nvPr>
        </p:nvGraphicFramePr>
        <p:xfrm>
          <a:off x="628650" y="1798522"/>
          <a:ext cx="7886700" cy="395775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7A150AD3-E0D3-F3BF-F737-992890782D0B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8650" y="1338147"/>
            <a:ext cx="7886700" cy="460375"/>
          </a:xfrm>
        </p:spPr>
        <p:txBody>
          <a:bodyPr/>
          <a:lstStyle/>
          <a:p>
            <a:r>
              <a:rPr lang="pt-BR" dirty="0"/>
              <a:t>PROJEÇÕES DA IFI PARA A DBGG EM MOMENTOS SELECIONADOS (2023-2034) - % DO PIB</a:t>
            </a:r>
          </a:p>
        </p:txBody>
      </p:sp>
      <p:sp>
        <p:nvSpPr>
          <p:cNvPr id="7" name="Espaço Reservado para Conteúdo 6">
            <a:extLst>
              <a:ext uri="{FF2B5EF4-FFF2-40B4-BE49-F238E27FC236}">
                <a16:creationId xmlns:a16="http://schemas.microsoft.com/office/drawing/2014/main" id="{5B3FFD3C-3420-B2D1-BB5B-D2BBB2AF3C0F}"/>
              </a:ext>
            </a:extLst>
          </p:cNvPr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r>
              <a:rPr lang="pt-BR" dirty="0"/>
              <a:t>Fonte: Banco Central (2013-2023) e IFI (RAF nº 89).</a:t>
            </a:r>
          </a:p>
        </p:txBody>
      </p:sp>
    </p:spTree>
    <p:extLst>
      <p:ext uri="{BB962C8B-B14F-4D97-AF65-F5344CB8AC3E}">
        <p14:creationId xmlns:p14="http://schemas.microsoft.com/office/powerpoint/2010/main" val="231637253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4D75440-A8ED-9685-73D7-355503B652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973020"/>
          </a:xfrm>
        </p:spPr>
        <p:txBody>
          <a:bodyPr>
            <a:normAutofit/>
          </a:bodyPr>
          <a:lstStyle/>
          <a:p>
            <a:pPr algn="ctr"/>
            <a:r>
              <a:rPr lang="pt-BR" b="1" dirty="0"/>
              <a:t>ENDIVIDAMENTO PÚBLICO</a:t>
            </a:r>
            <a:endParaRPr lang="pt-BR" sz="2800" dirty="0"/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7A150AD3-E0D3-F3BF-F737-992890782D0B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8650" y="1338147"/>
            <a:ext cx="7886700" cy="460375"/>
          </a:xfrm>
        </p:spPr>
        <p:txBody>
          <a:bodyPr/>
          <a:lstStyle/>
          <a:p>
            <a:r>
              <a:rPr lang="pt-BR" dirty="0"/>
              <a:t>RESULTADO PRIMÁRIO REQUERIDO PARA ESTABILIZAR A DÍVIDA BRUTA EM 74,4% DO PIB (NÍVEL DE 2023)</a:t>
            </a:r>
          </a:p>
        </p:txBody>
      </p:sp>
      <p:sp>
        <p:nvSpPr>
          <p:cNvPr id="7" name="Espaço Reservado para Conteúdo 6">
            <a:extLst>
              <a:ext uri="{FF2B5EF4-FFF2-40B4-BE49-F238E27FC236}">
                <a16:creationId xmlns:a16="http://schemas.microsoft.com/office/drawing/2014/main" id="{5B3FFD3C-3420-B2D1-BB5B-D2BBB2AF3C0F}"/>
              </a:ext>
            </a:extLst>
          </p:cNvPr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r>
              <a:rPr lang="pt-BR" dirty="0"/>
              <a:t>Elaboração: IFI (RAF nº 89).</a:t>
            </a:r>
          </a:p>
        </p:txBody>
      </p:sp>
      <p:graphicFrame>
        <p:nvGraphicFramePr>
          <p:cNvPr id="8" name="Espaço Reservado para Conteúdo 7">
            <a:extLst>
              <a:ext uri="{FF2B5EF4-FFF2-40B4-BE49-F238E27FC236}">
                <a16:creationId xmlns:a16="http://schemas.microsoft.com/office/drawing/2014/main" id="{FE12A463-43C4-B867-8C43-1A47961E346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0829895"/>
              </p:ext>
            </p:extLst>
          </p:nvPr>
        </p:nvGraphicFramePr>
        <p:xfrm>
          <a:off x="628649" y="1798523"/>
          <a:ext cx="7886702" cy="3958040"/>
        </p:xfrm>
        <a:graphic>
          <a:graphicData uri="http://schemas.openxmlformats.org/drawingml/2006/table">
            <a:tbl>
              <a:tblPr/>
              <a:tblGrid>
                <a:gridCol w="929337">
                  <a:extLst>
                    <a:ext uri="{9D8B030D-6E8A-4147-A177-3AD203B41FA5}">
                      <a16:colId xmlns:a16="http://schemas.microsoft.com/office/drawing/2014/main" val="88349209"/>
                    </a:ext>
                  </a:extLst>
                </a:gridCol>
                <a:gridCol w="811059">
                  <a:extLst>
                    <a:ext uri="{9D8B030D-6E8A-4147-A177-3AD203B41FA5}">
                      <a16:colId xmlns:a16="http://schemas.microsoft.com/office/drawing/2014/main" val="3892143595"/>
                    </a:ext>
                  </a:extLst>
                </a:gridCol>
                <a:gridCol w="811059">
                  <a:extLst>
                    <a:ext uri="{9D8B030D-6E8A-4147-A177-3AD203B41FA5}">
                      <a16:colId xmlns:a16="http://schemas.microsoft.com/office/drawing/2014/main" val="3032388772"/>
                    </a:ext>
                  </a:extLst>
                </a:gridCol>
                <a:gridCol w="811059">
                  <a:extLst>
                    <a:ext uri="{9D8B030D-6E8A-4147-A177-3AD203B41FA5}">
                      <a16:colId xmlns:a16="http://schemas.microsoft.com/office/drawing/2014/main" val="1403571597"/>
                    </a:ext>
                  </a:extLst>
                </a:gridCol>
                <a:gridCol w="811059">
                  <a:extLst>
                    <a:ext uri="{9D8B030D-6E8A-4147-A177-3AD203B41FA5}">
                      <a16:colId xmlns:a16="http://schemas.microsoft.com/office/drawing/2014/main" val="730013096"/>
                    </a:ext>
                  </a:extLst>
                </a:gridCol>
                <a:gridCol w="811059">
                  <a:extLst>
                    <a:ext uri="{9D8B030D-6E8A-4147-A177-3AD203B41FA5}">
                      <a16:colId xmlns:a16="http://schemas.microsoft.com/office/drawing/2014/main" val="3843679556"/>
                    </a:ext>
                  </a:extLst>
                </a:gridCol>
                <a:gridCol w="811059">
                  <a:extLst>
                    <a:ext uri="{9D8B030D-6E8A-4147-A177-3AD203B41FA5}">
                      <a16:colId xmlns:a16="http://schemas.microsoft.com/office/drawing/2014/main" val="2477509518"/>
                    </a:ext>
                  </a:extLst>
                </a:gridCol>
                <a:gridCol w="468893">
                  <a:extLst>
                    <a:ext uri="{9D8B030D-6E8A-4147-A177-3AD203B41FA5}">
                      <a16:colId xmlns:a16="http://schemas.microsoft.com/office/drawing/2014/main" val="3439176359"/>
                    </a:ext>
                  </a:extLst>
                </a:gridCol>
                <a:gridCol w="811059">
                  <a:extLst>
                    <a:ext uri="{9D8B030D-6E8A-4147-A177-3AD203B41FA5}">
                      <a16:colId xmlns:a16="http://schemas.microsoft.com/office/drawing/2014/main" val="892737602"/>
                    </a:ext>
                  </a:extLst>
                </a:gridCol>
                <a:gridCol w="811059">
                  <a:extLst>
                    <a:ext uri="{9D8B030D-6E8A-4147-A177-3AD203B41FA5}">
                      <a16:colId xmlns:a16="http://schemas.microsoft.com/office/drawing/2014/main" val="288552610"/>
                    </a:ext>
                  </a:extLst>
                </a:gridCol>
              </a:tblGrid>
              <a:tr h="451589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t-BR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DBGG em t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005D8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pt-B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Juros reais implícitos da DBGG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00ADF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11674638"/>
                  </a:ext>
                </a:extLst>
              </a:tr>
              <a:tr h="451589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t-BR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74,40%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5D8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0,50%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EBBD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1,00%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EBBD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2,00%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EBBD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3,50%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EBBD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4,20%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EBBD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4,50%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EBBD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5,00%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EBBD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5,50%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EBBD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00621124"/>
                  </a:ext>
                </a:extLst>
              </a:tr>
              <a:tr h="478153">
                <a:tc rowSpan="7">
                  <a:txBody>
                    <a:bodyPr/>
                    <a:lstStyle/>
                    <a:p>
                      <a:pPr algn="ctr" fontAlgn="ctr"/>
                      <a:r>
                        <a:rPr lang="pt-B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PIB real (% a.a.)</a:t>
                      </a:r>
                    </a:p>
                  </a:txBody>
                  <a:tcPr marL="9525" marR="9525" marT="9525" marB="0" vert="vert27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5D8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ADF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0,50%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9EBBD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0,40%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1,10%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2,20%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2,70%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3,00%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3,30%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3,70%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90681459"/>
                  </a:ext>
                </a:extLst>
              </a:tr>
              <a:tr h="425024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1,00%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EBBD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-0,40%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0,70%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1,80%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2,40%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2,60%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2,90%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3,30%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86107352"/>
                  </a:ext>
                </a:extLst>
              </a:tr>
              <a:tr h="425024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1,50%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EBBD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-0,70%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-0,40%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0,40%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1,50%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2,00%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2,20%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2,60%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2,90%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03960895"/>
                  </a:ext>
                </a:extLst>
              </a:tr>
              <a:tr h="425024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2,20%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EBBD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-1,30%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-0,90%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-0,20%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0,90%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1,40%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1,70%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2,00%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2,40%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4972351"/>
                  </a:ext>
                </a:extLst>
              </a:tr>
              <a:tr h="425024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2,50%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EBBD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-1,50%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-1,10%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-0,40%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0,70%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1,20%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1,50%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1,80%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2,20%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53609300"/>
                  </a:ext>
                </a:extLst>
              </a:tr>
              <a:tr h="425024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3,00%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EBBD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-1,80%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-1,40%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-0,70%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0,40%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0,90%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1,10%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1,40%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1,80%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3608906"/>
                  </a:ext>
                </a:extLst>
              </a:tr>
              <a:tr h="451589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3,50%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rgbClr val="005D8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EBBD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-2,20%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5D8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-1,80%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5D8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-1,10%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5D8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5D8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0,50%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5D8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0,70%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5D8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1,10%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5D8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1,40%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5D8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9185351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8390436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>
            <a:extLst>
              <a:ext uri="{FF2B5EF4-FFF2-40B4-BE49-F238E27FC236}">
                <a16:creationId xmlns:a16="http://schemas.microsoft.com/office/drawing/2014/main" id="{B1A9E195-3007-8D75-17CF-B32C0891F5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4695" y="365126"/>
            <a:ext cx="8639299" cy="846157"/>
          </a:xfrm>
        </p:spPr>
        <p:txBody>
          <a:bodyPr>
            <a:normAutofit/>
          </a:bodyPr>
          <a:lstStyle/>
          <a:p>
            <a:r>
              <a:rPr lang="pt-BR" sz="3500" b="1" dirty="0"/>
              <a:t>REFORMA TRIBUTÁRIA – Necessidade inadiável</a:t>
            </a:r>
          </a:p>
        </p:txBody>
      </p:sp>
      <p:sp>
        <p:nvSpPr>
          <p:cNvPr id="5" name="Espaço Reservado para Conteúdo 4">
            <a:extLst>
              <a:ext uri="{FF2B5EF4-FFF2-40B4-BE49-F238E27FC236}">
                <a16:creationId xmlns:a16="http://schemas.microsoft.com/office/drawing/2014/main" id="{97302F4A-0A55-0049-6E63-D4D3480D5C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4696" y="1550945"/>
            <a:ext cx="8514607" cy="4965680"/>
          </a:xfrm>
        </p:spPr>
        <p:txBody>
          <a:bodyPr>
            <a:normAutofit/>
          </a:bodyPr>
          <a:lstStyle/>
          <a:p>
            <a:pPr algn="just"/>
            <a:r>
              <a:rPr lang="pt-BR" sz="3000" dirty="0"/>
              <a:t>Carga Tributária – 32,44% do PIB (2023)</a:t>
            </a:r>
          </a:p>
          <a:p>
            <a:pPr algn="just"/>
            <a:r>
              <a:rPr lang="pt-BR" sz="3000" dirty="0"/>
              <a:t>A maior entre os países emergentes e latino-americanos</a:t>
            </a:r>
          </a:p>
          <a:p>
            <a:pPr algn="just"/>
            <a:r>
              <a:rPr lang="pt-BR" sz="3000" dirty="0"/>
              <a:t>Concentração maior dos impostos sobre o consumo</a:t>
            </a:r>
          </a:p>
          <a:p>
            <a:pPr algn="just"/>
            <a:r>
              <a:rPr lang="pt-BR" sz="3000" dirty="0"/>
              <a:t>Sistema complexo, injusto, inseguro, burocrático, oneroso</a:t>
            </a:r>
          </a:p>
          <a:p>
            <a:pPr algn="just"/>
            <a:r>
              <a:rPr lang="pt-BR" sz="3000" dirty="0"/>
              <a:t>IVA – Adotado por mais de 170 países no mundo</a:t>
            </a:r>
          </a:p>
          <a:p>
            <a:pPr algn="just"/>
            <a:r>
              <a:rPr lang="pt-BR" sz="3000" dirty="0"/>
              <a:t>A escolha política feita pelo Congresso Nacional – Caminho certo</a:t>
            </a:r>
          </a:p>
        </p:txBody>
      </p:sp>
    </p:spTree>
    <p:extLst>
      <p:ext uri="{BB962C8B-B14F-4D97-AF65-F5344CB8AC3E}">
        <p14:creationId xmlns:p14="http://schemas.microsoft.com/office/powerpoint/2010/main" val="260014125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aixaDeTexto 6">
            <a:extLst>
              <a:ext uri="{FF2B5EF4-FFF2-40B4-BE49-F238E27FC236}">
                <a16:creationId xmlns:a16="http://schemas.microsoft.com/office/drawing/2014/main" id="{1BBCD962-5EF0-4128-A3D7-4DCFDCE3D4D3}"/>
              </a:ext>
            </a:extLst>
          </p:cNvPr>
          <p:cNvSpPr txBox="1"/>
          <p:nvPr/>
        </p:nvSpPr>
        <p:spPr>
          <a:xfrm>
            <a:off x="383722" y="688339"/>
            <a:ext cx="834965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800" b="1" dirty="0"/>
              <a:t>ALERTA DA IFI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537DD883-69B3-B291-10F6-6311846976C5}"/>
              </a:ext>
            </a:extLst>
          </p:cNvPr>
          <p:cNvSpPr txBox="1"/>
          <p:nvPr/>
        </p:nvSpPr>
        <p:spPr>
          <a:xfrm>
            <a:off x="118753" y="1752067"/>
            <a:ext cx="9025247" cy="39703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 algn="ctr">
              <a:buFont typeface="Arial" panose="020B0604020202020204" pitchFamily="34" charset="0"/>
              <a:buChar char="•"/>
            </a:pPr>
            <a:r>
              <a:rPr lang="pt-BR" sz="2400" dirty="0"/>
              <a:t>Quanto maior o número de exceções, alíquotas, regimes especiais</a:t>
            </a:r>
          </a:p>
          <a:p>
            <a:pPr algn="ctr"/>
            <a:endParaRPr lang="pt-BR" sz="1600" dirty="0"/>
          </a:p>
          <a:p>
            <a:pPr algn="ctr"/>
            <a:endParaRPr lang="pt-BR" sz="1200" dirty="0"/>
          </a:p>
          <a:p>
            <a:pPr marL="342900" indent="-342900" algn="ctr">
              <a:buFont typeface="Arial" panose="020B0604020202020204" pitchFamily="34" charset="0"/>
              <a:buChar char="•"/>
            </a:pPr>
            <a:r>
              <a:rPr lang="pt-BR" sz="2400" dirty="0"/>
              <a:t>Maior a alíquota de referência nacional</a:t>
            </a:r>
          </a:p>
          <a:p>
            <a:pPr algn="ctr"/>
            <a:endParaRPr lang="pt-BR" sz="1600" dirty="0"/>
          </a:p>
          <a:p>
            <a:pPr algn="ctr"/>
            <a:endParaRPr lang="pt-BR" sz="1600" dirty="0"/>
          </a:p>
          <a:p>
            <a:pPr marL="342900" indent="-342900" algn="ctr">
              <a:buFont typeface="Arial" panose="020B0604020202020204" pitchFamily="34" charset="0"/>
              <a:buChar char="•"/>
            </a:pPr>
            <a:r>
              <a:rPr lang="pt-BR" sz="2400" dirty="0"/>
              <a:t>Maior a complexidade do sistema</a:t>
            </a:r>
          </a:p>
          <a:p>
            <a:pPr algn="ctr"/>
            <a:endParaRPr lang="pt-BR" sz="1600" dirty="0"/>
          </a:p>
          <a:p>
            <a:pPr algn="ctr"/>
            <a:endParaRPr lang="pt-BR" sz="2400" dirty="0"/>
          </a:p>
          <a:p>
            <a:pPr marL="342900" indent="-342900" algn="ctr">
              <a:buFont typeface="Arial" panose="020B0604020202020204" pitchFamily="34" charset="0"/>
              <a:buChar char="•"/>
            </a:pPr>
            <a:r>
              <a:rPr lang="pt-BR" sz="2400" dirty="0"/>
              <a:t>Maiores as dificuldades na transição e fiscalização</a:t>
            </a:r>
          </a:p>
          <a:p>
            <a:pPr algn="ctr"/>
            <a:endParaRPr lang="pt-BR" sz="1600" dirty="0"/>
          </a:p>
          <a:p>
            <a:pPr algn="ctr"/>
            <a:endParaRPr lang="pt-BR" sz="1600" dirty="0"/>
          </a:p>
          <a:p>
            <a:pPr marL="342900" indent="-342900" algn="ctr">
              <a:buFont typeface="Arial" panose="020B0604020202020204" pitchFamily="34" charset="0"/>
              <a:buChar char="•"/>
            </a:pPr>
            <a:r>
              <a:rPr lang="pt-BR" sz="2400" dirty="0"/>
              <a:t>Menores os efeitos positivos no PIB, emprego e na produtividade</a:t>
            </a:r>
          </a:p>
        </p:txBody>
      </p:sp>
      <p:sp>
        <p:nvSpPr>
          <p:cNvPr id="4" name="Seta: para Baixo 3">
            <a:extLst>
              <a:ext uri="{FF2B5EF4-FFF2-40B4-BE49-F238E27FC236}">
                <a16:creationId xmlns:a16="http://schemas.microsoft.com/office/drawing/2014/main" id="{0DA555A1-10FE-6519-AEA9-432F4051F00C}"/>
              </a:ext>
            </a:extLst>
          </p:cNvPr>
          <p:cNvSpPr/>
          <p:nvPr/>
        </p:nvSpPr>
        <p:spPr>
          <a:xfrm>
            <a:off x="4565881" y="2148904"/>
            <a:ext cx="451567" cy="395111"/>
          </a:xfrm>
          <a:prstGeom prst="downArrow">
            <a:avLst/>
          </a:prstGeom>
          <a:solidFill>
            <a:srgbClr val="005D89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tx1"/>
              </a:solidFill>
            </a:endParaRPr>
          </a:p>
        </p:txBody>
      </p:sp>
      <p:sp>
        <p:nvSpPr>
          <p:cNvPr id="5" name="Seta: para Baixo 4">
            <a:extLst>
              <a:ext uri="{FF2B5EF4-FFF2-40B4-BE49-F238E27FC236}">
                <a16:creationId xmlns:a16="http://schemas.microsoft.com/office/drawing/2014/main" id="{6EC4F794-0F56-AEDA-5FE5-320C10A20EA6}"/>
              </a:ext>
            </a:extLst>
          </p:cNvPr>
          <p:cNvSpPr/>
          <p:nvPr/>
        </p:nvSpPr>
        <p:spPr>
          <a:xfrm>
            <a:off x="4558551" y="2963026"/>
            <a:ext cx="451567" cy="395111"/>
          </a:xfrm>
          <a:prstGeom prst="downArrow">
            <a:avLst/>
          </a:prstGeom>
          <a:solidFill>
            <a:srgbClr val="005D89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8" name="Imagem 7">
            <a:extLst>
              <a:ext uri="{FF2B5EF4-FFF2-40B4-BE49-F238E27FC236}">
                <a16:creationId xmlns:a16="http://schemas.microsoft.com/office/drawing/2014/main" id="{74712356-26F9-D16F-7CAB-5AC6070A396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47803" y="3813234"/>
            <a:ext cx="487722" cy="408467"/>
          </a:xfrm>
          <a:prstGeom prst="rect">
            <a:avLst/>
          </a:prstGeom>
        </p:spPr>
      </p:pic>
      <p:pic>
        <p:nvPicPr>
          <p:cNvPr id="11" name="Imagem 10">
            <a:extLst>
              <a:ext uri="{FF2B5EF4-FFF2-40B4-BE49-F238E27FC236}">
                <a16:creationId xmlns:a16="http://schemas.microsoft.com/office/drawing/2014/main" id="{3B5A1F2B-D7C0-94C5-F1AB-FC5AEE0F5F9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65881" y="4762209"/>
            <a:ext cx="487722" cy="4084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16278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>
            <a:extLst>
              <a:ext uri="{FF2B5EF4-FFF2-40B4-BE49-F238E27FC236}">
                <a16:creationId xmlns:a16="http://schemas.microsoft.com/office/drawing/2014/main" id="{B1A9E195-3007-8D75-17CF-B32C0891F5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8044" y="270124"/>
            <a:ext cx="8639299" cy="846157"/>
          </a:xfrm>
        </p:spPr>
        <p:txBody>
          <a:bodyPr>
            <a:normAutofit/>
          </a:bodyPr>
          <a:lstStyle/>
          <a:p>
            <a:pPr algn="ctr"/>
            <a:r>
              <a:rPr lang="pt-BR" sz="3500" b="1" dirty="0"/>
              <a:t>DESAFIOS DA REFORMA ESTRUTURAL FISCAL</a:t>
            </a:r>
          </a:p>
        </p:txBody>
      </p:sp>
      <p:sp>
        <p:nvSpPr>
          <p:cNvPr id="5" name="Espaço Reservado para Conteúdo 4">
            <a:extLst>
              <a:ext uri="{FF2B5EF4-FFF2-40B4-BE49-F238E27FC236}">
                <a16:creationId xmlns:a16="http://schemas.microsoft.com/office/drawing/2014/main" id="{97302F4A-0A55-0049-6E63-D4D3480D5C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3915" y="1318160"/>
            <a:ext cx="8434450" cy="5269715"/>
          </a:xfrm>
        </p:spPr>
        <p:txBody>
          <a:bodyPr>
            <a:normAutofit/>
          </a:bodyPr>
          <a:lstStyle/>
          <a:p>
            <a:pPr algn="just"/>
            <a:r>
              <a:rPr lang="pt-BR" dirty="0"/>
              <a:t>DESENGESSAMENTO DO ORÇAMENTO – Despesas obrigatórias x discricionárias</a:t>
            </a:r>
          </a:p>
          <a:p>
            <a:pPr algn="just"/>
            <a:r>
              <a:rPr lang="pt-BR" dirty="0"/>
              <a:t>REFORMAS DA PREVIDÊNCIA E ADMINISTRATIVA</a:t>
            </a:r>
          </a:p>
          <a:p>
            <a:pPr algn="just"/>
            <a:r>
              <a:rPr lang="pt-BR" dirty="0"/>
              <a:t>FIM DAS VINCULAÇÕES – Orçamento de base zero</a:t>
            </a:r>
          </a:p>
          <a:p>
            <a:pPr algn="just"/>
            <a:r>
              <a:rPr lang="pt-BR" dirty="0"/>
              <a:t>INTOLERÂNCIA A QUALQUER AUMENTO DE CARGA TRIBUTÁRIA</a:t>
            </a:r>
          </a:p>
          <a:p>
            <a:pPr algn="just"/>
            <a:r>
              <a:rPr lang="pt-BR" dirty="0"/>
              <a:t>RECUPERAÇÃO DA CAPACIDADE DE INVESTIMENTO</a:t>
            </a:r>
          </a:p>
          <a:p>
            <a:pPr algn="just"/>
            <a:r>
              <a:rPr lang="pt-BR" dirty="0"/>
              <a:t>REFORMA TRIBUTÁRIA – Visa a simplificação e eficiência, não o aumento de receita</a:t>
            </a:r>
          </a:p>
        </p:txBody>
      </p:sp>
    </p:spTree>
    <p:extLst>
      <p:ext uri="{BB962C8B-B14F-4D97-AF65-F5344CB8AC3E}">
        <p14:creationId xmlns:p14="http://schemas.microsoft.com/office/powerpoint/2010/main" val="97167651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>
            <a:extLst>
              <a:ext uri="{FF2B5EF4-FFF2-40B4-BE49-F238E27FC236}">
                <a16:creationId xmlns:a16="http://schemas.microsoft.com/office/drawing/2014/main" id="{B1A9E195-3007-8D75-17CF-B32C0891F5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8044" y="270124"/>
            <a:ext cx="8639299" cy="846157"/>
          </a:xfrm>
        </p:spPr>
        <p:txBody>
          <a:bodyPr>
            <a:normAutofit/>
          </a:bodyPr>
          <a:lstStyle/>
          <a:p>
            <a:pPr algn="ctr"/>
            <a:r>
              <a:rPr lang="pt-BR" sz="4000" b="1" dirty="0"/>
              <a:t>INTEGRAÇÃO GLOBAL – PAPEL NO G20</a:t>
            </a:r>
          </a:p>
        </p:txBody>
      </p:sp>
      <p:sp>
        <p:nvSpPr>
          <p:cNvPr id="5" name="Espaço Reservado para Conteúdo 4">
            <a:extLst>
              <a:ext uri="{FF2B5EF4-FFF2-40B4-BE49-F238E27FC236}">
                <a16:creationId xmlns:a16="http://schemas.microsoft.com/office/drawing/2014/main" id="{97302F4A-0A55-0049-6E63-D4D3480D5C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3915" y="1318160"/>
            <a:ext cx="8434450" cy="5269715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pt-BR" sz="3600" b="1" dirty="0"/>
              <a:t>BRASIL:</a:t>
            </a:r>
          </a:p>
          <a:p>
            <a:pPr algn="just"/>
            <a:r>
              <a:rPr lang="pt-BR" sz="3200" dirty="0"/>
              <a:t>PROTAGONISMO AMBIENTAL</a:t>
            </a:r>
          </a:p>
          <a:p>
            <a:pPr algn="just"/>
            <a:r>
              <a:rPr lang="pt-BR" sz="3200" dirty="0"/>
              <a:t>PAPEL IMPORTANTE EM FAVOR DA PAZ MUNDIAL</a:t>
            </a:r>
          </a:p>
          <a:p>
            <a:pPr algn="just"/>
            <a:r>
              <a:rPr lang="pt-BR" sz="3200" dirty="0"/>
              <a:t>LIDERANÇA REGIONAL – América Latina</a:t>
            </a:r>
          </a:p>
          <a:p>
            <a:pPr algn="just"/>
            <a:r>
              <a:rPr lang="pt-BR" sz="3200" dirty="0"/>
              <a:t>INTEGRAÇÃO COM CADEIAS PRODUTIVAS E COMERCIAIS – </a:t>
            </a:r>
            <a:r>
              <a:rPr lang="pt-BR" sz="3200" dirty="0" err="1"/>
              <a:t>Ex</a:t>
            </a:r>
            <a:r>
              <a:rPr lang="pt-BR" sz="3200" dirty="0"/>
              <a:t>: Acordo UE/ Mercosul</a:t>
            </a:r>
          </a:p>
          <a:p>
            <a:pPr algn="just"/>
            <a:r>
              <a:rPr lang="pt-BR" sz="3200" dirty="0"/>
              <a:t>ABERTURA EXTERNA: Velho e grande desafio econômico</a:t>
            </a:r>
          </a:p>
          <a:p>
            <a:pPr algn="just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09349639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4D75440-A8ED-9685-73D7-355503B652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t-BR" sz="3200" b="1" dirty="0"/>
              <a:t>ABERTURA EXTERNA E ARMADILHA RENDA MÉDIA</a:t>
            </a:r>
            <a:endParaRPr lang="pt-BR" sz="3200" dirty="0"/>
          </a:p>
        </p:txBody>
      </p:sp>
      <p:pic>
        <p:nvPicPr>
          <p:cNvPr id="15" name="Espaço Reservado para Conteúdo 14">
            <a:extLst>
              <a:ext uri="{FF2B5EF4-FFF2-40B4-BE49-F238E27FC236}">
                <a16:creationId xmlns:a16="http://schemas.microsoft.com/office/drawing/2014/main" id="{41475580-ED5F-8382-E0A0-CBC8B58AD22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232216" y="2171700"/>
            <a:ext cx="7116106" cy="4037637"/>
          </a:xfrm>
        </p:spPr>
      </p:pic>
      <p:sp>
        <p:nvSpPr>
          <p:cNvPr id="10" name="Espaço Reservado para Conteúdo 9">
            <a:extLst>
              <a:ext uri="{FF2B5EF4-FFF2-40B4-BE49-F238E27FC236}">
                <a16:creationId xmlns:a16="http://schemas.microsoft.com/office/drawing/2014/main" id="{60C8937F-84DE-9170-E561-2D60C63B7D41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535260" y="1690688"/>
            <a:ext cx="7980090" cy="460375"/>
          </a:xfrm>
        </p:spPr>
        <p:txBody>
          <a:bodyPr/>
          <a:lstStyle/>
          <a:p>
            <a:r>
              <a:rPr lang="pt-BR" dirty="0"/>
              <a:t>CARACTERÍSTICAS DOS 12 PAÍSES QUE SUPERARAM A ARMADILHA DA RENDA MÉDIA DESDE A SEGUNDA GUERRA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3A4071BA-D0CC-0A47-5BEE-736745ED76A6}"/>
              </a:ext>
            </a:extLst>
          </p:cNvPr>
          <p:cNvSpPr txBox="1"/>
          <p:nvPr/>
        </p:nvSpPr>
        <p:spPr>
          <a:xfrm>
            <a:off x="628650" y="6209337"/>
            <a:ext cx="75674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dirty="0"/>
              <a:t>*Em: BACHA, Edmar. Fechamento ao Comércio Exterior e Estagnação: Por que o Brasil insiste?. Disponível em: </a:t>
            </a:r>
          </a:p>
          <a:p>
            <a:r>
              <a:rPr lang="pt-BR" sz="1200" dirty="0">
                <a:hlinkClick r:id="rId3"/>
              </a:rPr>
              <a:t>https://edisciplinas.usp.br/</a:t>
            </a:r>
            <a:r>
              <a:rPr lang="pt-BR" sz="1200" dirty="0" err="1">
                <a:hlinkClick r:id="rId3"/>
              </a:rPr>
              <a:t>pluginfile.php</a:t>
            </a:r>
            <a:r>
              <a:rPr lang="pt-BR" sz="1200" dirty="0">
                <a:hlinkClick r:id="rId3"/>
              </a:rPr>
              <a:t>/7507391/</a:t>
            </a:r>
            <a:r>
              <a:rPr lang="pt-BR" sz="1200" dirty="0" err="1">
                <a:hlinkClick r:id="rId3"/>
              </a:rPr>
              <a:t>mod_resource</a:t>
            </a:r>
            <a:r>
              <a:rPr lang="pt-BR" sz="1200" dirty="0">
                <a:hlinkClick r:id="rId3"/>
              </a:rPr>
              <a:t>/</a:t>
            </a:r>
            <a:r>
              <a:rPr lang="pt-BR" sz="1200" dirty="0" err="1">
                <a:hlinkClick r:id="rId3"/>
              </a:rPr>
              <a:t>content</a:t>
            </a:r>
            <a:r>
              <a:rPr lang="pt-BR" sz="1200" dirty="0">
                <a:hlinkClick r:id="rId3"/>
              </a:rPr>
              <a:t>/1/cap22.pdf</a:t>
            </a:r>
            <a:r>
              <a:rPr lang="pt-BR" sz="120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85730733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pt-BR" sz="4000" b="1" dirty="0"/>
              <a:t>Obrigado!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143000" y="3602037"/>
            <a:ext cx="6858000" cy="2387599"/>
          </a:xfrm>
        </p:spPr>
        <p:txBody>
          <a:bodyPr>
            <a:normAutofit fontScale="92500" lnSpcReduction="10000"/>
          </a:bodyPr>
          <a:lstStyle/>
          <a:p>
            <a:endParaRPr lang="pt-BR" dirty="0"/>
          </a:p>
          <a:p>
            <a:r>
              <a:rPr lang="pt-BR" sz="1800" dirty="0"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marcus.pestana@senado.leg.br</a:t>
            </a:r>
            <a:endParaRPr lang="pt-BR" sz="1800" dirty="0"/>
          </a:p>
          <a:p>
            <a:endParaRPr lang="pt-BR" sz="1800" dirty="0"/>
          </a:p>
          <a:p>
            <a:r>
              <a:rPr lang="pt-BR" sz="1800" dirty="0"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ifi@senado.leg.br</a:t>
            </a:r>
          </a:p>
          <a:p>
            <a:r>
              <a:rPr lang="pt-BR" sz="1800" dirty="0"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https://fb.com/ifibrasil</a:t>
            </a:r>
            <a:endParaRPr lang="pt-BR" sz="1800" dirty="0"/>
          </a:p>
          <a:p>
            <a:r>
              <a:rPr lang="pt-BR" sz="1800" dirty="0"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https://www.instagram.com/ifibrasil/</a:t>
            </a:r>
            <a:endParaRPr lang="pt-BR" sz="1800" dirty="0"/>
          </a:p>
          <a:p>
            <a:r>
              <a:rPr lang="pt-BR" sz="1800" dirty="0"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https://br.linkedin.com/company/ifibrasil</a:t>
            </a:r>
            <a:endParaRPr lang="pt-BR" sz="1800" dirty="0"/>
          </a:p>
          <a:p>
            <a:endParaRPr lang="pt-BR" sz="1800" dirty="0">
              <a:solidFill>
                <a:srgbClr val="00ADF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73128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ço Reservado para Conteúdo 4">
            <a:extLst>
              <a:ext uri="{FF2B5EF4-FFF2-40B4-BE49-F238E27FC236}">
                <a16:creationId xmlns:a16="http://schemas.microsoft.com/office/drawing/2014/main" id="{97302F4A-0A55-0049-6E63-D4D3480D5C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4696" y="475013"/>
            <a:ext cx="8514607" cy="6041612"/>
          </a:xfrm>
        </p:spPr>
        <p:txBody>
          <a:bodyPr>
            <a:normAutofit fontScale="92500" lnSpcReduction="20000"/>
          </a:bodyPr>
          <a:lstStyle/>
          <a:p>
            <a:pPr marL="514350" indent="-514350" algn="just">
              <a:buFont typeface="+mj-lt"/>
              <a:buAutoNum type="alphaUcPeriod"/>
            </a:pPr>
            <a:r>
              <a:rPr lang="pt-BR" sz="3000" dirty="0"/>
              <a:t>OBJETIVOS CENTRAIS DE QUALQUER PROJETO NACIONAL: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pt-BR" sz="3000" dirty="0"/>
              <a:t>Crescimento econômico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pt-BR" sz="3000" dirty="0"/>
              <a:t>Estabilidade monetária, cambial e fiscal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pt-BR" sz="3000" dirty="0"/>
              <a:t>Equidade social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pt-BR" sz="3000" dirty="0"/>
              <a:t>Sustentabilidade ambiental</a:t>
            </a:r>
          </a:p>
          <a:p>
            <a:pPr marL="0" indent="0" algn="just">
              <a:buNone/>
            </a:pPr>
            <a:endParaRPr lang="pt-BR" sz="3000" dirty="0"/>
          </a:p>
          <a:p>
            <a:pPr marL="514350" indent="-514350" algn="just">
              <a:buFont typeface="+mj-lt"/>
              <a:buAutoNum type="alphaUcPeriod" startAt="2"/>
            </a:pPr>
            <a:r>
              <a:rPr lang="pt-BR" sz="3000" dirty="0"/>
              <a:t>CONQUISTAS BRASILEIRAS PÓS-REDEMOCRATIZAÇÃO (1985)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pt-BR" sz="3000" dirty="0"/>
              <a:t>Consolidação da democratização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pt-BR" sz="3000" dirty="0"/>
              <a:t>Modernização do Estado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pt-BR" sz="3000" dirty="0"/>
              <a:t>Derrota da hiperinflação (1994)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pt-BR" sz="3000" dirty="0"/>
              <a:t>Construção de densa rede de proteção social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pt-BR" sz="3000" dirty="0"/>
              <a:t>Arcabouço institucional avançado para o desenvolvimento sustentável</a:t>
            </a:r>
          </a:p>
        </p:txBody>
      </p:sp>
    </p:spTree>
    <p:extLst>
      <p:ext uri="{BB962C8B-B14F-4D97-AF65-F5344CB8AC3E}">
        <p14:creationId xmlns:p14="http://schemas.microsoft.com/office/powerpoint/2010/main" val="10718818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0FC6A11-3C02-CC84-42A5-0D2D7DD3C2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5637" y="300683"/>
            <a:ext cx="8502732" cy="608651"/>
          </a:xfrm>
        </p:spPr>
        <p:txBody>
          <a:bodyPr>
            <a:normAutofit/>
          </a:bodyPr>
          <a:lstStyle/>
          <a:p>
            <a:r>
              <a:rPr lang="pt-BR" sz="2800" b="1" dirty="0"/>
              <a:t>AMBIENTE ECONÔMICO E POLÍTICAS GOVERNAMENTAIS</a:t>
            </a:r>
          </a:p>
        </p:txBody>
      </p:sp>
      <p:sp>
        <p:nvSpPr>
          <p:cNvPr id="5" name="Retângulo 4">
            <a:extLst>
              <a:ext uri="{FF2B5EF4-FFF2-40B4-BE49-F238E27FC236}">
                <a16:creationId xmlns:a16="http://schemas.microsoft.com/office/drawing/2014/main" id="{9EF56CFD-04CD-713D-F934-004B47A5D820}"/>
              </a:ext>
            </a:extLst>
          </p:cNvPr>
          <p:cNvSpPr/>
          <p:nvPr/>
        </p:nvSpPr>
        <p:spPr>
          <a:xfrm>
            <a:off x="356260" y="973778"/>
            <a:ext cx="8348353" cy="529639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ln>
                <a:solidFill>
                  <a:schemeClr val="tx1"/>
                </a:solidFill>
              </a:ln>
              <a:noFill/>
            </a:endParaRPr>
          </a:p>
        </p:txBody>
      </p:sp>
      <p:sp>
        <p:nvSpPr>
          <p:cNvPr id="6" name="Retângulo 5">
            <a:extLst>
              <a:ext uri="{FF2B5EF4-FFF2-40B4-BE49-F238E27FC236}">
                <a16:creationId xmlns:a16="http://schemas.microsoft.com/office/drawing/2014/main" id="{46CD10E6-B4F0-3C05-82BA-38547A6E2BFE}"/>
              </a:ext>
            </a:extLst>
          </p:cNvPr>
          <p:cNvSpPr/>
          <p:nvPr/>
        </p:nvSpPr>
        <p:spPr>
          <a:xfrm>
            <a:off x="641268" y="1567596"/>
            <a:ext cx="7695210" cy="4405692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8" name="Retângulo 7">
            <a:extLst>
              <a:ext uri="{FF2B5EF4-FFF2-40B4-BE49-F238E27FC236}">
                <a16:creationId xmlns:a16="http://schemas.microsoft.com/office/drawing/2014/main" id="{20966F8C-BC5A-2711-04F7-4EC5EAE8CC3F}"/>
              </a:ext>
            </a:extLst>
          </p:cNvPr>
          <p:cNvSpPr/>
          <p:nvPr/>
        </p:nvSpPr>
        <p:spPr>
          <a:xfrm>
            <a:off x="1318161" y="2268187"/>
            <a:ext cx="6472052" cy="3206338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graphicFrame>
        <p:nvGraphicFramePr>
          <p:cNvPr id="14" name="Diagrama 13">
            <a:extLst>
              <a:ext uri="{FF2B5EF4-FFF2-40B4-BE49-F238E27FC236}">
                <a16:creationId xmlns:a16="http://schemas.microsoft.com/office/drawing/2014/main" id="{4B5550B8-5DF6-0408-1878-2398655ECA2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237014416"/>
              </p:ext>
            </p:extLst>
          </p:nvPr>
        </p:nvGraphicFramePr>
        <p:xfrm>
          <a:off x="2327565" y="2730830"/>
          <a:ext cx="4320638" cy="26605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5" name="CaixaDeTexto 14">
            <a:extLst>
              <a:ext uri="{FF2B5EF4-FFF2-40B4-BE49-F238E27FC236}">
                <a16:creationId xmlns:a16="http://schemas.microsoft.com/office/drawing/2014/main" id="{6CA51F13-BD2F-00BD-CBAD-F83DC573FCD4}"/>
              </a:ext>
            </a:extLst>
          </p:cNvPr>
          <p:cNvSpPr txBox="1"/>
          <p:nvPr/>
        </p:nvSpPr>
        <p:spPr>
          <a:xfrm>
            <a:off x="748145" y="1086021"/>
            <a:ext cx="80395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b="1" dirty="0"/>
              <a:t>Integração com as cadeias produtivas globais e fluxos financeiros internacionais</a:t>
            </a:r>
          </a:p>
        </p:txBody>
      </p:sp>
      <p:sp>
        <p:nvSpPr>
          <p:cNvPr id="16" name="CaixaDeTexto 15">
            <a:extLst>
              <a:ext uri="{FF2B5EF4-FFF2-40B4-BE49-F238E27FC236}">
                <a16:creationId xmlns:a16="http://schemas.microsoft.com/office/drawing/2014/main" id="{B2FE17D5-1413-475D-4478-61B83F2D7705}"/>
              </a:ext>
            </a:extLst>
          </p:cNvPr>
          <p:cNvSpPr txBox="1"/>
          <p:nvPr/>
        </p:nvSpPr>
        <p:spPr>
          <a:xfrm>
            <a:off x="866898" y="1621856"/>
            <a:ext cx="73270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b="1" dirty="0"/>
              <a:t>Ambiente de negócios -&gt; Estabilidade legal e regulatória -&gt; Segurança jurídica e previsibilidade</a:t>
            </a:r>
          </a:p>
        </p:txBody>
      </p:sp>
      <p:sp>
        <p:nvSpPr>
          <p:cNvPr id="17" name="CaixaDeTexto 16">
            <a:extLst>
              <a:ext uri="{FF2B5EF4-FFF2-40B4-BE49-F238E27FC236}">
                <a16:creationId xmlns:a16="http://schemas.microsoft.com/office/drawing/2014/main" id="{91E314E4-7249-093D-CFD7-7F7E49FB935F}"/>
              </a:ext>
            </a:extLst>
          </p:cNvPr>
          <p:cNvSpPr txBox="1"/>
          <p:nvPr/>
        </p:nvSpPr>
        <p:spPr>
          <a:xfrm>
            <a:off x="2030680" y="2332631"/>
            <a:ext cx="508263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b="1" dirty="0"/>
              <a:t>Política econômica</a:t>
            </a:r>
          </a:p>
        </p:txBody>
      </p:sp>
    </p:spTree>
    <p:extLst>
      <p:ext uri="{BB962C8B-B14F-4D97-AF65-F5344CB8AC3E}">
        <p14:creationId xmlns:p14="http://schemas.microsoft.com/office/powerpoint/2010/main" val="22325321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D1F28ED-AA88-6356-E4B2-F93993E080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b="1" dirty="0"/>
              <a:t>CENÁRIO MACROECONÔMICO</a:t>
            </a:r>
            <a:br>
              <a:rPr lang="pt-BR" dirty="0"/>
            </a:br>
            <a:r>
              <a:rPr lang="pt-BR" dirty="0"/>
              <a:t>Projeções de curto prazo da IFI</a:t>
            </a:r>
          </a:p>
        </p:txBody>
      </p:sp>
      <p:graphicFrame>
        <p:nvGraphicFramePr>
          <p:cNvPr id="14" name="Espaço Reservado para Conteúdo 13">
            <a:extLst>
              <a:ext uri="{FF2B5EF4-FFF2-40B4-BE49-F238E27FC236}">
                <a16:creationId xmlns:a16="http://schemas.microsoft.com/office/drawing/2014/main" id="{DD688A9A-379B-8431-D0DB-BBCAFF332F2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25324624"/>
              </p:ext>
            </p:extLst>
          </p:nvPr>
        </p:nvGraphicFramePr>
        <p:xfrm>
          <a:off x="628650" y="1873404"/>
          <a:ext cx="7886700" cy="3883160"/>
        </p:xfrm>
        <a:graphic>
          <a:graphicData uri="http://schemas.openxmlformats.org/drawingml/2006/table">
            <a:tbl>
              <a:tblPr firstRow="1" firstCol="1" bandRow="1"/>
              <a:tblGrid>
                <a:gridCol w="3772996">
                  <a:extLst>
                    <a:ext uri="{9D8B030D-6E8A-4147-A177-3AD203B41FA5}">
                      <a16:colId xmlns:a16="http://schemas.microsoft.com/office/drawing/2014/main" val="4119375632"/>
                    </a:ext>
                  </a:extLst>
                </a:gridCol>
                <a:gridCol w="1028426">
                  <a:extLst>
                    <a:ext uri="{9D8B030D-6E8A-4147-A177-3AD203B41FA5}">
                      <a16:colId xmlns:a16="http://schemas.microsoft.com/office/drawing/2014/main" val="1359657253"/>
                    </a:ext>
                  </a:extLst>
                </a:gridCol>
                <a:gridCol w="1028426">
                  <a:extLst>
                    <a:ext uri="{9D8B030D-6E8A-4147-A177-3AD203B41FA5}">
                      <a16:colId xmlns:a16="http://schemas.microsoft.com/office/drawing/2014/main" val="580760960"/>
                    </a:ext>
                  </a:extLst>
                </a:gridCol>
                <a:gridCol w="1028426">
                  <a:extLst>
                    <a:ext uri="{9D8B030D-6E8A-4147-A177-3AD203B41FA5}">
                      <a16:colId xmlns:a16="http://schemas.microsoft.com/office/drawing/2014/main" val="2832512162"/>
                    </a:ext>
                  </a:extLst>
                </a:gridCol>
                <a:gridCol w="1028426">
                  <a:extLst>
                    <a:ext uri="{9D8B030D-6E8A-4147-A177-3AD203B41FA5}">
                      <a16:colId xmlns:a16="http://schemas.microsoft.com/office/drawing/2014/main" val="3409011968"/>
                    </a:ext>
                  </a:extLst>
                </a:gridCol>
              </a:tblGrid>
              <a:tr h="38831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900" b="1">
                          <a:solidFill>
                            <a:srgbClr val="FFFFFF"/>
                          </a:solidFill>
                          <a:effectLst/>
                          <a:highlight>
                            <a:srgbClr val="005D89"/>
                          </a:highlight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Variável</a:t>
                      </a:r>
                      <a:endParaRPr lang="pt-BR" sz="1000">
                        <a:solidFill>
                          <a:srgbClr val="000000"/>
                        </a:solidFill>
                        <a:effectLst/>
                        <a:highlight>
                          <a:srgbClr val="005D89"/>
                        </a:highlight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5D8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005D8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900" b="1">
                          <a:solidFill>
                            <a:srgbClr val="FFFFFF"/>
                          </a:solidFill>
                          <a:effectLst/>
                          <a:highlight>
                            <a:srgbClr val="005D89"/>
                          </a:highlight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2023</a:t>
                      </a:r>
                      <a:endParaRPr lang="pt-BR" sz="1000">
                        <a:solidFill>
                          <a:srgbClr val="000000"/>
                        </a:solidFill>
                        <a:effectLst/>
                        <a:highlight>
                          <a:srgbClr val="005D89"/>
                        </a:highlight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5D8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005D8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900" b="1">
                          <a:solidFill>
                            <a:srgbClr val="FFFFFF"/>
                          </a:solidFill>
                          <a:effectLst/>
                          <a:highlight>
                            <a:srgbClr val="005D89"/>
                          </a:highlight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2024</a:t>
                      </a:r>
                      <a:endParaRPr lang="pt-BR" sz="1000">
                        <a:solidFill>
                          <a:srgbClr val="000000"/>
                        </a:solidFill>
                        <a:effectLst/>
                        <a:highlight>
                          <a:srgbClr val="005D89"/>
                        </a:highlight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5D8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005D8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900" b="1">
                          <a:solidFill>
                            <a:srgbClr val="FFFFFF"/>
                          </a:solidFill>
                          <a:effectLst/>
                          <a:highlight>
                            <a:srgbClr val="005D89"/>
                          </a:highlight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2025</a:t>
                      </a:r>
                      <a:endParaRPr lang="pt-BR" sz="1000">
                        <a:solidFill>
                          <a:srgbClr val="000000"/>
                        </a:solidFill>
                        <a:effectLst/>
                        <a:highlight>
                          <a:srgbClr val="005D89"/>
                        </a:highlight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5D8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005D8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900" b="1">
                          <a:solidFill>
                            <a:srgbClr val="FFFFFF"/>
                          </a:solidFill>
                          <a:effectLst/>
                          <a:highlight>
                            <a:srgbClr val="005D89"/>
                          </a:highlight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2026</a:t>
                      </a:r>
                      <a:endParaRPr lang="pt-BR" sz="1000">
                        <a:solidFill>
                          <a:srgbClr val="000000"/>
                        </a:solidFill>
                        <a:effectLst/>
                        <a:highlight>
                          <a:srgbClr val="005D89"/>
                        </a:highlight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5D8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005D8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83280743"/>
                  </a:ext>
                </a:extLst>
              </a:tr>
              <a:tr h="38831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9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PIB nominal (R$ bilhões)</a:t>
                      </a:r>
                      <a:endParaRPr lang="pt-BR" sz="1000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9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10.856</a:t>
                      </a:r>
                      <a:endParaRPr lang="pt-BR" sz="1000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9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11.579</a:t>
                      </a:r>
                      <a:endParaRPr lang="pt-BR" sz="100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9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12.249</a:t>
                      </a:r>
                      <a:endParaRPr lang="pt-BR" sz="100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9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13.020</a:t>
                      </a:r>
                      <a:endParaRPr lang="pt-BR" sz="1000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25432054"/>
                  </a:ext>
                </a:extLst>
              </a:tr>
              <a:tr h="38831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9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PIB nominal (% variação média anual)</a:t>
                      </a:r>
                      <a:endParaRPr lang="pt-BR" sz="100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9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7,7</a:t>
                      </a:r>
                      <a:endParaRPr lang="pt-BR" sz="100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9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6,7</a:t>
                      </a:r>
                      <a:endParaRPr lang="pt-BR" sz="100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9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5,8</a:t>
                      </a:r>
                      <a:endParaRPr lang="pt-BR" sz="100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9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6,3</a:t>
                      </a:r>
                      <a:endParaRPr lang="pt-BR" sz="1000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56541118"/>
                  </a:ext>
                </a:extLst>
              </a:tr>
              <a:tr h="38831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9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PIB real (% variação média anual)</a:t>
                      </a:r>
                      <a:endParaRPr lang="pt-BR" sz="1000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9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2,9</a:t>
                      </a:r>
                      <a:endParaRPr lang="pt-BR" sz="1000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9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2,8</a:t>
                      </a:r>
                      <a:endParaRPr lang="pt-BR" sz="100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9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1,8</a:t>
                      </a:r>
                      <a:endParaRPr lang="pt-BR" sz="100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9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2,3</a:t>
                      </a:r>
                      <a:endParaRPr lang="pt-BR" sz="1000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15170382"/>
                  </a:ext>
                </a:extLst>
              </a:tr>
              <a:tr h="38831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9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Deflator do PIB (% variação média anual)</a:t>
                      </a:r>
                      <a:endParaRPr lang="pt-BR" sz="100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9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4,7</a:t>
                      </a:r>
                      <a:endParaRPr lang="pt-BR" sz="100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9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3,7</a:t>
                      </a:r>
                      <a:endParaRPr lang="pt-BR" sz="100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9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3,9</a:t>
                      </a:r>
                      <a:endParaRPr lang="pt-BR" sz="100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9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3,9</a:t>
                      </a:r>
                      <a:endParaRPr lang="pt-BR" sz="100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2966869"/>
                  </a:ext>
                </a:extLst>
              </a:tr>
              <a:tr h="38831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9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IPCA (% variação ano contra ano em dezembro)</a:t>
                      </a:r>
                      <a:endParaRPr lang="pt-BR" sz="1000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9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4,6</a:t>
                      </a:r>
                      <a:endParaRPr lang="pt-BR" sz="1000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9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4,4</a:t>
                      </a:r>
                      <a:endParaRPr lang="pt-BR" sz="100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9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3,7</a:t>
                      </a:r>
                      <a:endParaRPr lang="pt-BR" sz="100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9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3,4</a:t>
                      </a:r>
                      <a:endParaRPr lang="pt-BR" sz="1000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88084353"/>
                  </a:ext>
                </a:extLst>
              </a:tr>
              <a:tr h="38831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9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Taxa de desemprego (% da força de trabalho)</a:t>
                      </a:r>
                      <a:endParaRPr lang="pt-BR" sz="1000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9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8,0</a:t>
                      </a:r>
                      <a:endParaRPr lang="pt-BR" sz="1000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9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6,9</a:t>
                      </a:r>
                      <a:endParaRPr lang="pt-BR" sz="100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9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7,1</a:t>
                      </a:r>
                      <a:endParaRPr lang="pt-BR" sz="100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9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7,1</a:t>
                      </a:r>
                      <a:endParaRPr lang="pt-BR" sz="100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89846909"/>
                  </a:ext>
                </a:extLst>
              </a:tr>
              <a:tr h="38831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9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Massa salarial (% variação média anual)</a:t>
                      </a:r>
                      <a:endParaRPr lang="pt-BR" sz="1000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9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6,9</a:t>
                      </a:r>
                      <a:endParaRPr lang="pt-BR" sz="1000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9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7,0</a:t>
                      </a:r>
                      <a:endParaRPr lang="pt-BR" sz="100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9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2,4</a:t>
                      </a:r>
                      <a:endParaRPr lang="pt-BR" sz="100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9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2,3</a:t>
                      </a:r>
                      <a:endParaRPr lang="pt-BR" sz="1000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31730711"/>
                  </a:ext>
                </a:extLst>
              </a:tr>
              <a:tr h="38831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9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Taxa de câmbio (R$/US$ final de período)</a:t>
                      </a:r>
                      <a:endParaRPr lang="pt-BR" sz="1000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9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4,84</a:t>
                      </a:r>
                      <a:endParaRPr lang="pt-BR" sz="1000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9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5,40</a:t>
                      </a:r>
                      <a:endParaRPr lang="pt-BR" sz="100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9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5,47</a:t>
                      </a:r>
                      <a:endParaRPr lang="pt-BR" sz="100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9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5,54</a:t>
                      </a:r>
                      <a:endParaRPr lang="pt-BR" sz="1000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09156182"/>
                  </a:ext>
                </a:extLst>
              </a:tr>
              <a:tr h="38831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9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Selic (% final de período)</a:t>
                      </a:r>
                      <a:endParaRPr lang="pt-BR" sz="1000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5D8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9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11,75</a:t>
                      </a:r>
                      <a:endParaRPr lang="pt-BR" sz="1000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5D8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9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11,50</a:t>
                      </a:r>
                      <a:endParaRPr lang="pt-BR" sz="100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5D8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9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10,00</a:t>
                      </a:r>
                      <a:endParaRPr lang="pt-BR" sz="100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5D8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9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9,00</a:t>
                      </a:r>
                      <a:endParaRPr lang="pt-BR" sz="1000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5D8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04663440"/>
                  </a:ext>
                </a:extLst>
              </a:tr>
            </a:tbl>
          </a:graphicData>
        </a:graphic>
      </p:graphicFrame>
      <p:sp>
        <p:nvSpPr>
          <p:cNvPr id="12" name="Espaço Reservado para Conteúdo 11">
            <a:extLst>
              <a:ext uri="{FF2B5EF4-FFF2-40B4-BE49-F238E27FC236}">
                <a16:creationId xmlns:a16="http://schemas.microsoft.com/office/drawing/2014/main" id="{384FB2D2-1E67-8E2B-8EE4-CED89DCB7B4D}"/>
              </a:ext>
            </a:extLst>
          </p:cNvPr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r>
              <a:rPr lang="pt-BR" dirty="0"/>
              <a:t>Elaboração: IFI</a:t>
            </a:r>
          </a:p>
        </p:txBody>
      </p:sp>
    </p:spTree>
    <p:extLst>
      <p:ext uri="{BB962C8B-B14F-4D97-AF65-F5344CB8AC3E}">
        <p14:creationId xmlns:p14="http://schemas.microsoft.com/office/powerpoint/2010/main" val="40252485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4D75440-A8ED-9685-73D7-355503B652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/>
              <a:t>QUADRO FISCAL – Receitas Primárias</a:t>
            </a:r>
          </a:p>
        </p:txBody>
      </p:sp>
      <p:graphicFrame>
        <p:nvGraphicFramePr>
          <p:cNvPr id="7" name="Espaço Reservado para Conteúdo 6">
            <a:extLst>
              <a:ext uri="{FF2B5EF4-FFF2-40B4-BE49-F238E27FC236}">
                <a16:creationId xmlns:a16="http://schemas.microsoft.com/office/drawing/2014/main" id="{818DBCF7-9912-3AFE-0734-0E6CEBA72BD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53635320"/>
              </p:ext>
            </p:extLst>
          </p:nvPr>
        </p:nvGraphicFramePr>
        <p:xfrm>
          <a:off x="628650" y="2151062"/>
          <a:ext cx="7886699" cy="3679262"/>
        </p:xfrm>
        <a:graphic>
          <a:graphicData uri="http://schemas.openxmlformats.org/drawingml/2006/table">
            <a:tbl>
              <a:tblPr firstRow="1" firstCol="1" bandRow="1"/>
              <a:tblGrid>
                <a:gridCol w="3451469">
                  <a:extLst>
                    <a:ext uri="{9D8B030D-6E8A-4147-A177-3AD203B41FA5}">
                      <a16:colId xmlns:a16="http://schemas.microsoft.com/office/drawing/2014/main" val="3166210799"/>
                    </a:ext>
                  </a:extLst>
                </a:gridCol>
                <a:gridCol w="739205">
                  <a:extLst>
                    <a:ext uri="{9D8B030D-6E8A-4147-A177-3AD203B41FA5}">
                      <a16:colId xmlns:a16="http://schemas.microsoft.com/office/drawing/2014/main" val="948823189"/>
                    </a:ext>
                  </a:extLst>
                </a:gridCol>
                <a:gridCol w="739205">
                  <a:extLst>
                    <a:ext uri="{9D8B030D-6E8A-4147-A177-3AD203B41FA5}">
                      <a16:colId xmlns:a16="http://schemas.microsoft.com/office/drawing/2014/main" val="3204040408"/>
                    </a:ext>
                  </a:extLst>
                </a:gridCol>
                <a:gridCol w="739205">
                  <a:extLst>
                    <a:ext uri="{9D8B030D-6E8A-4147-A177-3AD203B41FA5}">
                      <a16:colId xmlns:a16="http://schemas.microsoft.com/office/drawing/2014/main" val="2609864335"/>
                    </a:ext>
                  </a:extLst>
                </a:gridCol>
                <a:gridCol w="739205">
                  <a:extLst>
                    <a:ext uri="{9D8B030D-6E8A-4147-A177-3AD203B41FA5}">
                      <a16:colId xmlns:a16="http://schemas.microsoft.com/office/drawing/2014/main" val="1659307975"/>
                    </a:ext>
                  </a:extLst>
                </a:gridCol>
                <a:gridCol w="739205">
                  <a:extLst>
                    <a:ext uri="{9D8B030D-6E8A-4147-A177-3AD203B41FA5}">
                      <a16:colId xmlns:a16="http://schemas.microsoft.com/office/drawing/2014/main" val="3055946498"/>
                    </a:ext>
                  </a:extLst>
                </a:gridCol>
                <a:gridCol w="739205">
                  <a:extLst>
                    <a:ext uri="{9D8B030D-6E8A-4147-A177-3AD203B41FA5}">
                      <a16:colId xmlns:a16="http://schemas.microsoft.com/office/drawing/2014/main" val="757441367"/>
                    </a:ext>
                  </a:extLst>
                </a:gridCol>
              </a:tblGrid>
              <a:tr h="347708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1000" b="1">
                          <a:solidFill>
                            <a:srgbClr val="FFFFFF"/>
                          </a:solidFill>
                          <a:effectLst/>
                          <a:highlight>
                            <a:srgbClr val="005D89"/>
                          </a:highlight>
                          <a:uFill>
                            <a:solidFill>
                              <a:srgbClr val="000000"/>
                            </a:solidFill>
                          </a:uFill>
                          <a:latin typeface="Calibri" panose="020F0502020204030204" pitchFamily="34" charset="0"/>
                          <a:ea typeface="Cambria" panose="02040503050406030204" pitchFamily="18" charset="0"/>
                          <a:cs typeface="Cambria" panose="02040503050406030204" pitchFamily="18" charset="0"/>
                        </a:rPr>
                        <a:t>Cenário base (R$ bilhões)</a:t>
                      </a:r>
                      <a:endParaRPr lang="pt-BR" sz="1000">
                        <a:solidFill>
                          <a:srgbClr val="000000"/>
                        </a:solidFill>
                        <a:effectLst/>
                        <a:highlight>
                          <a:srgbClr val="005D89"/>
                        </a:highlight>
                        <a:uFill>
                          <a:solidFill>
                            <a:srgbClr val="000000"/>
                          </a:solidFill>
                        </a:uFill>
                        <a:latin typeface="Cambria" panose="02040503050406030204" pitchFamily="18" charset="0"/>
                        <a:ea typeface="Cambria" panose="02040503050406030204" pitchFamily="18" charset="0"/>
                        <a:cs typeface="Cambria" panose="02040503050406030204" pitchFamily="18" charset="0"/>
                      </a:endParaRPr>
                    </a:p>
                  </a:txBody>
                  <a:tcPr marL="50800" marR="50800" marT="50800" marB="50800" anchor="ctr">
                    <a:lnL>
                      <a:noFill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5D89"/>
                    </a:solidFill>
                  </a:tcPr>
                </a:tc>
                <a:tc gridSpan="6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1000" b="1" dirty="0">
                          <a:solidFill>
                            <a:srgbClr val="FFFFFF"/>
                          </a:solidFill>
                          <a:effectLst/>
                          <a:highlight>
                            <a:srgbClr val="005D89"/>
                          </a:highlight>
                          <a:uFill>
                            <a:solidFill>
                              <a:srgbClr val="000000"/>
                            </a:solidFill>
                          </a:uFill>
                          <a:latin typeface="Calibri" panose="020F0502020204030204" pitchFamily="34" charset="0"/>
                          <a:ea typeface="Cambria" panose="02040503050406030204" pitchFamily="18" charset="0"/>
                          <a:cs typeface="Cambria" panose="02040503050406030204" pitchFamily="18" charset="0"/>
                        </a:rPr>
                        <a:t>Revisão set/24</a:t>
                      </a:r>
                      <a:endParaRPr lang="pt-BR" sz="1000" dirty="0">
                        <a:solidFill>
                          <a:srgbClr val="000000"/>
                        </a:solidFill>
                        <a:effectLst/>
                        <a:highlight>
                          <a:srgbClr val="005D89"/>
                        </a:highlight>
                        <a:uFill>
                          <a:solidFill>
                            <a:srgbClr val="000000"/>
                          </a:solidFill>
                        </a:uFill>
                        <a:latin typeface="Cambria" panose="02040503050406030204" pitchFamily="18" charset="0"/>
                        <a:ea typeface="Cambria" panose="02040503050406030204" pitchFamily="18" charset="0"/>
                        <a:cs typeface="Cambria" panose="02040503050406030204" pitchFamily="18" charset="0"/>
                      </a:endParaRPr>
                    </a:p>
                  </a:txBody>
                  <a:tcPr marL="50800" marR="50800" marT="50800" marB="5080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5D8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69582702"/>
                  </a:ext>
                </a:extLst>
              </a:tr>
              <a:tr h="741700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1000" b="1">
                          <a:solidFill>
                            <a:srgbClr val="FFFFFF"/>
                          </a:solidFill>
                          <a:effectLst/>
                          <a:highlight>
                            <a:srgbClr val="005D89"/>
                          </a:highlight>
                          <a:uFill>
                            <a:solidFill>
                              <a:srgbClr val="000000"/>
                            </a:solidFill>
                          </a:uFill>
                          <a:latin typeface="Calibri" panose="020F0502020204030204" pitchFamily="34" charset="0"/>
                          <a:ea typeface="Cambria" panose="02040503050406030204" pitchFamily="18" charset="0"/>
                          <a:cs typeface="Cambria" panose="02040503050406030204" pitchFamily="18" charset="0"/>
                        </a:rPr>
                        <a:t>2024</a:t>
                      </a:r>
                      <a:endParaRPr lang="pt-BR" sz="1000">
                        <a:solidFill>
                          <a:srgbClr val="000000"/>
                        </a:solidFill>
                        <a:effectLst/>
                        <a:highlight>
                          <a:srgbClr val="005D89"/>
                        </a:highlight>
                        <a:uFill>
                          <a:solidFill>
                            <a:srgbClr val="000000"/>
                          </a:solidFill>
                        </a:uFill>
                        <a:latin typeface="Cambria" panose="02040503050406030204" pitchFamily="18" charset="0"/>
                        <a:ea typeface="Cambria" panose="02040503050406030204" pitchFamily="18" charset="0"/>
                        <a:cs typeface="Cambria" panose="02040503050406030204" pitchFamily="18" charset="0"/>
                      </a:endParaRPr>
                    </a:p>
                  </a:txBody>
                  <a:tcPr marL="50800" marR="50800" marT="50800" marB="5080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005D8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1000" b="1">
                          <a:solidFill>
                            <a:srgbClr val="FFFFFF"/>
                          </a:solidFill>
                          <a:effectLst/>
                          <a:highlight>
                            <a:srgbClr val="005D89"/>
                          </a:highlight>
                          <a:uFill>
                            <a:solidFill>
                              <a:srgbClr val="000000"/>
                            </a:solidFill>
                          </a:uFill>
                          <a:latin typeface="Calibri" panose="020F0502020204030204" pitchFamily="34" charset="0"/>
                          <a:ea typeface="Cambria" panose="02040503050406030204" pitchFamily="18" charset="0"/>
                          <a:cs typeface="Cambria" panose="02040503050406030204" pitchFamily="18" charset="0"/>
                        </a:rPr>
                        <a:t>% do PIB</a:t>
                      </a:r>
                      <a:endParaRPr lang="pt-BR" sz="1000">
                        <a:solidFill>
                          <a:srgbClr val="000000"/>
                        </a:solidFill>
                        <a:effectLst/>
                        <a:highlight>
                          <a:srgbClr val="005D89"/>
                        </a:highlight>
                        <a:uFill>
                          <a:solidFill>
                            <a:srgbClr val="000000"/>
                          </a:solidFill>
                        </a:uFill>
                        <a:latin typeface="Cambria" panose="02040503050406030204" pitchFamily="18" charset="0"/>
                        <a:ea typeface="Cambria" panose="02040503050406030204" pitchFamily="18" charset="0"/>
                        <a:cs typeface="Cambria" panose="02040503050406030204" pitchFamily="18" charset="0"/>
                      </a:endParaRPr>
                    </a:p>
                  </a:txBody>
                  <a:tcPr marL="50800" marR="50800" marT="50800" marB="5080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005D8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1000" b="1">
                          <a:solidFill>
                            <a:srgbClr val="FFFFFF"/>
                          </a:solidFill>
                          <a:effectLst/>
                          <a:highlight>
                            <a:srgbClr val="005D89"/>
                          </a:highlight>
                          <a:uFill>
                            <a:solidFill>
                              <a:srgbClr val="000000"/>
                            </a:solidFill>
                          </a:uFill>
                          <a:latin typeface="Calibri" panose="020F0502020204030204" pitchFamily="34" charset="0"/>
                          <a:ea typeface="Cambria" panose="02040503050406030204" pitchFamily="18" charset="0"/>
                          <a:cs typeface="Cambria" panose="02040503050406030204" pitchFamily="18" charset="0"/>
                        </a:rPr>
                        <a:t>2025</a:t>
                      </a:r>
                      <a:endParaRPr lang="pt-BR" sz="1000">
                        <a:solidFill>
                          <a:srgbClr val="000000"/>
                        </a:solidFill>
                        <a:effectLst/>
                        <a:highlight>
                          <a:srgbClr val="005D89"/>
                        </a:highlight>
                        <a:uFill>
                          <a:solidFill>
                            <a:srgbClr val="000000"/>
                          </a:solidFill>
                        </a:uFill>
                        <a:latin typeface="Cambria" panose="02040503050406030204" pitchFamily="18" charset="0"/>
                        <a:ea typeface="Cambria" panose="02040503050406030204" pitchFamily="18" charset="0"/>
                        <a:cs typeface="Cambria" panose="02040503050406030204" pitchFamily="18" charset="0"/>
                      </a:endParaRPr>
                    </a:p>
                  </a:txBody>
                  <a:tcPr marL="50800" marR="50800" marT="50800" marB="5080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005D8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1000" b="1">
                          <a:solidFill>
                            <a:srgbClr val="FFFFFF"/>
                          </a:solidFill>
                          <a:effectLst/>
                          <a:highlight>
                            <a:srgbClr val="005D89"/>
                          </a:highlight>
                          <a:uFill>
                            <a:solidFill>
                              <a:srgbClr val="000000"/>
                            </a:solidFill>
                          </a:uFill>
                          <a:latin typeface="Calibri" panose="020F0502020204030204" pitchFamily="34" charset="0"/>
                          <a:ea typeface="Cambria" panose="02040503050406030204" pitchFamily="18" charset="0"/>
                          <a:cs typeface="Cambria" panose="02040503050406030204" pitchFamily="18" charset="0"/>
                        </a:rPr>
                        <a:t>% do PIB</a:t>
                      </a:r>
                      <a:endParaRPr lang="pt-BR" sz="1000">
                        <a:solidFill>
                          <a:srgbClr val="000000"/>
                        </a:solidFill>
                        <a:effectLst/>
                        <a:highlight>
                          <a:srgbClr val="005D89"/>
                        </a:highlight>
                        <a:uFill>
                          <a:solidFill>
                            <a:srgbClr val="000000"/>
                          </a:solidFill>
                        </a:uFill>
                        <a:latin typeface="Cambria" panose="02040503050406030204" pitchFamily="18" charset="0"/>
                        <a:ea typeface="Cambria" panose="02040503050406030204" pitchFamily="18" charset="0"/>
                        <a:cs typeface="Cambria" panose="02040503050406030204" pitchFamily="18" charset="0"/>
                      </a:endParaRPr>
                    </a:p>
                  </a:txBody>
                  <a:tcPr marL="50800" marR="50800" marT="50800" marB="5080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005D8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1000" b="1">
                          <a:solidFill>
                            <a:srgbClr val="FFFFFF"/>
                          </a:solidFill>
                          <a:effectLst/>
                          <a:highlight>
                            <a:srgbClr val="005D89"/>
                          </a:highlight>
                          <a:uFill>
                            <a:solidFill>
                              <a:srgbClr val="000000"/>
                            </a:solidFill>
                          </a:uFill>
                          <a:latin typeface="Calibri" panose="020F0502020204030204" pitchFamily="34" charset="0"/>
                          <a:ea typeface="Cambria" panose="02040503050406030204" pitchFamily="18" charset="0"/>
                          <a:cs typeface="Cambria" panose="02040503050406030204" pitchFamily="18" charset="0"/>
                        </a:rPr>
                        <a:t>2026</a:t>
                      </a:r>
                      <a:endParaRPr lang="pt-BR" sz="1000">
                        <a:solidFill>
                          <a:srgbClr val="000000"/>
                        </a:solidFill>
                        <a:effectLst/>
                        <a:highlight>
                          <a:srgbClr val="005D89"/>
                        </a:highlight>
                        <a:uFill>
                          <a:solidFill>
                            <a:srgbClr val="000000"/>
                          </a:solidFill>
                        </a:uFill>
                        <a:latin typeface="Cambria" panose="02040503050406030204" pitchFamily="18" charset="0"/>
                        <a:ea typeface="Cambria" panose="02040503050406030204" pitchFamily="18" charset="0"/>
                        <a:cs typeface="Cambria" panose="02040503050406030204" pitchFamily="18" charset="0"/>
                      </a:endParaRPr>
                    </a:p>
                  </a:txBody>
                  <a:tcPr marL="50800" marR="50800" marT="50800" marB="5080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005D8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1000" b="1">
                          <a:solidFill>
                            <a:srgbClr val="FFFFFF"/>
                          </a:solidFill>
                          <a:effectLst/>
                          <a:highlight>
                            <a:srgbClr val="005D89"/>
                          </a:highlight>
                          <a:uFill>
                            <a:solidFill>
                              <a:srgbClr val="000000"/>
                            </a:solidFill>
                          </a:uFill>
                          <a:latin typeface="Calibri" panose="020F0502020204030204" pitchFamily="34" charset="0"/>
                          <a:ea typeface="Cambria" panose="02040503050406030204" pitchFamily="18" charset="0"/>
                          <a:cs typeface="Cambria" panose="02040503050406030204" pitchFamily="18" charset="0"/>
                        </a:rPr>
                        <a:t>% do PIB</a:t>
                      </a:r>
                      <a:endParaRPr lang="pt-BR" sz="1000">
                        <a:solidFill>
                          <a:srgbClr val="000000"/>
                        </a:solidFill>
                        <a:effectLst/>
                        <a:highlight>
                          <a:srgbClr val="005D89"/>
                        </a:highlight>
                        <a:uFill>
                          <a:solidFill>
                            <a:srgbClr val="000000"/>
                          </a:solidFill>
                        </a:uFill>
                        <a:latin typeface="Cambria" panose="02040503050406030204" pitchFamily="18" charset="0"/>
                        <a:ea typeface="Cambria" panose="02040503050406030204" pitchFamily="18" charset="0"/>
                        <a:cs typeface="Cambria" panose="02040503050406030204" pitchFamily="18" charset="0"/>
                      </a:endParaRPr>
                    </a:p>
                  </a:txBody>
                  <a:tcPr marL="50800" marR="50800" marT="50800" marB="5080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005D8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12119129"/>
                  </a:ext>
                </a:extLst>
              </a:tr>
              <a:tr h="367057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1000" b="1" dirty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Calibri" panose="020F0502020204030204" pitchFamily="34" charset="0"/>
                          <a:ea typeface="Cambria" panose="02040503050406030204" pitchFamily="18" charset="0"/>
                          <a:cs typeface="Cambria" panose="02040503050406030204" pitchFamily="18" charset="0"/>
                        </a:rPr>
                        <a:t>1. Receita primária total</a:t>
                      </a:r>
                      <a:endParaRPr lang="pt-BR" sz="1000" dirty="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mbria" panose="02040503050406030204" pitchFamily="18" charset="0"/>
                        <a:ea typeface="Cambria" panose="02040503050406030204" pitchFamily="18" charset="0"/>
                        <a:cs typeface="Cambria" panose="02040503050406030204" pitchFamily="18" charset="0"/>
                      </a:endParaRPr>
                    </a:p>
                  </a:txBody>
                  <a:tcPr marL="50800" marR="50800" marT="50800" marB="50800" anchor="ctr">
                    <a:lnL>
                      <a:noFill/>
                    </a:lnL>
                    <a:lnR w="127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1000" b="1" dirty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Calibri" panose="020F0502020204030204" pitchFamily="34" charset="0"/>
                          <a:ea typeface="Cambria" panose="02040503050406030204" pitchFamily="18" charset="0"/>
                          <a:cs typeface="Cambria" panose="02040503050406030204" pitchFamily="18" charset="0"/>
                        </a:rPr>
                        <a:t>2.641,0</a:t>
                      </a:r>
                      <a:endParaRPr lang="pt-BR" sz="1000" dirty="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mbria" panose="02040503050406030204" pitchFamily="18" charset="0"/>
                        <a:ea typeface="Cambria" panose="02040503050406030204" pitchFamily="18" charset="0"/>
                        <a:cs typeface="Cambria" panose="02040503050406030204" pitchFamily="18" charset="0"/>
                      </a:endParaRPr>
                    </a:p>
                  </a:txBody>
                  <a:tcPr marL="50800" marR="50800" marT="50800" marB="50800" anchor="ctr">
                    <a:lnL w="127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1000" b="1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Calibri" panose="020F0502020204030204" pitchFamily="34" charset="0"/>
                          <a:ea typeface="Cambria" panose="02040503050406030204" pitchFamily="18" charset="0"/>
                          <a:cs typeface="Cambria" panose="02040503050406030204" pitchFamily="18" charset="0"/>
                        </a:rPr>
                        <a:t>22,8%</a:t>
                      </a:r>
                      <a:endParaRPr lang="pt-BR" sz="100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mbria" panose="02040503050406030204" pitchFamily="18" charset="0"/>
                        <a:ea typeface="Cambria" panose="02040503050406030204" pitchFamily="18" charset="0"/>
                        <a:cs typeface="Cambria" panose="02040503050406030204" pitchFamily="18" charset="0"/>
                      </a:endParaRPr>
                    </a:p>
                  </a:txBody>
                  <a:tcPr marL="50800" marR="50800" marT="50800" marB="50800" anchor="ctr">
                    <a:lnL w="127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1000" b="1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Calibri" panose="020F0502020204030204" pitchFamily="34" charset="0"/>
                          <a:ea typeface="Cambria" panose="02040503050406030204" pitchFamily="18" charset="0"/>
                          <a:cs typeface="Cambria" panose="02040503050406030204" pitchFamily="18" charset="0"/>
                        </a:rPr>
                        <a:t>2.817,5</a:t>
                      </a:r>
                      <a:endParaRPr lang="pt-BR" sz="100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mbria" panose="02040503050406030204" pitchFamily="18" charset="0"/>
                        <a:ea typeface="Cambria" panose="02040503050406030204" pitchFamily="18" charset="0"/>
                        <a:cs typeface="Cambria" panose="02040503050406030204" pitchFamily="18" charset="0"/>
                      </a:endParaRPr>
                    </a:p>
                  </a:txBody>
                  <a:tcPr marL="50800" marR="50800" marT="50800" marB="50800" anchor="ctr">
                    <a:lnL w="127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1000" b="1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Calibri" panose="020F0502020204030204" pitchFamily="34" charset="0"/>
                          <a:ea typeface="Cambria" panose="02040503050406030204" pitchFamily="18" charset="0"/>
                          <a:cs typeface="Cambria" panose="02040503050406030204" pitchFamily="18" charset="0"/>
                        </a:rPr>
                        <a:t>23,0%</a:t>
                      </a:r>
                      <a:endParaRPr lang="pt-BR" sz="100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mbria" panose="02040503050406030204" pitchFamily="18" charset="0"/>
                        <a:ea typeface="Cambria" panose="02040503050406030204" pitchFamily="18" charset="0"/>
                        <a:cs typeface="Cambria" panose="02040503050406030204" pitchFamily="18" charset="0"/>
                      </a:endParaRPr>
                    </a:p>
                  </a:txBody>
                  <a:tcPr marL="50800" marR="50800" marT="50800" marB="50800" anchor="ctr">
                    <a:lnL w="127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1000" b="1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Calibri" panose="020F0502020204030204" pitchFamily="34" charset="0"/>
                          <a:ea typeface="Cambria" panose="02040503050406030204" pitchFamily="18" charset="0"/>
                          <a:cs typeface="Cambria" panose="02040503050406030204" pitchFamily="18" charset="0"/>
                        </a:rPr>
                        <a:t>2.997,9</a:t>
                      </a:r>
                      <a:endParaRPr lang="pt-BR" sz="100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mbria" panose="02040503050406030204" pitchFamily="18" charset="0"/>
                        <a:ea typeface="Cambria" panose="02040503050406030204" pitchFamily="18" charset="0"/>
                        <a:cs typeface="Cambria" panose="02040503050406030204" pitchFamily="18" charset="0"/>
                      </a:endParaRPr>
                    </a:p>
                  </a:txBody>
                  <a:tcPr marL="50800" marR="50800" marT="50800" marB="50800" anchor="ctr">
                    <a:lnL w="127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1000" b="1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Calibri" panose="020F0502020204030204" pitchFamily="34" charset="0"/>
                          <a:ea typeface="Cambria" panose="02040503050406030204" pitchFamily="18" charset="0"/>
                          <a:cs typeface="Cambria" panose="02040503050406030204" pitchFamily="18" charset="0"/>
                        </a:rPr>
                        <a:t>23,0%</a:t>
                      </a:r>
                      <a:endParaRPr lang="pt-BR" sz="100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mbria" panose="02040503050406030204" pitchFamily="18" charset="0"/>
                        <a:ea typeface="Cambria" panose="02040503050406030204" pitchFamily="18" charset="0"/>
                        <a:cs typeface="Cambria" panose="02040503050406030204" pitchFamily="18" charset="0"/>
                      </a:endParaRPr>
                    </a:p>
                  </a:txBody>
                  <a:tcPr marL="50800" marR="50800" marT="50800" marB="50800" anchor="ctr">
                    <a:lnL w="127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03164447"/>
                  </a:ext>
                </a:extLst>
              </a:tr>
              <a:tr h="367057">
                <a:tc>
                  <a:txBody>
                    <a:bodyPr/>
                    <a:lstStyle/>
                    <a:p>
                      <a:pPr indent="95250" algn="l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1000" dirty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Calibri" panose="020F0502020204030204" pitchFamily="34" charset="0"/>
                          <a:ea typeface="Cambria" panose="02040503050406030204" pitchFamily="18" charset="0"/>
                          <a:cs typeface="Cambria" panose="02040503050406030204" pitchFamily="18" charset="0"/>
                        </a:rPr>
                        <a:t>Receita administrada pela RFB/MF, exceto RGPS e sem incentivos fiscais</a:t>
                      </a:r>
                      <a:endParaRPr lang="pt-BR" sz="1000" dirty="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mbria" panose="02040503050406030204" pitchFamily="18" charset="0"/>
                        <a:ea typeface="Cambria" panose="02040503050406030204" pitchFamily="18" charset="0"/>
                        <a:cs typeface="Cambria" panose="02040503050406030204" pitchFamily="18" charset="0"/>
                      </a:endParaRPr>
                    </a:p>
                  </a:txBody>
                  <a:tcPr marL="50800" marR="50800" marT="50800" marB="50800" anchor="ctr">
                    <a:lnL>
                      <a:noFill/>
                    </a:lnL>
                    <a:lnR w="127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Calibri" panose="020F0502020204030204" pitchFamily="34" charset="0"/>
                          <a:ea typeface="Cambria" panose="02040503050406030204" pitchFamily="18" charset="0"/>
                          <a:cs typeface="Cambria" panose="02040503050406030204" pitchFamily="18" charset="0"/>
                        </a:rPr>
                        <a:t>1.660,1</a:t>
                      </a:r>
                      <a:endParaRPr lang="pt-BR" sz="100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mbria" panose="02040503050406030204" pitchFamily="18" charset="0"/>
                        <a:ea typeface="Cambria" panose="02040503050406030204" pitchFamily="18" charset="0"/>
                        <a:cs typeface="Cambria" panose="02040503050406030204" pitchFamily="18" charset="0"/>
                      </a:endParaRPr>
                    </a:p>
                  </a:txBody>
                  <a:tcPr marL="50800" marR="50800" marT="50800" marB="50800" anchor="ctr">
                    <a:lnL w="127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Calibri" panose="020F0502020204030204" pitchFamily="34" charset="0"/>
                          <a:ea typeface="Cambria" panose="02040503050406030204" pitchFamily="18" charset="0"/>
                          <a:cs typeface="Cambria" panose="02040503050406030204" pitchFamily="18" charset="0"/>
                        </a:rPr>
                        <a:t>14,3%</a:t>
                      </a:r>
                      <a:endParaRPr lang="pt-BR" sz="100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mbria" panose="02040503050406030204" pitchFamily="18" charset="0"/>
                        <a:ea typeface="Cambria" panose="02040503050406030204" pitchFamily="18" charset="0"/>
                        <a:cs typeface="Cambria" panose="02040503050406030204" pitchFamily="18" charset="0"/>
                      </a:endParaRPr>
                    </a:p>
                  </a:txBody>
                  <a:tcPr marL="50800" marR="50800" marT="50800" marB="50800" anchor="ctr">
                    <a:lnL w="127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Calibri" panose="020F0502020204030204" pitchFamily="34" charset="0"/>
                          <a:ea typeface="Cambria" panose="02040503050406030204" pitchFamily="18" charset="0"/>
                          <a:cs typeface="Cambria" panose="02040503050406030204" pitchFamily="18" charset="0"/>
                        </a:rPr>
                        <a:t>1.821,6</a:t>
                      </a:r>
                      <a:endParaRPr lang="pt-BR" sz="100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mbria" panose="02040503050406030204" pitchFamily="18" charset="0"/>
                        <a:ea typeface="Cambria" panose="02040503050406030204" pitchFamily="18" charset="0"/>
                        <a:cs typeface="Cambria" panose="02040503050406030204" pitchFamily="18" charset="0"/>
                      </a:endParaRPr>
                    </a:p>
                  </a:txBody>
                  <a:tcPr marL="50800" marR="50800" marT="50800" marB="50800" anchor="ctr">
                    <a:lnL w="127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Calibri" panose="020F0502020204030204" pitchFamily="34" charset="0"/>
                          <a:ea typeface="Cambria" panose="02040503050406030204" pitchFamily="18" charset="0"/>
                          <a:cs typeface="Cambria" panose="02040503050406030204" pitchFamily="18" charset="0"/>
                        </a:rPr>
                        <a:t>14,9%</a:t>
                      </a:r>
                      <a:endParaRPr lang="pt-BR" sz="100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mbria" panose="02040503050406030204" pitchFamily="18" charset="0"/>
                        <a:ea typeface="Cambria" panose="02040503050406030204" pitchFamily="18" charset="0"/>
                        <a:cs typeface="Cambria" panose="02040503050406030204" pitchFamily="18" charset="0"/>
                      </a:endParaRPr>
                    </a:p>
                  </a:txBody>
                  <a:tcPr marL="50800" marR="50800" marT="50800" marB="50800" anchor="ctr">
                    <a:lnL w="127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Calibri" panose="020F0502020204030204" pitchFamily="34" charset="0"/>
                          <a:ea typeface="Cambria" panose="02040503050406030204" pitchFamily="18" charset="0"/>
                          <a:cs typeface="Cambria" panose="02040503050406030204" pitchFamily="18" charset="0"/>
                        </a:rPr>
                        <a:t>1.909,2</a:t>
                      </a:r>
                      <a:endParaRPr lang="pt-BR" sz="100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mbria" panose="02040503050406030204" pitchFamily="18" charset="0"/>
                        <a:ea typeface="Cambria" panose="02040503050406030204" pitchFamily="18" charset="0"/>
                        <a:cs typeface="Cambria" panose="02040503050406030204" pitchFamily="18" charset="0"/>
                      </a:endParaRPr>
                    </a:p>
                  </a:txBody>
                  <a:tcPr marL="50800" marR="50800" marT="50800" marB="50800" anchor="ctr">
                    <a:lnL w="127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Calibri" panose="020F0502020204030204" pitchFamily="34" charset="0"/>
                          <a:ea typeface="Cambria" panose="02040503050406030204" pitchFamily="18" charset="0"/>
                          <a:cs typeface="Cambria" panose="02040503050406030204" pitchFamily="18" charset="0"/>
                        </a:rPr>
                        <a:t>14,7%</a:t>
                      </a:r>
                      <a:endParaRPr lang="pt-BR" sz="100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mbria" panose="02040503050406030204" pitchFamily="18" charset="0"/>
                        <a:ea typeface="Cambria" panose="02040503050406030204" pitchFamily="18" charset="0"/>
                        <a:cs typeface="Cambria" panose="02040503050406030204" pitchFamily="18" charset="0"/>
                      </a:endParaRPr>
                    </a:p>
                  </a:txBody>
                  <a:tcPr marL="50800" marR="50800" marT="50800" marB="50800" anchor="ctr">
                    <a:lnL w="127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66452339"/>
                  </a:ext>
                </a:extLst>
              </a:tr>
              <a:tr h="347708">
                <a:tc>
                  <a:txBody>
                    <a:bodyPr/>
                    <a:lstStyle/>
                    <a:p>
                      <a:pPr indent="95250" algn="l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1000" dirty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Calibri" panose="020F0502020204030204" pitchFamily="34" charset="0"/>
                          <a:ea typeface="Cambria" panose="02040503050406030204" pitchFamily="18" charset="0"/>
                          <a:cs typeface="Cambria" panose="02040503050406030204" pitchFamily="18" charset="0"/>
                        </a:rPr>
                        <a:t>Arrecadação líquida para o RGPS</a:t>
                      </a:r>
                      <a:endParaRPr lang="pt-BR" sz="1000" dirty="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mbria" panose="02040503050406030204" pitchFamily="18" charset="0"/>
                        <a:ea typeface="Cambria" panose="02040503050406030204" pitchFamily="18" charset="0"/>
                        <a:cs typeface="Cambria" panose="02040503050406030204" pitchFamily="18" charset="0"/>
                      </a:endParaRPr>
                    </a:p>
                  </a:txBody>
                  <a:tcPr marL="50800" marR="50800" marT="50800" marB="50800" anchor="ctr">
                    <a:lnL>
                      <a:noFill/>
                    </a:lnL>
                    <a:lnR w="127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Calibri" panose="020F0502020204030204" pitchFamily="34" charset="0"/>
                          <a:ea typeface="Cambria" panose="02040503050406030204" pitchFamily="18" charset="0"/>
                          <a:cs typeface="Cambria" panose="02040503050406030204" pitchFamily="18" charset="0"/>
                        </a:rPr>
                        <a:t>641,8</a:t>
                      </a:r>
                      <a:endParaRPr lang="pt-BR" sz="100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mbria" panose="02040503050406030204" pitchFamily="18" charset="0"/>
                        <a:ea typeface="Cambria" panose="02040503050406030204" pitchFamily="18" charset="0"/>
                        <a:cs typeface="Cambria" panose="02040503050406030204" pitchFamily="18" charset="0"/>
                      </a:endParaRPr>
                    </a:p>
                  </a:txBody>
                  <a:tcPr marL="50800" marR="50800" marT="50800" marB="50800" anchor="ctr">
                    <a:lnL w="127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Calibri" panose="020F0502020204030204" pitchFamily="34" charset="0"/>
                          <a:ea typeface="Cambria" panose="02040503050406030204" pitchFamily="18" charset="0"/>
                          <a:cs typeface="Cambria" panose="02040503050406030204" pitchFamily="18" charset="0"/>
                        </a:rPr>
                        <a:t>5,5%</a:t>
                      </a:r>
                      <a:endParaRPr lang="pt-BR" sz="100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mbria" panose="02040503050406030204" pitchFamily="18" charset="0"/>
                        <a:ea typeface="Cambria" panose="02040503050406030204" pitchFamily="18" charset="0"/>
                        <a:cs typeface="Cambria" panose="02040503050406030204" pitchFamily="18" charset="0"/>
                      </a:endParaRPr>
                    </a:p>
                  </a:txBody>
                  <a:tcPr marL="50800" marR="50800" marT="50800" marB="50800" anchor="ctr">
                    <a:lnL w="127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Calibri" panose="020F0502020204030204" pitchFamily="34" charset="0"/>
                          <a:ea typeface="Cambria" panose="02040503050406030204" pitchFamily="18" charset="0"/>
                          <a:cs typeface="Cambria" panose="02040503050406030204" pitchFamily="18" charset="0"/>
                        </a:rPr>
                        <a:t>678,7</a:t>
                      </a:r>
                      <a:endParaRPr lang="pt-BR" sz="100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mbria" panose="02040503050406030204" pitchFamily="18" charset="0"/>
                        <a:ea typeface="Cambria" panose="02040503050406030204" pitchFamily="18" charset="0"/>
                        <a:cs typeface="Cambria" panose="02040503050406030204" pitchFamily="18" charset="0"/>
                      </a:endParaRPr>
                    </a:p>
                  </a:txBody>
                  <a:tcPr marL="50800" marR="50800" marT="50800" marB="50800" anchor="ctr">
                    <a:lnL w="127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Calibri" panose="020F0502020204030204" pitchFamily="34" charset="0"/>
                          <a:ea typeface="Cambria" panose="02040503050406030204" pitchFamily="18" charset="0"/>
                          <a:cs typeface="Cambria" panose="02040503050406030204" pitchFamily="18" charset="0"/>
                        </a:rPr>
                        <a:t>5,5%</a:t>
                      </a:r>
                      <a:endParaRPr lang="pt-BR" sz="100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mbria" panose="02040503050406030204" pitchFamily="18" charset="0"/>
                        <a:ea typeface="Cambria" panose="02040503050406030204" pitchFamily="18" charset="0"/>
                        <a:cs typeface="Cambria" panose="02040503050406030204" pitchFamily="18" charset="0"/>
                      </a:endParaRPr>
                    </a:p>
                  </a:txBody>
                  <a:tcPr marL="50800" marR="50800" marT="50800" marB="50800" anchor="ctr">
                    <a:lnL w="127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Calibri" panose="020F0502020204030204" pitchFamily="34" charset="0"/>
                          <a:ea typeface="Cambria" panose="02040503050406030204" pitchFamily="18" charset="0"/>
                          <a:cs typeface="Cambria" panose="02040503050406030204" pitchFamily="18" charset="0"/>
                        </a:rPr>
                        <a:t>732,7</a:t>
                      </a:r>
                      <a:endParaRPr lang="pt-BR" sz="100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mbria" panose="02040503050406030204" pitchFamily="18" charset="0"/>
                        <a:ea typeface="Cambria" panose="02040503050406030204" pitchFamily="18" charset="0"/>
                        <a:cs typeface="Cambria" panose="02040503050406030204" pitchFamily="18" charset="0"/>
                      </a:endParaRPr>
                    </a:p>
                  </a:txBody>
                  <a:tcPr marL="50800" marR="50800" marT="50800" marB="50800" anchor="ctr">
                    <a:lnL w="127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Calibri" panose="020F0502020204030204" pitchFamily="34" charset="0"/>
                          <a:ea typeface="Cambria" panose="02040503050406030204" pitchFamily="18" charset="0"/>
                          <a:cs typeface="Cambria" panose="02040503050406030204" pitchFamily="18" charset="0"/>
                        </a:rPr>
                        <a:t>5,6%</a:t>
                      </a:r>
                      <a:endParaRPr lang="pt-BR" sz="100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mbria" panose="02040503050406030204" pitchFamily="18" charset="0"/>
                        <a:ea typeface="Cambria" panose="02040503050406030204" pitchFamily="18" charset="0"/>
                        <a:cs typeface="Cambria" panose="02040503050406030204" pitchFamily="18" charset="0"/>
                      </a:endParaRPr>
                    </a:p>
                  </a:txBody>
                  <a:tcPr marL="50800" marR="50800" marT="50800" marB="50800" anchor="ctr">
                    <a:lnL w="127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52312489"/>
                  </a:ext>
                </a:extLst>
              </a:tr>
              <a:tr h="367057">
                <a:tc>
                  <a:txBody>
                    <a:bodyPr/>
                    <a:lstStyle/>
                    <a:p>
                      <a:pPr indent="95250" algn="l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1000" dirty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Calibri" panose="020F0502020204030204" pitchFamily="34" charset="0"/>
                          <a:ea typeface="Cambria" panose="02040503050406030204" pitchFamily="18" charset="0"/>
                          <a:cs typeface="Cambria" panose="02040503050406030204" pitchFamily="18" charset="0"/>
                        </a:rPr>
                        <a:t>Receitas não administradas pela RFB/MF</a:t>
                      </a:r>
                      <a:endParaRPr lang="pt-BR" sz="1000" dirty="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mbria" panose="02040503050406030204" pitchFamily="18" charset="0"/>
                        <a:ea typeface="Cambria" panose="02040503050406030204" pitchFamily="18" charset="0"/>
                        <a:cs typeface="Cambria" panose="02040503050406030204" pitchFamily="18" charset="0"/>
                      </a:endParaRPr>
                    </a:p>
                  </a:txBody>
                  <a:tcPr marL="50800" marR="50800" marT="50800" marB="50800" anchor="ctr">
                    <a:lnL>
                      <a:noFill/>
                    </a:lnL>
                    <a:lnR w="127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Calibri" panose="020F0502020204030204" pitchFamily="34" charset="0"/>
                          <a:ea typeface="Cambria" panose="02040503050406030204" pitchFamily="18" charset="0"/>
                          <a:cs typeface="Cambria" panose="02040503050406030204" pitchFamily="18" charset="0"/>
                        </a:rPr>
                        <a:t>339,2</a:t>
                      </a:r>
                      <a:endParaRPr lang="pt-BR" sz="100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mbria" panose="02040503050406030204" pitchFamily="18" charset="0"/>
                        <a:ea typeface="Cambria" panose="02040503050406030204" pitchFamily="18" charset="0"/>
                        <a:cs typeface="Cambria" panose="02040503050406030204" pitchFamily="18" charset="0"/>
                      </a:endParaRPr>
                    </a:p>
                  </a:txBody>
                  <a:tcPr marL="50800" marR="50800" marT="50800" marB="50800" anchor="ctr">
                    <a:lnL w="127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Calibri" panose="020F0502020204030204" pitchFamily="34" charset="0"/>
                          <a:ea typeface="Cambria" panose="02040503050406030204" pitchFamily="18" charset="0"/>
                          <a:cs typeface="Cambria" panose="02040503050406030204" pitchFamily="18" charset="0"/>
                        </a:rPr>
                        <a:t>2,9%</a:t>
                      </a:r>
                      <a:endParaRPr lang="pt-BR" sz="100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mbria" panose="02040503050406030204" pitchFamily="18" charset="0"/>
                        <a:ea typeface="Cambria" panose="02040503050406030204" pitchFamily="18" charset="0"/>
                        <a:cs typeface="Cambria" panose="02040503050406030204" pitchFamily="18" charset="0"/>
                      </a:endParaRPr>
                    </a:p>
                  </a:txBody>
                  <a:tcPr marL="50800" marR="50800" marT="50800" marB="50800" anchor="ctr">
                    <a:lnL w="127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Calibri" panose="020F0502020204030204" pitchFamily="34" charset="0"/>
                          <a:ea typeface="Cambria" panose="02040503050406030204" pitchFamily="18" charset="0"/>
                          <a:cs typeface="Cambria" panose="02040503050406030204" pitchFamily="18" charset="0"/>
                        </a:rPr>
                        <a:t>317,2</a:t>
                      </a:r>
                      <a:endParaRPr lang="pt-BR" sz="100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mbria" panose="02040503050406030204" pitchFamily="18" charset="0"/>
                        <a:ea typeface="Cambria" panose="02040503050406030204" pitchFamily="18" charset="0"/>
                        <a:cs typeface="Cambria" panose="02040503050406030204" pitchFamily="18" charset="0"/>
                      </a:endParaRPr>
                    </a:p>
                  </a:txBody>
                  <a:tcPr marL="50800" marR="50800" marT="50800" marB="50800" anchor="ctr">
                    <a:lnL w="127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Calibri" panose="020F0502020204030204" pitchFamily="34" charset="0"/>
                          <a:ea typeface="Cambria" panose="02040503050406030204" pitchFamily="18" charset="0"/>
                          <a:cs typeface="Cambria" panose="02040503050406030204" pitchFamily="18" charset="0"/>
                        </a:rPr>
                        <a:t>2,6%</a:t>
                      </a:r>
                      <a:endParaRPr lang="pt-BR" sz="100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mbria" panose="02040503050406030204" pitchFamily="18" charset="0"/>
                        <a:ea typeface="Cambria" panose="02040503050406030204" pitchFamily="18" charset="0"/>
                        <a:cs typeface="Cambria" panose="02040503050406030204" pitchFamily="18" charset="0"/>
                      </a:endParaRPr>
                    </a:p>
                  </a:txBody>
                  <a:tcPr marL="50800" marR="50800" marT="50800" marB="50800" anchor="ctr">
                    <a:lnL w="127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Calibri" panose="020F0502020204030204" pitchFamily="34" charset="0"/>
                          <a:ea typeface="Cambria" panose="02040503050406030204" pitchFamily="18" charset="0"/>
                          <a:cs typeface="Cambria" panose="02040503050406030204" pitchFamily="18" charset="0"/>
                        </a:rPr>
                        <a:t>356,0</a:t>
                      </a:r>
                      <a:endParaRPr lang="pt-BR" sz="100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mbria" panose="02040503050406030204" pitchFamily="18" charset="0"/>
                        <a:ea typeface="Cambria" panose="02040503050406030204" pitchFamily="18" charset="0"/>
                        <a:cs typeface="Cambria" panose="02040503050406030204" pitchFamily="18" charset="0"/>
                      </a:endParaRPr>
                    </a:p>
                  </a:txBody>
                  <a:tcPr marL="50800" marR="50800" marT="50800" marB="50800" anchor="ctr">
                    <a:lnL w="127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Calibri" panose="020F0502020204030204" pitchFamily="34" charset="0"/>
                          <a:ea typeface="Cambria" panose="02040503050406030204" pitchFamily="18" charset="0"/>
                          <a:cs typeface="Cambria" panose="02040503050406030204" pitchFamily="18" charset="0"/>
                        </a:rPr>
                        <a:t>2,7%</a:t>
                      </a:r>
                      <a:endParaRPr lang="pt-BR" sz="100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mbria" panose="02040503050406030204" pitchFamily="18" charset="0"/>
                        <a:ea typeface="Cambria" panose="02040503050406030204" pitchFamily="18" charset="0"/>
                        <a:cs typeface="Cambria" panose="02040503050406030204" pitchFamily="18" charset="0"/>
                      </a:endParaRPr>
                    </a:p>
                  </a:txBody>
                  <a:tcPr marL="50800" marR="50800" marT="50800" marB="50800" anchor="ctr">
                    <a:lnL w="127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63043826"/>
                  </a:ext>
                </a:extLst>
              </a:tr>
              <a:tr h="347708">
                <a:tc>
                  <a:txBody>
                    <a:bodyPr/>
                    <a:lstStyle/>
                    <a:p>
                      <a:pPr indent="95250" algn="l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Calibri" panose="020F0502020204030204" pitchFamily="34" charset="0"/>
                          <a:ea typeface="Cambria" panose="02040503050406030204" pitchFamily="18" charset="0"/>
                          <a:cs typeface="Cambria" panose="02040503050406030204" pitchFamily="18" charset="0"/>
                        </a:rPr>
                        <a:t>Incentivos fiscais</a:t>
                      </a:r>
                      <a:endParaRPr lang="pt-BR" sz="100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mbria" panose="02040503050406030204" pitchFamily="18" charset="0"/>
                        <a:ea typeface="Cambria" panose="02040503050406030204" pitchFamily="18" charset="0"/>
                        <a:cs typeface="Cambria" panose="02040503050406030204" pitchFamily="18" charset="0"/>
                      </a:endParaRPr>
                    </a:p>
                  </a:txBody>
                  <a:tcPr marL="50800" marR="50800" marT="50800" marB="50800" anchor="ctr">
                    <a:lnL>
                      <a:noFill/>
                    </a:lnL>
                    <a:lnR w="127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1000" dirty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Calibri" panose="020F0502020204030204" pitchFamily="34" charset="0"/>
                          <a:ea typeface="Cambria" panose="02040503050406030204" pitchFamily="18" charset="0"/>
                          <a:cs typeface="Cambria" panose="02040503050406030204" pitchFamily="18" charset="0"/>
                        </a:rPr>
                        <a:t>0,0</a:t>
                      </a:r>
                      <a:endParaRPr lang="pt-BR" sz="1000" dirty="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mbria" panose="02040503050406030204" pitchFamily="18" charset="0"/>
                        <a:ea typeface="Cambria" panose="02040503050406030204" pitchFamily="18" charset="0"/>
                        <a:cs typeface="Cambria" panose="02040503050406030204" pitchFamily="18" charset="0"/>
                      </a:endParaRPr>
                    </a:p>
                  </a:txBody>
                  <a:tcPr marL="50800" marR="50800" marT="50800" marB="50800" anchor="ctr">
                    <a:lnL w="127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1000" dirty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Calibri" panose="020F0502020204030204" pitchFamily="34" charset="0"/>
                          <a:ea typeface="Cambria" panose="02040503050406030204" pitchFamily="18" charset="0"/>
                          <a:cs typeface="Cambria" panose="02040503050406030204" pitchFamily="18" charset="0"/>
                        </a:rPr>
                        <a:t>0,0%</a:t>
                      </a:r>
                      <a:endParaRPr lang="pt-BR" sz="1000" dirty="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mbria" panose="02040503050406030204" pitchFamily="18" charset="0"/>
                        <a:ea typeface="Cambria" panose="02040503050406030204" pitchFamily="18" charset="0"/>
                        <a:cs typeface="Cambria" panose="02040503050406030204" pitchFamily="18" charset="0"/>
                      </a:endParaRPr>
                    </a:p>
                  </a:txBody>
                  <a:tcPr marL="50800" marR="50800" marT="50800" marB="50800" anchor="ctr">
                    <a:lnL w="127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1000" dirty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Calibri" panose="020F0502020204030204" pitchFamily="34" charset="0"/>
                          <a:ea typeface="Cambria" panose="02040503050406030204" pitchFamily="18" charset="0"/>
                          <a:cs typeface="Cambria" panose="02040503050406030204" pitchFamily="18" charset="0"/>
                        </a:rPr>
                        <a:t>0,0</a:t>
                      </a:r>
                      <a:endParaRPr lang="pt-BR" sz="1000" dirty="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mbria" panose="02040503050406030204" pitchFamily="18" charset="0"/>
                        <a:ea typeface="Cambria" panose="02040503050406030204" pitchFamily="18" charset="0"/>
                        <a:cs typeface="Cambria" panose="02040503050406030204" pitchFamily="18" charset="0"/>
                      </a:endParaRPr>
                    </a:p>
                  </a:txBody>
                  <a:tcPr marL="50800" marR="50800" marT="50800" marB="50800" anchor="ctr">
                    <a:lnL w="127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Calibri" panose="020F0502020204030204" pitchFamily="34" charset="0"/>
                          <a:ea typeface="Cambria" panose="02040503050406030204" pitchFamily="18" charset="0"/>
                          <a:cs typeface="Cambria" panose="02040503050406030204" pitchFamily="18" charset="0"/>
                        </a:rPr>
                        <a:t>0,0%</a:t>
                      </a:r>
                      <a:endParaRPr lang="pt-BR" sz="100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mbria" panose="02040503050406030204" pitchFamily="18" charset="0"/>
                        <a:ea typeface="Cambria" panose="02040503050406030204" pitchFamily="18" charset="0"/>
                        <a:cs typeface="Cambria" panose="02040503050406030204" pitchFamily="18" charset="0"/>
                      </a:endParaRPr>
                    </a:p>
                  </a:txBody>
                  <a:tcPr marL="50800" marR="50800" marT="50800" marB="50800" anchor="ctr">
                    <a:lnL w="127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Calibri" panose="020F0502020204030204" pitchFamily="34" charset="0"/>
                          <a:ea typeface="Cambria" panose="02040503050406030204" pitchFamily="18" charset="0"/>
                          <a:cs typeface="Cambria" panose="02040503050406030204" pitchFamily="18" charset="0"/>
                        </a:rPr>
                        <a:t>0,0</a:t>
                      </a:r>
                      <a:endParaRPr lang="pt-BR" sz="100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mbria" panose="02040503050406030204" pitchFamily="18" charset="0"/>
                        <a:ea typeface="Cambria" panose="02040503050406030204" pitchFamily="18" charset="0"/>
                        <a:cs typeface="Cambria" panose="02040503050406030204" pitchFamily="18" charset="0"/>
                      </a:endParaRPr>
                    </a:p>
                  </a:txBody>
                  <a:tcPr marL="50800" marR="50800" marT="50800" marB="50800" anchor="ctr">
                    <a:lnL w="127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100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Calibri" panose="020F0502020204030204" pitchFamily="34" charset="0"/>
                          <a:ea typeface="Cambria" panose="02040503050406030204" pitchFamily="18" charset="0"/>
                          <a:cs typeface="Cambria" panose="02040503050406030204" pitchFamily="18" charset="0"/>
                        </a:rPr>
                        <a:t>0,0%</a:t>
                      </a:r>
                      <a:endParaRPr lang="pt-BR" sz="100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mbria" panose="02040503050406030204" pitchFamily="18" charset="0"/>
                        <a:ea typeface="Cambria" panose="02040503050406030204" pitchFamily="18" charset="0"/>
                        <a:cs typeface="Cambria" panose="02040503050406030204" pitchFamily="18" charset="0"/>
                      </a:endParaRPr>
                    </a:p>
                  </a:txBody>
                  <a:tcPr marL="50800" marR="50800" marT="50800" marB="50800" anchor="ctr">
                    <a:lnL w="127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39074871"/>
                  </a:ext>
                </a:extLst>
              </a:tr>
              <a:tr h="347708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1000" b="1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Calibri" panose="020F0502020204030204" pitchFamily="34" charset="0"/>
                          <a:ea typeface="Cambria" panose="02040503050406030204" pitchFamily="18" charset="0"/>
                          <a:cs typeface="Cambria" panose="02040503050406030204" pitchFamily="18" charset="0"/>
                        </a:rPr>
                        <a:t>2. Transferências por repartição de receita</a:t>
                      </a:r>
                      <a:endParaRPr lang="pt-BR" sz="100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mbria" panose="02040503050406030204" pitchFamily="18" charset="0"/>
                        <a:ea typeface="Cambria" panose="02040503050406030204" pitchFamily="18" charset="0"/>
                        <a:cs typeface="Cambria" panose="02040503050406030204" pitchFamily="18" charset="0"/>
                      </a:endParaRPr>
                    </a:p>
                  </a:txBody>
                  <a:tcPr marL="50800" marR="50800" marT="50800" marB="50800" anchor="ctr">
                    <a:lnL>
                      <a:noFill/>
                    </a:lnL>
                    <a:lnR w="127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1000" b="1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Calibri" panose="020F0502020204030204" pitchFamily="34" charset="0"/>
                          <a:ea typeface="Cambria" panose="02040503050406030204" pitchFamily="18" charset="0"/>
                          <a:cs typeface="Cambria" panose="02040503050406030204" pitchFamily="18" charset="0"/>
                        </a:rPr>
                        <a:t>519,7</a:t>
                      </a:r>
                      <a:endParaRPr lang="pt-BR" sz="100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mbria" panose="02040503050406030204" pitchFamily="18" charset="0"/>
                        <a:ea typeface="Cambria" panose="02040503050406030204" pitchFamily="18" charset="0"/>
                        <a:cs typeface="Cambria" panose="02040503050406030204" pitchFamily="18" charset="0"/>
                      </a:endParaRPr>
                    </a:p>
                  </a:txBody>
                  <a:tcPr marL="50800" marR="50800" marT="50800" marB="50800" anchor="ctr">
                    <a:lnL w="127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1000" b="1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Calibri" panose="020F0502020204030204" pitchFamily="34" charset="0"/>
                          <a:ea typeface="Cambria" panose="02040503050406030204" pitchFamily="18" charset="0"/>
                          <a:cs typeface="Cambria" panose="02040503050406030204" pitchFamily="18" charset="0"/>
                        </a:rPr>
                        <a:t>4,5%</a:t>
                      </a:r>
                      <a:endParaRPr lang="pt-BR" sz="100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mbria" panose="02040503050406030204" pitchFamily="18" charset="0"/>
                        <a:ea typeface="Cambria" panose="02040503050406030204" pitchFamily="18" charset="0"/>
                        <a:cs typeface="Cambria" panose="02040503050406030204" pitchFamily="18" charset="0"/>
                      </a:endParaRPr>
                    </a:p>
                  </a:txBody>
                  <a:tcPr marL="50800" marR="50800" marT="50800" marB="50800" anchor="ctr">
                    <a:lnL w="127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1000" b="1" dirty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Calibri" panose="020F0502020204030204" pitchFamily="34" charset="0"/>
                          <a:ea typeface="Cambria" panose="02040503050406030204" pitchFamily="18" charset="0"/>
                          <a:cs typeface="Cambria" panose="02040503050406030204" pitchFamily="18" charset="0"/>
                        </a:rPr>
                        <a:t>555,9</a:t>
                      </a:r>
                      <a:endParaRPr lang="pt-BR" sz="1000" dirty="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mbria" panose="02040503050406030204" pitchFamily="18" charset="0"/>
                        <a:ea typeface="Cambria" panose="02040503050406030204" pitchFamily="18" charset="0"/>
                        <a:cs typeface="Cambria" panose="02040503050406030204" pitchFamily="18" charset="0"/>
                      </a:endParaRPr>
                    </a:p>
                  </a:txBody>
                  <a:tcPr marL="50800" marR="50800" marT="50800" marB="50800" anchor="ctr">
                    <a:lnL w="127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1000" b="1" dirty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Calibri" panose="020F0502020204030204" pitchFamily="34" charset="0"/>
                          <a:ea typeface="Cambria" panose="02040503050406030204" pitchFamily="18" charset="0"/>
                          <a:cs typeface="Cambria" panose="02040503050406030204" pitchFamily="18" charset="0"/>
                        </a:rPr>
                        <a:t>4,5%</a:t>
                      </a:r>
                      <a:endParaRPr lang="pt-BR" sz="1000" dirty="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mbria" panose="02040503050406030204" pitchFamily="18" charset="0"/>
                        <a:ea typeface="Cambria" panose="02040503050406030204" pitchFamily="18" charset="0"/>
                        <a:cs typeface="Cambria" panose="02040503050406030204" pitchFamily="18" charset="0"/>
                      </a:endParaRPr>
                    </a:p>
                  </a:txBody>
                  <a:tcPr marL="50800" marR="50800" marT="50800" marB="50800" anchor="ctr">
                    <a:lnL w="127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1000" b="1" dirty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Calibri" panose="020F0502020204030204" pitchFamily="34" charset="0"/>
                          <a:ea typeface="Cambria" panose="02040503050406030204" pitchFamily="18" charset="0"/>
                          <a:cs typeface="Cambria" panose="02040503050406030204" pitchFamily="18" charset="0"/>
                        </a:rPr>
                        <a:t>583,2</a:t>
                      </a:r>
                      <a:endParaRPr lang="pt-BR" sz="1000" dirty="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mbria" panose="02040503050406030204" pitchFamily="18" charset="0"/>
                        <a:ea typeface="Cambria" panose="02040503050406030204" pitchFamily="18" charset="0"/>
                        <a:cs typeface="Cambria" panose="02040503050406030204" pitchFamily="18" charset="0"/>
                      </a:endParaRPr>
                    </a:p>
                  </a:txBody>
                  <a:tcPr marL="50800" marR="50800" marT="50800" marB="50800" anchor="ctr">
                    <a:lnL w="127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1000" b="1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Calibri" panose="020F0502020204030204" pitchFamily="34" charset="0"/>
                          <a:ea typeface="Cambria" panose="02040503050406030204" pitchFamily="18" charset="0"/>
                          <a:cs typeface="Cambria" panose="02040503050406030204" pitchFamily="18" charset="0"/>
                        </a:rPr>
                        <a:t>4,5%</a:t>
                      </a:r>
                      <a:endParaRPr lang="pt-BR" sz="100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mbria" panose="02040503050406030204" pitchFamily="18" charset="0"/>
                        <a:ea typeface="Cambria" panose="02040503050406030204" pitchFamily="18" charset="0"/>
                        <a:cs typeface="Cambria" panose="02040503050406030204" pitchFamily="18" charset="0"/>
                      </a:endParaRPr>
                    </a:p>
                  </a:txBody>
                  <a:tcPr marL="50800" marR="50800" marT="50800" marB="50800" anchor="ctr">
                    <a:lnL w="127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59926705"/>
                  </a:ext>
                </a:extLst>
              </a:tr>
              <a:tr h="371799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1000" b="1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Calibri" panose="020F0502020204030204" pitchFamily="34" charset="0"/>
                          <a:ea typeface="Cambria" panose="02040503050406030204" pitchFamily="18" charset="0"/>
                          <a:cs typeface="Cambria" panose="02040503050406030204" pitchFamily="18" charset="0"/>
                        </a:rPr>
                        <a:t>3. Receita líquida de transferências [(1)-(2)]</a:t>
                      </a:r>
                      <a:endParaRPr lang="pt-BR" sz="100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mbria" panose="02040503050406030204" pitchFamily="18" charset="0"/>
                        <a:ea typeface="Cambria" panose="02040503050406030204" pitchFamily="18" charset="0"/>
                        <a:cs typeface="Cambria" panose="02040503050406030204" pitchFamily="18" charset="0"/>
                      </a:endParaRPr>
                    </a:p>
                  </a:txBody>
                  <a:tcPr marL="50800" marR="50800" marT="50800" marB="5080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5D8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D4E9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1000" b="1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Calibri" panose="020F0502020204030204" pitchFamily="34" charset="0"/>
                          <a:ea typeface="Cambria" panose="02040503050406030204" pitchFamily="18" charset="0"/>
                          <a:cs typeface="Cambria" panose="02040503050406030204" pitchFamily="18" charset="0"/>
                        </a:rPr>
                        <a:t>2.121,4</a:t>
                      </a:r>
                      <a:endParaRPr lang="pt-BR" sz="100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mbria" panose="02040503050406030204" pitchFamily="18" charset="0"/>
                        <a:ea typeface="Cambria" panose="02040503050406030204" pitchFamily="18" charset="0"/>
                        <a:cs typeface="Cambria" panose="02040503050406030204" pitchFamily="18" charset="0"/>
                      </a:endParaRPr>
                    </a:p>
                  </a:txBody>
                  <a:tcPr marL="50800" marR="50800" marT="50800" marB="5080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5D8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D4E9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1000" b="1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Calibri" panose="020F0502020204030204" pitchFamily="34" charset="0"/>
                          <a:ea typeface="Cambria" panose="02040503050406030204" pitchFamily="18" charset="0"/>
                          <a:cs typeface="Cambria" panose="02040503050406030204" pitchFamily="18" charset="0"/>
                        </a:rPr>
                        <a:t>18,3%</a:t>
                      </a:r>
                      <a:endParaRPr lang="pt-BR" sz="100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mbria" panose="02040503050406030204" pitchFamily="18" charset="0"/>
                        <a:ea typeface="Cambria" panose="02040503050406030204" pitchFamily="18" charset="0"/>
                        <a:cs typeface="Cambria" panose="02040503050406030204" pitchFamily="18" charset="0"/>
                      </a:endParaRPr>
                    </a:p>
                  </a:txBody>
                  <a:tcPr marL="50800" marR="50800" marT="50800" marB="5080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5D8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D4E9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1000" b="1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Calibri" panose="020F0502020204030204" pitchFamily="34" charset="0"/>
                          <a:ea typeface="Cambria" panose="02040503050406030204" pitchFamily="18" charset="0"/>
                          <a:cs typeface="Cambria" panose="02040503050406030204" pitchFamily="18" charset="0"/>
                        </a:rPr>
                        <a:t>2.261,6</a:t>
                      </a:r>
                      <a:endParaRPr lang="pt-BR" sz="100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mbria" panose="02040503050406030204" pitchFamily="18" charset="0"/>
                        <a:ea typeface="Cambria" panose="02040503050406030204" pitchFamily="18" charset="0"/>
                        <a:cs typeface="Cambria" panose="02040503050406030204" pitchFamily="18" charset="0"/>
                      </a:endParaRPr>
                    </a:p>
                  </a:txBody>
                  <a:tcPr marL="50800" marR="50800" marT="50800" marB="5080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5D8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D4E9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1000" b="1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Calibri" panose="020F0502020204030204" pitchFamily="34" charset="0"/>
                          <a:ea typeface="Cambria" panose="02040503050406030204" pitchFamily="18" charset="0"/>
                          <a:cs typeface="Cambria" panose="02040503050406030204" pitchFamily="18" charset="0"/>
                        </a:rPr>
                        <a:t>18,5%</a:t>
                      </a:r>
                      <a:endParaRPr lang="pt-BR" sz="100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mbria" panose="02040503050406030204" pitchFamily="18" charset="0"/>
                        <a:ea typeface="Cambria" panose="02040503050406030204" pitchFamily="18" charset="0"/>
                        <a:cs typeface="Cambria" panose="02040503050406030204" pitchFamily="18" charset="0"/>
                      </a:endParaRPr>
                    </a:p>
                  </a:txBody>
                  <a:tcPr marL="50800" marR="50800" marT="50800" marB="5080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5D8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D4E9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1000" b="1" dirty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Calibri" panose="020F0502020204030204" pitchFamily="34" charset="0"/>
                          <a:ea typeface="Cambria" panose="02040503050406030204" pitchFamily="18" charset="0"/>
                          <a:cs typeface="Cambria" panose="02040503050406030204" pitchFamily="18" charset="0"/>
                        </a:rPr>
                        <a:t>2.414,8</a:t>
                      </a:r>
                      <a:endParaRPr lang="pt-BR" sz="1000" dirty="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mbria" panose="02040503050406030204" pitchFamily="18" charset="0"/>
                        <a:ea typeface="Cambria" panose="02040503050406030204" pitchFamily="18" charset="0"/>
                        <a:cs typeface="Cambria" panose="02040503050406030204" pitchFamily="18" charset="0"/>
                      </a:endParaRPr>
                    </a:p>
                  </a:txBody>
                  <a:tcPr marL="50800" marR="50800" marT="50800" marB="5080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5D8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D4E9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1000" b="1" dirty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Calibri" panose="020F0502020204030204" pitchFamily="34" charset="0"/>
                          <a:ea typeface="Cambria" panose="02040503050406030204" pitchFamily="18" charset="0"/>
                          <a:cs typeface="Cambria" panose="02040503050406030204" pitchFamily="18" charset="0"/>
                        </a:rPr>
                        <a:t>18,5%</a:t>
                      </a:r>
                      <a:endParaRPr lang="pt-BR" sz="1000" dirty="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mbria" panose="02040503050406030204" pitchFamily="18" charset="0"/>
                        <a:ea typeface="Cambria" panose="02040503050406030204" pitchFamily="18" charset="0"/>
                        <a:cs typeface="Cambria" panose="02040503050406030204" pitchFamily="18" charset="0"/>
                      </a:endParaRPr>
                    </a:p>
                  </a:txBody>
                  <a:tcPr marL="50800" marR="50800" marT="50800" marB="5080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5D8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D4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45187216"/>
                  </a:ext>
                </a:extLst>
              </a:tr>
            </a:tbl>
          </a:graphicData>
        </a:graphic>
      </p:graphicFrame>
      <p:sp>
        <p:nvSpPr>
          <p:cNvPr id="5" name="Espaço Reservado para Conteúdo 4">
            <a:extLst>
              <a:ext uri="{FF2B5EF4-FFF2-40B4-BE49-F238E27FC236}">
                <a16:creationId xmlns:a16="http://schemas.microsoft.com/office/drawing/2014/main" id="{FEAE1045-61DF-1E6C-F580-4C48C04A6E45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pt-BR" dirty="0"/>
              <a:t>CENÁRIO BASE DA IFI PARA A RECEITA PRIMÁRIA DO GOVERNO CENTRAL EM 2024, 2025 E 2026 (R$ BILHÕES E % DO PIB)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4C22A4B7-8AFF-2B90-5FC1-B0605012E2E6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28650" y="5830324"/>
            <a:ext cx="7886700" cy="386615"/>
          </a:xfrm>
        </p:spPr>
        <p:txBody>
          <a:bodyPr/>
          <a:lstStyle/>
          <a:p>
            <a:r>
              <a:rPr lang="pt-BR" dirty="0"/>
              <a:t>Fonte: Secretaria do Tesouro Nacional e Siga Brasil. Elaboração: IFI.</a:t>
            </a:r>
          </a:p>
        </p:txBody>
      </p:sp>
    </p:spTree>
    <p:extLst>
      <p:ext uri="{BB962C8B-B14F-4D97-AF65-F5344CB8AC3E}">
        <p14:creationId xmlns:p14="http://schemas.microsoft.com/office/powerpoint/2010/main" val="18313791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4D75440-A8ED-9685-73D7-355503B652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pt-BR" sz="3600" b="1" dirty="0"/>
              <a:t>QUADRO FISCAL – Esforço institucional</a:t>
            </a:r>
            <a:br>
              <a:rPr lang="pt-BR" sz="3600" b="1" dirty="0"/>
            </a:br>
            <a:r>
              <a:rPr lang="pt-BR" sz="3600" b="1" dirty="0"/>
              <a:t>Ampliação das receitas</a:t>
            </a:r>
          </a:p>
        </p:txBody>
      </p:sp>
      <p:graphicFrame>
        <p:nvGraphicFramePr>
          <p:cNvPr id="8" name="Espaço Reservado para Conteúdo 7">
            <a:extLst>
              <a:ext uri="{FF2B5EF4-FFF2-40B4-BE49-F238E27FC236}">
                <a16:creationId xmlns:a16="http://schemas.microsoft.com/office/drawing/2014/main" id="{35B99D18-D66C-138B-7DFF-795B4816DBE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83143586"/>
              </p:ext>
            </p:extLst>
          </p:nvPr>
        </p:nvGraphicFramePr>
        <p:xfrm>
          <a:off x="628650" y="1830388"/>
          <a:ext cx="7886700" cy="4651477"/>
        </p:xfrm>
        <a:graphic>
          <a:graphicData uri="http://schemas.openxmlformats.org/drawingml/2006/table">
            <a:tbl>
              <a:tblPr firstRow="1" firstCol="1" bandRow="1"/>
              <a:tblGrid>
                <a:gridCol w="2532306">
                  <a:extLst>
                    <a:ext uri="{9D8B030D-6E8A-4147-A177-3AD203B41FA5}">
                      <a16:colId xmlns:a16="http://schemas.microsoft.com/office/drawing/2014/main" val="1782497031"/>
                    </a:ext>
                  </a:extLst>
                </a:gridCol>
                <a:gridCol w="2532306">
                  <a:extLst>
                    <a:ext uri="{9D8B030D-6E8A-4147-A177-3AD203B41FA5}">
                      <a16:colId xmlns:a16="http://schemas.microsoft.com/office/drawing/2014/main" val="2730554716"/>
                    </a:ext>
                  </a:extLst>
                </a:gridCol>
                <a:gridCol w="705522">
                  <a:extLst>
                    <a:ext uri="{9D8B030D-6E8A-4147-A177-3AD203B41FA5}">
                      <a16:colId xmlns:a16="http://schemas.microsoft.com/office/drawing/2014/main" val="708171839"/>
                    </a:ext>
                  </a:extLst>
                </a:gridCol>
                <a:gridCol w="705522">
                  <a:extLst>
                    <a:ext uri="{9D8B030D-6E8A-4147-A177-3AD203B41FA5}">
                      <a16:colId xmlns:a16="http://schemas.microsoft.com/office/drawing/2014/main" val="3683182476"/>
                    </a:ext>
                  </a:extLst>
                </a:gridCol>
                <a:gridCol w="705522">
                  <a:extLst>
                    <a:ext uri="{9D8B030D-6E8A-4147-A177-3AD203B41FA5}">
                      <a16:colId xmlns:a16="http://schemas.microsoft.com/office/drawing/2014/main" val="2683998253"/>
                    </a:ext>
                  </a:extLst>
                </a:gridCol>
                <a:gridCol w="705522">
                  <a:extLst>
                    <a:ext uri="{9D8B030D-6E8A-4147-A177-3AD203B41FA5}">
                      <a16:colId xmlns:a16="http://schemas.microsoft.com/office/drawing/2014/main" val="714626025"/>
                    </a:ext>
                  </a:extLst>
                </a:gridCol>
              </a:tblGrid>
              <a:tr h="264022">
                <a:tc gridSpan="6">
                  <a:txBody>
                    <a:bodyPr/>
                    <a:lstStyle/>
                    <a:p>
                      <a:pPr algn="ctr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800" b="1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Impacto orçamentário em 2024 e 2025</a:t>
                      </a:r>
                      <a:endParaRPr lang="pt-BR" sz="900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20990" marR="2099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5D8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20892923"/>
                  </a:ext>
                </a:extLst>
              </a:tr>
              <a:tr h="264022">
                <a:tc rowSpan="2">
                  <a:txBody>
                    <a:bodyPr/>
                    <a:lstStyle/>
                    <a:p>
                      <a:pPr algn="ctr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800" b="1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Medida</a:t>
                      </a:r>
                      <a:endParaRPr lang="pt-BR" sz="900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20990" marR="20990" marT="0" marB="0" anchor="ctr">
                    <a:lnL>
                      <a:noFill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5D89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800" b="1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Norma jurídica/proposição legislativa</a:t>
                      </a:r>
                      <a:endParaRPr lang="pt-BR" sz="90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20990" marR="20990" marT="0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5D89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800" b="1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Impacto considerado pelo Poder Executivo (R$ bilhões)</a:t>
                      </a:r>
                      <a:endParaRPr lang="pt-BR" sz="90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20990" marR="20990" marT="0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5D8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8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Impacto considerado pela IFI - cenário base (R$ bilhões)</a:t>
                      </a:r>
                      <a:endParaRPr lang="pt-BR" sz="90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20990" marR="20990" marT="0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ADF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30837602"/>
                  </a:ext>
                </a:extLst>
              </a:tr>
              <a:tr h="264022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800" b="1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set-dez 2024</a:t>
                      </a:r>
                      <a:endParaRPr lang="pt-BR" sz="90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20990" marR="20990" marT="0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5D8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800" b="1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2025</a:t>
                      </a:r>
                      <a:endParaRPr lang="pt-BR" sz="90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20990" marR="20990" marT="0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5D8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8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set-dez 2024</a:t>
                      </a:r>
                      <a:endParaRPr lang="pt-BR" sz="90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20990" marR="20990" marT="0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ADF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8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2025</a:t>
                      </a:r>
                      <a:endParaRPr lang="pt-BR" sz="90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20990" marR="20990" marT="0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AD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22394493"/>
                  </a:ext>
                </a:extLst>
              </a:tr>
              <a:tr h="132011">
                <a:tc>
                  <a:txBody>
                    <a:bodyPr/>
                    <a:lstStyle/>
                    <a:p>
                      <a:pPr algn="l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8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Total</a:t>
                      </a:r>
                      <a:endParaRPr lang="pt-BR" sz="90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20990" marR="20990" marT="0" marB="0" anchor="ctr">
                    <a:lnL>
                      <a:noFill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EBBD3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 </a:t>
                      </a:r>
                      <a:endParaRPr lang="pt-BR" sz="90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20990" marR="20990" marT="0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EBBD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8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mbria" panose="02040503050406030204" pitchFamily="18" charset="0"/>
                          <a:cs typeface="Minion Pro"/>
                        </a:rPr>
                        <a:t>57,6</a:t>
                      </a:r>
                      <a:endParaRPr lang="pt-BR" sz="90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20990" marR="20990" marT="0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EBBD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8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mbria" panose="02040503050406030204" pitchFamily="18" charset="0"/>
                          <a:cs typeface="Minion Pro"/>
                        </a:rPr>
                        <a:t>166,2</a:t>
                      </a:r>
                      <a:endParaRPr lang="pt-BR" sz="90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20990" marR="20990" marT="0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EBBD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8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mbria" panose="02040503050406030204" pitchFamily="18" charset="0"/>
                          <a:cs typeface="Minion Pro"/>
                        </a:rPr>
                        <a:t>44,3</a:t>
                      </a:r>
                      <a:endParaRPr lang="pt-BR" sz="90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20990" marR="20990" marT="0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EBBD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8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mbria" panose="02040503050406030204" pitchFamily="18" charset="0"/>
                          <a:cs typeface="Minion Pro"/>
                        </a:rPr>
                        <a:t>79,2</a:t>
                      </a:r>
                      <a:endParaRPr lang="pt-BR" sz="90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20990" marR="20990" marT="0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EBBD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60935807"/>
                  </a:ext>
                </a:extLst>
              </a:tr>
              <a:tr h="132011">
                <a:tc>
                  <a:txBody>
                    <a:bodyPr/>
                    <a:lstStyle/>
                    <a:p>
                      <a:pPr algn="l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8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Receitas extraordinárias</a:t>
                      </a:r>
                      <a:endParaRPr lang="pt-BR" sz="90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20990" marR="20990" marT="0" marB="0" anchor="ctr">
                    <a:lnL>
                      <a:noFill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 </a:t>
                      </a:r>
                      <a:endParaRPr lang="pt-BR" sz="90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20990" marR="20990" marT="0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8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mbria" panose="02040503050406030204" pitchFamily="18" charset="0"/>
                          <a:cs typeface="Minion Pro"/>
                        </a:rPr>
                        <a:t>24,1</a:t>
                      </a:r>
                      <a:endParaRPr lang="pt-BR" sz="90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20990" marR="20990" marT="0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8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mbria" panose="02040503050406030204" pitchFamily="18" charset="0"/>
                          <a:cs typeface="Minion Pro"/>
                        </a:rPr>
                        <a:t>121,5</a:t>
                      </a:r>
                      <a:endParaRPr lang="pt-BR" sz="90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20990" marR="20990" marT="0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8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mbria" panose="02040503050406030204" pitchFamily="18" charset="0"/>
                          <a:cs typeface="Minion Pro"/>
                        </a:rPr>
                        <a:t>15,2</a:t>
                      </a:r>
                      <a:endParaRPr lang="pt-BR" sz="90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20990" marR="20990" marT="0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8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mbria" panose="02040503050406030204" pitchFamily="18" charset="0"/>
                          <a:cs typeface="Minion Pro"/>
                        </a:rPr>
                        <a:t>60,3</a:t>
                      </a:r>
                      <a:endParaRPr lang="pt-BR" sz="90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20990" marR="20990" marT="0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14272836"/>
                  </a:ext>
                </a:extLst>
              </a:tr>
              <a:tr h="132011">
                <a:tc>
                  <a:txBody>
                    <a:bodyPr/>
                    <a:lstStyle/>
                    <a:p>
                      <a:pPr marL="180340" algn="l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80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Carf</a:t>
                      </a:r>
                      <a:r>
                        <a:rPr lang="pt-BR" sz="8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 - voto de qualidade</a:t>
                      </a:r>
                      <a:endParaRPr lang="pt-BR" sz="900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20990" marR="20990" marT="0" marB="0" anchor="ctr">
                    <a:lnL>
                      <a:noFill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Lei nº 14.689, de 20 de setembro de 2023</a:t>
                      </a:r>
                      <a:endParaRPr lang="pt-BR" sz="90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20990" marR="20990" marT="0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mbria" panose="02040503050406030204" pitchFamily="18" charset="0"/>
                          <a:cs typeface="Minion Pro"/>
                        </a:rPr>
                        <a:t>0,8</a:t>
                      </a:r>
                      <a:endParaRPr lang="pt-BR" sz="90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20990" marR="20990" marT="0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mbria" panose="02040503050406030204" pitchFamily="18" charset="0"/>
                          <a:cs typeface="Minion Pro"/>
                        </a:rPr>
                        <a:t>28,6</a:t>
                      </a:r>
                      <a:endParaRPr lang="pt-BR" sz="90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20990" marR="20990" marT="0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mbria" panose="02040503050406030204" pitchFamily="18" charset="0"/>
                          <a:cs typeface="Minion Pro"/>
                        </a:rPr>
                        <a:t>0,8</a:t>
                      </a:r>
                      <a:endParaRPr lang="pt-BR" sz="90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20990" marR="20990" marT="0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mbria" panose="02040503050406030204" pitchFamily="18" charset="0"/>
                          <a:cs typeface="Minion Pro"/>
                        </a:rPr>
                        <a:t>5,1</a:t>
                      </a:r>
                      <a:endParaRPr lang="pt-BR" sz="90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20990" marR="20990" marT="0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21681373"/>
                  </a:ext>
                </a:extLst>
              </a:tr>
              <a:tr h="132011">
                <a:tc>
                  <a:txBody>
                    <a:bodyPr/>
                    <a:lstStyle/>
                    <a:p>
                      <a:pPr marL="180340" algn="l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Lei nº 14.789 art. 13 (Transação)</a:t>
                      </a:r>
                      <a:endParaRPr lang="pt-BR" sz="90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20990" marR="20990" marT="0" marB="0" anchor="ctr">
                    <a:lnL>
                      <a:noFill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Lei nº 14.789, de 29 de dezembro de 2023</a:t>
                      </a:r>
                      <a:endParaRPr lang="pt-BR" sz="90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20990" marR="20990" marT="0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mbria" panose="02040503050406030204" pitchFamily="18" charset="0"/>
                          <a:cs typeface="Minion Pro"/>
                        </a:rPr>
                        <a:t>10,0</a:t>
                      </a:r>
                      <a:endParaRPr lang="pt-BR" sz="90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20990" marR="20990" marT="0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mbria" panose="02040503050406030204" pitchFamily="18" charset="0"/>
                          <a:cs typeface="Minion Pro"/>
                        </a:rPr>
                        <a:t>31,0</a:t>
                      </a:r>
                      <a:endParaRPr lang="pt-BR" sz="90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20990" marR="20990" marT="0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mbria" panose="02040503050406030204" pitchFamily="18" charset="0"/>
                          <a:cs typeface="Minion Pro"/>
                        </a:rPr>
                        <a:t>1,5</a:t>
                      </a:r>
                      <a:endParaRPr lang="pt-BR" sz="90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20990" marR="20990" marT="0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mbria" panose="02040503050406030204" pitchFamily="18" charset="0"/>
                          <a:cs typeface="Minion Pro"/>
                        </a:rPr>
                        <a:t>9,3</a:t>
                      </a:r>
                      <a:endParaRPr lang="pt-BR" sz="90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20990" marR="20990" marT="0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95995862"/>
                  </a:ext>
                </a:extLst>
              </a:tr>
              <a:tr h="132011">
                <a:tc>
                  <a:txBody>
                    <a:bodyPr/>
                    <a:lstStyle/>
                    <a:p>
                      <a:pPr marL="180340" algn="l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8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Lei nº 14.789 art. 14 (Transação)</a:t>
                      </a:r>
                      <a:endParaRPr lang="pt-BR" sz="900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20990" marR="20990" marT="0" marB="0" anchor="ctr">
                    <a:lnL>
                      <a:noFill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Lei nº 14.789, de 29 de dezembro de 2023</a:t>
                      </a:r>
                      <a:endParaRPr lang="pt-BR" sz="90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20990" marR="20990" marT="0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mbria" panose="02040503050406030204" pitchFamily="18" charset="0"/>
                          <a:cs typeface="Minion Pro"/>
                        </a:rPr>
                        <a:t>5,2</a:t>
                      </a:r>
                      <a:endParaRPr lang="pt-BR" sz="90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20990" marR="20990" marT="0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mbria" panose="02040503050406030204" pitchFamily="18" charset="0"/>
                          <a:cs typeface="Minion Pro"/>
                        </a:rPr>
                        <a:t>15,5</a:t>
                      </a:r>
                      <a:endParaRPr lang="pt-BR" sz="90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20990" marR="20990" marT="0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mbria" panose="02040503050406030204" pitchFamily="18" charset="0"/>
                          <a:cs typeface="Minion Pro"/>
                        </a:rPr>
                        <a:t>4,8</a:t>
                      </a:r>
                      <a:endParaRPr lang="pt-BR" sz="90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20990" marR="20990" marT="0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mbria" panose="02040503050406030204" pitchFamily="18" charset="0"/>
                          <a:cs typeface="Minion Pro"/>
                        </a:rPr>
                        <a:t>10,0</a:t>
                      </a:r>
                      <a:endParaRPr lang="pt-BR" sz="90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20990" marR="20990" marT="0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596075"/>
                  </a:ext>
                </a:extLst>
              </a:tr>
              <a:tr h="159877">
                <a:tc>
                  <a:txBody>
                    <a:bodyPr/>
                    <a:lstStyle/>
                    <a:p>
                      <a:pPr marL="180340" algn="l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8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Transação de relevante e disseminada controvérsia jurídica</a:t>
                      </a:r>
                      <a:endParaRPr lang="pt-BR" sz="900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20990" marR="20990" marT="0" marB="0" anchor="ctr">
                    <a:lnL>
                      <a:noFill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Portaria Normativa MF nº 1.383, de 29 de agosto de 2024</a:t>
                      </a:r>
                      <a:endParaRPr lang="pt-BR" sz="90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20990" marR="20990" marT="0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mbria" panose="02040503050406030204" pitchFamily="18" charset="0"/>
                          <a:cs typeface="Minion Pro"/>
                        </a:rPr>
                        <a:t>-</a:t>
                      </a:r>
                      <a:endParaRPr lang="pt-BR" sz="90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20990" marR="20990" marT="0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mbria" panose="02040503050406030204" pitchFamily="18" charset="0"/>
                          <a:cs typeface="Minion Pro"/>
                        </a:rPr>
                        <a:t>26,5</a:t>
                      </a:r>
                      <a:endParaRPr lang="pt-BR" sz="90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20990" marR="20990" marT="0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mbria" panose="02040503050406030204" pitchFamily="18" charset="0"/>
                          <a:cs typeface="Minion Pro"/>
                        </a:rPr>
                        <a:t>-</a:t>
                      </a:r>
                      <a:endParaRPr lang="pt-BR" sz="90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20990" marR="20990" marT="0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mbria" panose="02040503050406030204" pitchFamily="18" charset="0"/>
                          <a:cs typeface="Minion Pro"/>
                        </a:rPr>
                        <a:t>15,9</a:t>
                      </a:r>
                      <a:endParaRPr lang="pt-BR" sz="90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20990" marR="20990" marT="0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18927271"/>
                  </a:ext>
                </a:extLst>
              </a:tr>
              <a:tr h="263354">
                <a:tc>
                  <a:txBody>
                    <a:bodyPr/>
                    <a:lstStyle/>
                    <a:p>
                      <a:pPr marL="180340" algn="l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Limitação da compensação de créditos decorrentes de decisões judiciais</a:t>
                      </a:r>
                      <a:endParaRPr lang="pt-BR" sz="90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20990" marR="20990" marT="0" marB="0" anchor="ctr">
                    <a:lnL>
                      <a:noFill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Lei nº 14.873, de 29 de maio de 2024</a:t>
                      </a:r>
                      <a:endParaRPr lang="pt-BR" sz="90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20990" marR="20990" marT="0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mbria" panose="02040503050406030204" pitchFamily="18" charset="0"/>
                          <a:cs typeface="Minion Pro"/>
                        </a:rPr>
                        <a:t>8,0</a:t>
                      </a:r>
                      <a:endParaRPr lang="pt-BR" sz="90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20990" marR="20990" marT="0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mbria" panose="02040503050406030204" pitchFamily="18" charset="0"/>
                          <a:cs typeface="Minion Pro"/>
                        </a:rPr>
                        <a:t>20,0</a:t>
                      </a:r>
                      <a:endParaRPr lang="pt-BR" sz="90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20990" marR="20990" marT="0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mbria" panose="02040503050406030204" pitchFamily="18" charset="0"/>
                          <a:cs typeface="Minion Pro"/>
                        </a:rPr>
                        <a:t>8,0</a:t>
                      </a:r>
                      <a:endParaRPr lang="pt-BR" sz="90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20990" marR="20990" marT="0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mbria" panose="02040503050406030204" pitchFamily="18" charset="0"/>
                          <a:cs typeface="Minion Pro"/>
                        </a:rPr>
                        <a:t>20,0</a:t>
                      </a:r>
                      <a:endParaRPr lang="pt-BR" sz="90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20990" marR="20990" marT="0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68894966"/>
                  </a:ext>
                </a:extLst>
              </a:tr>
              <a:tr h="159877">
                <a:tc>
                  <a:txBody>
                    <a:bodyPr/>
                    <a:lstStyle/>
                    <a:p>
                      <a:pPr algn="l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8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Medidas legislativas com impacto na receita (PLOA 2025)</a:t>
                      </a:r>
                      <a:endParaRPr lang="pt-BR" sz="900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20990" marR="20990" marT="0" marB="0" anchor="ctr">
                    <a:lnL>
                      <a:noFill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 </a:t>
                      </a:r>
                      <a:endParaRPr lang="pt-BR" sz="90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20990" marR="20990" marT="0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mbria" panose="02040503050406030204" pitchFamily="18" charset="0"/>
                          <a:cs typeface="Minion Pro"/>
                        </a:rPr>
                        <a:t> </a:t>
                      </a:r>
                      <a:endParaRPr lang="pt-BR" sz="90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20990" marR="20990" marT="0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8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mbria" panose="02040503050406030204" pitchFamily="18" charset="0"/>
                          <a:cs typeface="Minion Pro"/>
                        </a:rPr>
                        <a:t>46,7</a:t>
                      </a:r>
                      <a:endParaRPr lang="pt-BR" sz="90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20990" marR="20990" marT="0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mbria" panose="02040503050406030204" pitchFamily="18" charset="0"/>
                          <a:cs typeface="Minion Pro"/>
                        </a:rPr>
                        <a:t> </a:t>
                      </a:r>
                      <a:endParaRPr lang="pt-BR" sz="90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20990" marR="20990" marT="0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8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mbria" panose="02040503050406030204" pitchFamily="18" charset="0"/>
                          <a:cs typeface="Minion Pro"/>
                        </a:rPr>
                        <a:t>20,9</a:t>
                      </a:r>
                      <a:endParaRPr lang="pt-BR" sz="90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20990" marR="20990" marT="0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53326311"/>
                  </a:ext>
                </a:extLst>
              </a:tr>
              <a:tr h="132011">
                <a:tc>
                  <a:txBody>
                    <a:bodyPr/>
                    <a:lstStyle/>
                    <a:p>
                      <a:pPr marL="180340" algn="l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8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Majoração alíquotas CSLL</a:t>
                      </a:r>
                      <a:endParaRPr lang="pt-BR" sz="900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20990" marR="20990" marT="0" marB="0" anchor="ctr">
                    <a:lnL>
                      <a:noFill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Projeto de Lei nº 3.394, de 2024</a:t>
                      </a:r>
                      <a:endParaRPr lang="pt-BR" sz="90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20990" marR="20990" marT="0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mbria" panose="02040503050406030204" pitchFamily="18" charset="0"/>
                          <a:cs typeface="Minion Pro"/>
                        </a:rPr>
                        <a:t>-</a:t>
                      </a:r>
                      <a:endParaRPr lang="pt-BR" sz="90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20990" marR="20990" marT="0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mbria" panose="02040503050406030204" pitchFamily="18" charset="0"/>
                          <a:cs typeface="Minion Pro"/>
                        </a:rPr>
                        <a:t>14,9</a:t>
                      </a:r>
                      <a:endParaRPr lang="pt-BR" sz="90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20990" marR="20990" marT="0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mbria" panose="02040503050406030204" pitchFamily="18" charset="0"/>
                          <a:cs typeface="Minion Pro"/>
                        </a:rPr>
                        <a:t>-</a:t>
                      </a:r>
                      <a:endParaRPr lang="pt-BR" sz="90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20990" marR="20990" marT="0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mbria" panose="02040503050406030204" pitchFamily="18" charset="0"/>
                          <a:cs typeface="Minion Pro"/>
                        </a:rPr>
                        <a:t>14,9</a:t>
                      </a:r>
                      <a:endParaRPr lang="pt-BR" sz="90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20990" marR="20990" marT="0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43761845"/>
                  </a:ext>
                </a:extLst>
              </a:tr>
              <a:tr h="132011">
                <a:tc>
                  <a:txBody>
                    <a:bodyPr/>
                    <a:lstStyle/>
                    <a:p>
                      <a:pPr marL="180340" algn="l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8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Majoração alíquota IR sobre JCP</a:t>
                      </a:r>
                      <a:endParaRPr lang="pt-BR" sz="900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20990" marR="20990" marT="0" marB="0" anchor="ctr">
                    <a:lnL>
                      <a:noFill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Projeto de Lei nº 3.394, de 2024</a:t>
                      </a:r>
                      <a:endParaRPr lang="pt-BR" sz="90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20990" marR="20990" marT="0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mbria" panose="02040503050406030204" pitchFamily="18" charset="0"/>
                          <a:cs typeface="Minion Pro"/>
                        </a:rPr>
                        <a:t>-</a:t>
                      </a:r>
                      <a:endParaRPr lang="pt-BR" sz="90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20990" marR="20990" marT="0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mbria" panose="02040503050406030204" pitchFamily="18" charset="0"/>
                          <a:cs typeface="Minion Pro"/>
                        </a:rPr>
                        <a:t>6,0</a:t>
                      </a:r>
                      <a:endParaRPr lang="pt-BR" sz="90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20990" marR="20990" marT="0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mbria" panose="02040503050406030204" pitchFamily="18" charset="0"/>
                          <a:cs typeface="Minion Pro"/>
                        </a:rPr>
                        <a:t>-</a:t>
                      </a:r>
                      <a:endParaRPr lang="pt-BR" sz="90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20990" marR="20990" marT="0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mbria" panose="02040503050406030204" pitchFamily="18" charset="0"/>
                          <a:cs typeface="Minion Pro"/>
                        </a:rPr>
                        <a:t>6,0</a:t>
                      </a:r>
                      <a:endParaRPr lang="pt-BR" sz="90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20990" marR="20990" marT="0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04300566"/>
                  </a:ext>
                </a:extLst>
              </a:tr>
              <a:tr h="159877">
                <a:tc>
                  <a:txBody>
                    <a:bodyPr/>
                    <a:lstStyle/>
                    <a:p>
                      <a:pPr marL="180340" algn="l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Compensação da desoneração da folha de salários</a:t>
                      </a:r>
                      <a:endParaRPr lang="pt-BR" sz="90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20990" marR="20990" marT="0" marB="0" anchor="ctr">
                    <a:lnL>
                      <a:noFill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Lei nº 14.784, de 27 de dezembro de 2023</a:t>
                      </a:r>
                      <a:endParaRPr lang="pt-BR" sz="90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20990" marR="20990" marT="0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mbria" panose="02040503050406030204" pitchFamily="18" charset="0"/>
                          <a:cs typeface="Minion Pro"/>
                        </a:rPr>
                        <a:t>-</a:t>
                      </a:r>
                      <a:endParaRPr lang="pt-BR" sz="90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20990" marR="20990" marT="0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mbria" panose="02040503050406030204" pitchFamily="18" charset="0"/>
                          <a:cs typeface="Minion Pro"/>
                        </a:rPr>
                        <a:t>25,8</a:t>
                      </a:r>
                      <a:endParaRPr lang="pt-BR" sz="90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20990" marR="20990" marT="0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mbria" panose="02040503050406030204" pitchFamily="18" charset="0"/>
                          <a:cs typeface="Minion Pro"/>
                        </a:rPr>
                        <a:t>-</a:t>
                      </a:r>
                      <a:endParaRPr lang="pt-BR" sz="90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20990" marR="20990" marT="0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mbria" panose="02040503050406030204" pitchFamily="18" charset="0"/>
                          <a:cs typeface="Minion Pro"/>
                        </a:rPr>
                        <a:t>-</a:t>
                      </a:r>
                      <a:endParaRPr lang="pt-BR" sz="90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20990" marR="20990" marT="0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68789488"/>
                  </a:ext>
                </a:extLst>
              </a:tr>
              <a:tr h="132011">
                <a:tc>
                  <a:txBody>
                    <a:bodyPr/>
                    <a:lstStyle/>
                    <a:p>
                      <a:pPr algn="l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8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Outras medidas</a:t>
                      </a:r>
                      <a:endParaRPr lang="pt-BR" sz="90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20990" marR="20990" marT="0" marB="0" anchor="ctr">
                    <a:lnL>
                      <a:noFill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8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 </a:t>
                      </a:r>
                      <a:endParaRPr lang="pt-BR" sz="900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20990" marR="20990" marT="0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8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mbria" panose="02040503050406030204" pitchFamily="18" charset="0"/>
                          <a:cs typeface="Minion Pro"/>
                        </a:rPr>
                        <a:t>33,5</a:t>
                      </a:r>
                      <a:endParaRPr lang="pt-BR" sz="90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20990" marR="20990" marT="0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mbria" panose="02040503050406030204" pitchFamily="18" charset="0"/>
                          <a:cs typeface="Minion Pro"/>
                        </a:rPr>
                        <a:t> </a:t>
                      </a:r>
                      <a:endParaRPr lang="pt-BR" sz="90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20990" marR="20990" marT="0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8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mbria" panose="02040503050406030204" pitchFamily="18" charset="0"/>
                          <a:cs typeface="Minion Pro"/>
                        </a:rPr>
                        <a:t>29,1</a:t>
                      </a:r>
                      <a:endParaRPr lang="pt-BR" sz="90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20990" marR="20990" marT="0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mbria" panose="02040503050406030204" pitchFamily="18" charset="0"/>
                          <a:cs typeface="Minion Pro"/>
                        </a:rPr>
                        <a:t> </a:t>
                      </a:r>
                      <a:endParaRPr lang="pt-BR" sz="90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20990" marR="20990" marT="0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04263973"/>
                  </a:ext>
                </a:extLst>
              </a:tr>
              <a:tr h="132011">
                <a:tc>
                  <a:txBody>
                    <a:bodyPr/>
                    <a:lstStyle/>
                    <a:p>
                      <a:pPr marL="180340" algn="l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Subvenções para investimento</a:t>
                      </a:r>
                      <a:endParaRPr lang="pt-BR" sz="90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20990" marR="20990" marT="0" marB="0" anchor="ctr">
                    <a:lnL>
                      <a:noFill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Lei nº 14.789, de 29 de dezembro de 2023</a:t>
                      </a:r>
                      <a:endParaRPr lang="pt-BR" sz="90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20990" marR="20990" marT="0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mbria" panose="02040503050406030204" pitchFamily="18" charset="0"/>
                          <a:cs typeface="Minion Pro"/>
                        </a:rPr>
                        <a:t>9,4</a:t>
                      </a:r>
                      <a:endParaRPr lang="pt-BR" sz="90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20990" marR="20990" marT="0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mbria" panose="02040503050406030204" pitchFamily="18" charset="0"/>
                          <a:cs typeface="Minion Pro"/>
                        </a:rPr>
                        <a:t>-</a:t>
                      </a:r>
                      <a:endParaRPr lang="pt-BR" sz="90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20990" marR="20990" marT="0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mbria" panose="02040503050406030204" pitchFamily="18" charset="0"/>
                          <a:cs typeface="Minion Pro"/>
                        </a:rPr>
                        <a:t>5,0</a:t>
                      </a:r>
                      <a:endParaRPr lang="pt-BR" sz="90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20990" marR="20990" marT="0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mbria" panose="02040503050406030204" pitchFamily="18" charset="0"/>
                          <a:cs typeface="Minion Pro"/>
                        </a:rPr>
                        <a:t>-</a:t>
                      </a:r>
                      <a:endParaRPr lang="pt-BR" sz="90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20990" marR="20990" marT="0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90161765"/>
                  </a:ext>
                </a:extLst>
              </a:tr>
              <a:tr h="132011">
                <a:tc>
                  <a:txBody>
                    <a:bodyPr/>
                    <a:lstStyle/>
                    <a:p>
                      <a:pPr marL="180340" algn="l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Apostas de quota fixa</a:t>
                      </a:r>
                      <a:endParaRPr lang="pt-BR" sz="90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20990" marR="20990" marT="0" marB="0" anchor="ctr">
                    <a:lnL>
                      <a:noFill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8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Lei nº 14.790, de 29 de dezembro de 2023</a:t>
                      </a:r>
                      <a:endParaRPr lang="pt-BR" sz="900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20990" marR="20990" marT="0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mbria" panose="02040503050406030204" pitchFamily="18" charset="0"/>
                          <a:cs typeface="Minion Pro"/>
                        </a:rPr>
                        <a:t>0,3</a:t>
                      </a:r>
                      <a:endParaRPr lang="pt-BR" sz="90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20990" marR="20990" marT="0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mbria" panose="02040503050406030204" pitchFamily="18" charset="0"/>
                          <a:cs typeface="Minion Pro"/>
                        </a:rPr>
                        <a:t>-</a:t>
                      </a:r>
                      <a:endParaRPr lang="pt-BR" sz="90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20990" marR="20990" marT="0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mbria" panose="02040503050406030204" pitchFamily="18" charset="0"/>
                          <a:cs typeface="Minion Pro"/>
                        </a:rPr>
                        <a:t>0,3</a:t>
                      </a:r>
                      <a:endParaRPr lang="pt-BR" sz="90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20990" marR="20990" marT="0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mbria" panose="02040503050406030204" pitchFamily="18" charset="0"/>
                          <a:cs typeface="Minion Pro"/>
                        </a:rPr>
                        <a:t>-</a:t>
                      </a:r>
                      <a:endParaRPr lang="pt-BR" sz="90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20990" marR="20990" marT="0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23150195"/>
                  </a:ext>
                </a:extLst>
              </a:tr>
              <a:tr h="159877">
                <a:tc>
                  <a:txBody>
                    <a:bodyPr/>
                    <a:lstStyle/>
                    <a:p>
                      <a:pPr marL="180340" algn="l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Transação tributária PGFN-RFB 6/2024 (Petrobras)</a:t>
                      </a:r>
                      <a:endParaRPr lang="pt-BR" sz="90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20990" marR="20990" marT="0" marB="0" anchor="ctr">
                    <a:lnL>
                      <a:noFill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8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 </a:t>
                      </a:r>
                      <a:endParaRPr lang="pt-BR" sz="900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20990" marR="20990" marT="0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mbria" panose="02040503050406030204" pitchFamily="18" charset="0"/>
                          <a:cs typeface="Minion Pro"/>
                        </a:rPr>
                        <a:t>5,5</a:t>
                      </a:r>
                      <a:endParaRPr lang="pt-BR" sz="90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20990" marR="20990" marT="0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mbria" panose="02040503050406030204" pitchFamily="18" charset="0"/>
                          <a:cs typeface="Minion Pro"/>
                        </a:rPr>
                        <a:t>-</a:t>
                      </a:r>
                      <a:endParaRPr lang="pt-BR" sz="90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20990" marR="20990" marT="0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mbria" panose="02040503050406030204" pitchFamily="18" charset="0"/>
                          <a:cs typeface="Minion Pro"/>
                        </a:rPr>
                        <a:t>5,5</a:t>
                      </a:r>
                      <a:endParaRPr lang="pt-BR" sz="90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20990" marR="20990" marT="0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mbria" panose="02040503050406030204" pitchFamily="18" charset="0"/>
                          <a:cs typeface="Minion Pro"/>
                        </a:rPr>
                        <a:t>-</a:t>
                      </a:r>
                      <a:endParaRPr lang="pt-BR" sz="90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20990" marR="20990" marT="0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97703248"/>
                  </a:ext>
                </a:extLst>
              </a:tr>
              <a:tr h="263354">
                <a:tc>
                  <a:txBody>
                    <a:bodyPr/>
                    <a:lstStyle/>
                    <a:p>
                      <a:pPr marL="180340" algn="l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Compensação da desoneração da folha - valores empoçados na Caixa Econômica Federal</a:t>
                      </a:r>
                      <a:endParaRPr lang="pt-BR" sz="90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20990" marR="20990" marT="0" marB="0" anchor="ctr">
                    <a:lnL>
                      <a:noFill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8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Lei nº 14.973, de 16 de setembro de 2024</a:t>
                      </a:r>
                      <a:endParaRPr lang="pt-BR" sz="900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20990" marR="20990" marT="0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8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mbria" panose="02040503050406030204" pitchFamily="18" charset="0"/>
                          <a:cs typeface="Minion Pro"/>
                        </a:rPr>
                        <a:t>6,3</a:t>
                      </a:r>
                      <a:endParaRPr lang="pt-BR" sz="900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20990" marR="20990" marT="0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mbria" panose="02040503050406030204" pitchFamily="18" charset="0"/>
                          <a:cs typeface="Minion Pro"/>
                        </a:rPr>
                        <a:t>-</a:t>
                      </a:r>
                      <a:endParaRPr lang="pt-BR" sz="90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20990" marR="20990" marT="0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mbria" panose="02040503050406030204" pitchFamily="18" charset="0"/>
                          <a:cs typeface="Minion Pro"/>
                        </a:rPr>
                        <a:t>6,3</a:t>
                      </a:r>
                      <a:endParaRPr lang="pt-BR" sz="90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20990" marR="20990" marT="0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mbria" panose="02040503050406030204" pitchFamily="18" charset="0"/>
                          <a:cs typeface="Minion Pro"/>
                        </a:rPr>
                        <a:t>-</a:t>
                      </a:r>
                      <a:endParaRPr lang="pt-BR" sz="90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20990" marR="20990" marT="0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03833707"/>
                  </a:ext>
                </a:extLst>
              </a:tr>
              <a:tr h="263354">
                <a:tc>
                  <a:txBody>
                    <a:bodyPr/>
                    <a:lstStyle/>
                    <a:p>
                      <a:pPr marL="180340" algn="l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Compensação da desoneração da folha - depósitos judiciais em processos encerrados</a:t>
                      </a:r>
                      <a:endParaRPr lang="pt-BR" sz="90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20990" marR="20990" marT="0" marB="0" anchor="ctr">
                    <a:lnL>
                      <a:noFill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Lei nº 14.973, de 16 de setembro de 2024</a:t>
                      </a:r>
                      <a:endParaRPr lang="pt-BR" sz="90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20990" marR="20990" marT="0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8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mbria" panose="02040503050406030204" pitchFamily="18" charset="0"/>
                          <a:cs typeface="Minion Pro"/>
                        </a:rPr>
                        <a:t>8,0</a:t>
                      </a:r>
                      <a:endParaRPr lang="pt-BR" sz="900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20990" marR="20990" marT="0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mbria" panose="02040503050406030204" pitchFamily="18" charset="0"/>
                          <a:cs typeface="Minion Pro"/>
                        </a:rPr>
                        <a:t>-</a:t>
                      </a:r>
                      <a:endParaRPr lang="pt-BR" sz="90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20990" marR="20990" marT="0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mbria" panose="02040503050406030204" pitchFamily="18" charset="0"/>
                          <a:cs typeface="Minion Pro"/>
                        </a:rPr>
                        <a:t>8,0</a:t>
                      </a:r>
                      <a:endParaRPr lang="pt-BR" sz="90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20990" marR="20990" marT="0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mbria" panose="02040503050406030204" pitchFamily="18" charset="0"/>
                          <a:cs typeface="Minion Pro"/>
                        </a:rPr>
                        <a:t>-</a:t>
                      </a:r>
                      <a:endParaRPr lang="pt-BR" sz="90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20990" marR="20990" marT="0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03807302"/>
                  </a:ext>
                </a:extLst>
              </a:tr>
              <a:tr h="263354">
                <a:tc>
                  <a:txBody>
                    <a:bodyPr/>
                    <a:lstStyle/>
                    <a:p>
                      <a:pPr marL="180340" algn="l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Compensação da desoneração da folha - desenrola agências reguladoras</a:t>
                      </a:r>
                      <a:endParaRPr lang="pt-BR" sz="90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20990" marR="20990" marT="0" marB="0" anchor="ctr">
                    <a:lnL>
                      <a:noFill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Lei nº 14.973, de 16 de setembro de 2024</a:t>
                      </a:r>
                      <a:endParaRPr lang="pt-BR" sz="90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20990" marR="20990" marT="0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mbria" panose="02040503050406030204" pitchFamily="18" charset="0"/>
                          <a:cs typeface="Minion Pro"/>
                        </a:rPr>
                        <a:t>4,0</a:t>
                      </a:r>
                      <a:endParaRPr lang="pt-BR" sz="90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20990" marR="20990" marT="0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8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mbria" panose="02040503050406030204" pitchFamily="18" charset="0"/>
                          <a:cs typeface="Minion Pro"/>
                        </a:rPr>
                        <a:t>-</a:t>
                      </a:r>
                      <a:endParaRPr lang="pt-BR" sz="900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20990" marR="20990" marT="0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mbria" panose="02040503050406030204" pitchFamily="18" charset="0"/>
                          <a:cs typeface="Minion Pro"/>
                        </a:rPr>
                        <a:t>4,0</a:t>
                      </a:r>
                      <a:endParaRPr lang="pt-BR" sz="90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20990" marR="20990" marT="0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mbria" panose="02040503050406030204" pitchFamily="18" charset="0"/>
                          <a:cs typeface="Minion Pro"/>
                        </a:rPr>
                        <a:t>-</a:t>
                      </a:r>
                      <a:endParaRPr lang="pt-BR" sz="90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20990" marR="20990" marT="0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70841786"/>
                  </a:ext>
                </a:extLst>
              </a:tr>
              <a:tr h="159877">
                <a:tc>
                  <a:txBody>
                    <a:bodyPr/>
                    <a:lstStyle/>
                    <a:p>
                      <a:pPr algn="l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8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Medidas legislativas com efeitos negativos nas receitas</a:t>
                      </a:r>
                      <a:endParaRPr lang="pt-BR" sz="90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20990" marR="20990" marT="0" marB="0" anchor="ctr">
                    <a:lnL>
                      <a:noFill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 </a:t>
                      </a:r>
                      <a:endParaRPr lang="pt-BR" sz="90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20990" marR="20990" marT="0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mbria" panose="02040503050406030204" pitchFamily="18" charset="0"/>
                          <a:cs typeface="Minion Pro"/>
                        </a:rPr>
                        <a:t> </a:t>
                      </a:r>
                      <a:endParaRPr lang="pt-BR" sz="90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20990" marR="20990" marT="0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8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mbria" panose="02040503050406030204" pitchFamily="18" charset="0"/>
                          <a:cs typeface="Minion Pro"/>
                        </a:rPr>
                        <a:t>-2,0</a:t>
                      </a:r>
                      <a:endParaRPr lang="pt-BR" sz="90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20990" marR="20990" marT="0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8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mbria" panose="02040503050406030204" pitchFamily="18" charset="0"/>
                          <a:cs typeface="Minion Pro"/>
                        </a:rPr>
                        <a:t> </a:t>
                      </a:r>
                      <a:endParaRPr lang="pt-BR" sz="900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20990" marR="20990" marT="0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8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mbria" panose="02040503050406030204" pitchFamily="18" charset="0"/>
                          <a:cs typeface="Minion Pro"/>
                        </a:rPr>
                        <a:t>-2,0</a:t>
                      </a:r>
                      <a:endParaRPr lang="pt-BR" sz="90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20990" marR="20990" marT="0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99056245"/>
                  </a:ext>
                </a:extLst>
              </a:tr>
              <a:tr h="132011">
                <a:tc>
                  <a:txBody>
                    <a:bodyPr/>
                    <a:lstStyle/>
                    <a:p>
                      <a:pPr marL="180340" algn="l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Reintegra Simples</a:t>
                      </a:r>
                      <a:endParaRPr lang="pt-BR" sz="90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20990" marR="20990" marT="0" marB="0" anchor="ctr">
                    <a:lnL>
                      <a:noFill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 </a:t>
                      </a:r>
                      <a:endParaRPr lang="pt-BR" sz="90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20990" marR="20990" marT="0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mbria" panose="02040503050406030204" pitchFamily="18" charset="0"/>
                          <a:cs typeface="Minion Pro"/>
                        </a:rPr>
                        <a:t>-</a:t>
                      </a:r>
                      <a:endParaRPr lang="pt-BR" sz="90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20990" marR="20990" marT="0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mbria" panose="02040503050406030204" pitchFamily="18" charset="0"/>
                          <a:cs typeface="Minion Pro"/>
                        </a:rPr>
                        <a:t>-0,1</a:t>
                      </a:r>
                      <a:endParaRPr lang="pt-BR" sz="90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20990" marR="20990" marT="0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8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mbria" panose="02040503050406030204" pitchFamily="18" charset="0"/>
                          <a:cs typeface="Minion Pro"/>
                        </a:rPr>
                        <a:t>-</a:t>
                      </a:r>
                      <a:endParaRPr lang="pt-BR" sz="900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20990" marR="20990" marT="0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mbria" panose="02040503050406030204" pitchFamily="18" charset="0"/>
                          <a:cs typeface="Minion Pro"/>
                        </a:rPr>
                        <a:t>-0,1</a:t>
                      </a:r>
                      <a:endParaRPr lang="pt-BR" sz="90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20990" marR="20990" marT="0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16317700"/>
                  </a:ext>
                </a:extLst>
              </a:tr>
              <a:tr h="263354">
                <a:tc>
                  <a:txBody>
                    <a:bodyPr/>
                    <a:lstStyle/>
                    <a:p>
                      <a:pPr marL="180340" algn="l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80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Pronon</a:t>
                      </a:r>
                      <a:r>
                        <a:rPr lang="pt-BR" sz="8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/Pronas</a:t>
                      </a:r>
                      <a:endParaRPr lang="pt-BR" sz="900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20990" marR="20990" marT="0" marB="0" anchor="ctr">
                    <a:lnL>
                      <a:noFill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Lei nº 9.250, de 1995, Lei nº 12.715, de 2012 e Lei nº 14.564, de 2023</a:t>
                      </a:r>
                      <a:endParaRPr lang="pt-BR" sz="90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20990" marR="20990" marT="0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mbria" panose="02040503050406030204" pitchFamily="18" charset="0"/>
                          <a:cs typeface="Minion Pro"/>
                        </a:rPr>
                        <a:t>-</a:t>
                      </a:r>
                      <a:endParaRPr lang="pt-BR" sz="90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20990" marR="20990" marT="0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mbria" panose="02040503050406030204" pitchFamily="18" charset="0"/>
                          <a:cs typeface="Minion Pro"/>
                        </a:rPr>
                        <a:t>-0,4</a:t>
                      </a:r>
                      <a:endParaRPr lang="pt-BR" sz="90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20990" marR="20990" marT="0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8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mbria" panose="02040503050406030204" pitchFamily="18" charset="0"/>
                          <a:cs typeface="Minion Pro"/>
                        </a:rPr>
                        <a:t>-</a:t>
                      </a:r>
                      <a:endParaRPr lang="pt-BR" sz="900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20990" marR="20990" marT="0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8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mbria" panose="02040503050406030204" pitchFamily="18" charset="0"/>
                          <a:cs typeface="Minion Pro"/>
                        </a:rPr>
                        <a:t>-0,4</a:t>
                      </a:r>
                      <a:endParaRPr lang="pt-BR" sz="900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20990" marR="20990" marT="0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56083516"/>
                  </a:ext>
                </a:extLst>
              </a:tr>
              <a:tr h="132011">
                <a:tc>
                  <a:txBody>
                    <a:bodyPr/>
                    <a:lstStyle/>
                    <a:p>
                      <a:pPr marL="180340" algn="l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PADIS</a:t>
                      </a:r>
                      <a:endParaRPr lang="pt-BR" sz="90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20990" marR="20990" marT="0" marB="0" anchor="ctr">
                    <a:lnL>
                      <a:noFill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5D8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Lei nº 11.484, de 2007 e Lei nº 14.968, de 2024</a:t>
                      </a:r>
                      <a:endParaRPr lang="pt-BR" sz="90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20990" marR="20990" marT="0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5D8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mbria" panose="02040503050406030204" pitchFamily="18" charset="0"/>
                          <a:cs typeface="Minion Pro"/>
                        </a:rPr>
                        <a:t>-</a:t>
                      </a:r>
                      <a:endParaRPr lang="pt-BR" sz="90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20990" marR="20990" marT="0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5D8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mbria" panose="02040503050406030204" pitchFamily="18" charset="0"/>
                          <a:cs typeface="Minion Pro"/>
                        </a:rPr>
                        <a:t>-1,6</a:t>
                      </a:r>
                      <a:endParaRPr lang="pt-BR" sz="90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20990" marR="20990" marT="0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5D8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mbria" panose="02040503050406030204" pitchFamily="18" charset="0"/>
                          <a:cs typeface="Minion Pro"/>
                        </a:rPr>
                        <a:t>-</a:t>
                      </a:r>
                      <a:endParaRPr lang="pt-BR" sz="90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20990" marR="20990" marT="0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5D8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8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mbria" panose="02040503050406030204" pitchFamily="18" charset="0"/>
                          <a:cs typeface="Minion Pro"/>
                        </a:rPr>
                        <a:t>-1,6</a:t>
                      </a:r>
                      <a:endParaRPr lang="pt-BR" sz="900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20990" marR="20990" marT="0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5D8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0372865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433664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4D75440-A8ED-9685-73D7-355503B652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1885" y="186997"/>
            <a:ext cx="8657112" cy="1325563"/>
          </a:xfrm>
        </p:spPr>
        <p:txBody>
          <a:bodyPr>
            <a:normAutofit/>
          </a:bodyPr>
          <a:lstStyle/>
          <a:p>
            <a:pPr algn="ctr"/>
            <a:r>
              <a:rPr lang="pt-BR" b="1" dirty="0"/>
              <a:t>QUADRO FISCAL – Despesas e Resultado Primário (2024)</a:t>
            </a:r>
          </a:p>
        </p:txBody>
      </p:sp>
      <p:graphicFrame>
        <p:nvGraphicFramePr>
          <p:cNvPr id="4" name="Espaço Reservado para Conteúdo 3">
            <a:extLst>
              <a:ext uri="{FF2B5EF4-FFF2-40B4-BE49-F238E27FC236}">
                <a16:creationId xmlns:a16="http://schemas.microsoft.com/office/drawing/2014/main" id="{59A994E1-A876-B912-F51D-268C434B7AA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89690712"/>
              </p:ext>
            </p:extLst>
          </p:nvPr>
        </p:nvGraphicFramePr>
        <p:xfrm>
          <a:off x="796826" y="1398367"/>
          <a:ext cx="7420173" cy="4293825"/>
        </p:xfrm>
        <a:graphic>
          <a:graphicData uri="http://schemas.openxmlformats.org/drawingml/2006/table">
            <a:tbl>
              <a:tblPr firstRow="1" firstCol="1" bandRow="1"/>
              <a:tblGrid>
                <a:gridCol w="2273168">
                  <a:extLst>
                    <a:ext uri="{9D8B030D-6E8A-4147-A177-3AD203B41FA5}">
                      <a16:colId xmlns:a16="http://schemas.microsoft.com/office/drawing/2014/main" val="27496776"/>
                    </a:ext>
                  </a:extLst>
                </a:gridCol>
                <a:gridCol w="553720">
                  <a:extLst>
                    <a:ext uri="{9D8B030D-6E8A-4147-A177-3AD203B41FA5}">
                      <a16:colId xmlns:a16="http://schemas.microsoft.com/office/drawing/2014/main" val="1787137469"/>
                    </a:ext>
                  </a:extLst>
                </a:gridCol>
                <a:gridCol w="547244">
                  <a:extLst>
                    <a:ext uri="{9D8B030D-6E8A-4147-A177-3AD203B41FA5}">
                      <a16:colId xmlns:a16="http://schemas.microsoft.com/office/drawing/2014/main" val="2155912106"/>
                    </a:ext>
                  </a:extLst>
                </a:gridCol>
                <a:gridCol w="561815">
                  <a:extLst>
                    <a:ext uri="{9D8B030D-6E8A-4147-A177-3AD203B41FA5}">
                      <a16:colId xmlns:a16="http://schemas.microsoft.com/office/drawing/2014/main" val="1498252517"/>
                    </a:ext>
                  </a:extLst>
                </a:gridCol>
                <a:gridCol w="561815">
                  <a:extLst>
                    <a:ext uri="{9D8B030D-6E8A-4147-A177-3AD203B41FA5}">
                      <a16:colId xmlns:a16="http://schemas.microsoft.com/office/drawing/2014/main" val="1845435395"/>
                    </a:ext>
                  </a:extLst>
                </a:gridCol>
                <a:gridCol w="561815">
                  <a:extLst>
                    <a:ext uri="{9D8B030D-6E8A-4147-A177-3AD203B41FA5}">
                      <a16:colId xmlns:a16="http://schemas.microsoft.com/office/drawing/2014/main" val="782317429"/>
                    </a:ext>
                  </a:extLst>
                </a:gridCol>
                <a:gridCol w="561815">
                  <a:extLst>
                    <a:ext uri="{9D8B030D-6E8A-4147-A177-3AD203B41FA5}">
                      <a16:colId xmlns:a16="http://schemas.microsoft.com/office/drawing/2014/main" val="830656295"/>
                    </a:ext>
                  </a:extLst>
                </a:gridCol>
                <a:gridCol w="458195">
                  <a:extLst>
                    <a:ext uri="{9D8B030D-6E8A-4147-A177-3AD203B41FA5}">
                      <a16:colId xmlns:a16="http://schemas.microsoft.com/office/drawing/2014/main" val="4202892631"/>
                    </a:ext>
                  </a:extLst>
                </a:gridCol>
                <a:gridCol w="446862">
                  <a:extLst>
                    <a:ext uri="{9D8B030D-6E8A-4147-A177-3AD203B41FA5}">
                      <a16:colId xmlns:a16="http://schemas.microsoft.com/office/drawing/2014/main" val="3846127858"/>
                    </a:ext>
                  </a:extLst>
                </a:gridCol>
                <a:gridCol w="446862">
                  <a:extLst>
                    <a:ext uri="{9D8B030D-6E8A-4147-A177-3AD203B41FA5}">
                      <a16:colId xmlns:a16="http://schemas.microsoft.com/office/drawing/2014/main" val="3483163893"/>
                    </a:ext>
                  </a:extLst>
                </a:gridCol>
                <a:gridCol w="446862">
                  <a:extLst>
                    <a:ext uri="{9D8B030D-6E8A-4147-A177-3AD203B41FA5}">
                      <a16:colId xmlns:a16="http://schemas.microsoft.com/office/drawing/2014/main" val="4189660347"/>
                    </a:ext>
                  </a:extLst>
                </a:gridCol>
              </a:tblGrid>
              <a:tr h="403633">
                <a:tc rowSpan="2">
                  <a:txBody>
                    <a:bodyPr/>
                    <a:lstStyle/>
                    <a:p>
                      <a:pPr algn="ctr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900" b="1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Rubrica</a:t>
                      </a:r>
                      <a:endParaRPr lang="pt-BR" sz="1050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41821" marR="41821" marT="0" marB="0" anchor="ctr">
                    <a:lnL>
                      <a:noFill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5D89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900" b="1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Realizado 2023</a:t>
                      </a:r>
                      <a:endParaRPr lang="pt-BR" sz="1050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41821" marR="41821" marT="0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5D8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900" b="1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LOA 2024</a:t>
                      </a:r>
                      <a:endParaRPr lang="pt-BR" sz="105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41821" marR="41821" marT="0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5D8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900" b="1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RARDP 4º Bim. 2024</a:t>
                      </a:r>
                      <a:endParaRPr lang="pt-BR" sz="105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41821" marR="41821" marT="0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5D8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900" b="1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IFI (set/2024)</a:t>
                      </a:r>
                      <a:endParaRPr lang="pt-BR" sz="105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41821" marR="41821" marT="0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5D8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30467606"/>
                  </a:ext>
                </a:extLst>
              </a:tr>
              <a:tr h="135281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900" b="1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R$ Bi.</a:t>
                      </a:r>
                      <a:endParaRPr lang="pt-BR" sz="105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41821" marR="41821" marT="0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5D8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900" b="1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% PIB</a:t>
                      </a:r>
                      <a:endParaRPr lang="pt-BR" sz="105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41821" marR="41821" marT="0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5D8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900" b="1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Part. %</a:t>
                      </a:r>
                      <a:endParaRPr lang="pt-BR" sz="105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41821" marR="41821" marT="0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5D8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900" b="1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R$ Bi.</a:t>
                      </a:r>
                      <a:endParaRPr lang="pt-BR" sz="105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41821" marR="41821" marT="0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5D8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900" b="1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% PIB</a:t>
                      </a:r>
                      <a:endParaRPr lang="pt-BR" sz="105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41821" marR="41821" marT="0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5D8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900" b="1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R$ Bi.</a:t>
                      </a:r>
                      <a:endParaRPr lang="pt-BR" sz="105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41821" marR="41821" marT="0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5D8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900" b="1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% PIB</a:t>
                      </a:r>
                      <a:endParaRPr lang="pt-BR" sz="105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41821" marR="41821" marT="0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5D8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900" b="1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R$ Bi.</a:t>
                      </a:r>
                      <a:endParaRPr lang="pt-BR" sz="105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41821" marR="41821" marT="0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5D8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900" b="1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% PIB</a:t>
                      </a:r>
                      <a:endParaRPr lang="pt-BR" sz="105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41821" marR="41821" marT="0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5D8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900" b="1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Part. %</a:t>
                      </a:r>
                      <a:endParaRPr lang="pt-BR" sz="105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41821" marR="41821" marT="0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5D8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41152348"/>
                  </a:ext>
                </a:extLst>
              </a:tr>
              <a:tr h="180000">
                <a:tc>
                  <a:txBody>
                    <a:bodyPr/>
                    <a:lstStyle/>
                    <a:p>
                      <a:pPr algn="l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9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Receita Primária Líquida de Transferências</a:t>
                      </a:r>
                      <a:endParaRPr lang="pt-BR" sz="1050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41821" marR="41821" marT="0" marB="0" anchor="ctr">
                    <a:lnL>
                      <a:noFill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ADF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9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1.899,4</a:t>
                      </a:r>
                      <a:endParaRPr lang="pt-BR" sz="1050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41821" marR="41821" marT="0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ADF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9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17,5</a:t>
                      </a:r>
                      <a:endParaRPr lang="pt-BR" sz="1050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41821" marR="41821" marT="0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ADF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9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80,8</a:t>
                      </a:r>
                      <a:endParaRPr lang="pt-BR" sz="105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41821" marR="41821" marT="0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ADF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9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2.192,0</a:t>
                      </a:r>
                      <a:endParaRPr lang="pt-BR" sz="105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41821" marR="41821" marT="0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ADF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9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18,9</a:t>
                      </a:r>
                      <a:endParaRPr lang="pt-BR" sz="105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41821" marR="41821" marT="0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ADF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9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2.172,6</a:t>
                      </a:r>
                      <a:endParaRPr lang="pt-BR" sz="105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41821" marR="41821" marT="0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ADF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9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18,8</a:t>
                      </a:r>
                      <a:endParaRPr lang="pt-BR" sz="105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41821" marR="41821" marT="0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ADF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9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2.121,4</a:t>
                      </a:r>
                      <a:endParaRPr lang="pt-BR" sz="105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41821" marR="41821" marT="0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ADF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9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18,3</a:t>
                      </a:r>
                      <a:endParaRPr lang="pt-BR" sz="105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41821" marR="41821" marT="0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ADF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9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80,8</a:t>
                      </a:r>
                      <a:endParaRPr lang="pt-BR" sz="105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41821" marR="41821" marT="0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AD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28907116"/>
                  </a:ext>
                </a:extLst>
              </a:tr>
              <a:tr h="180000">
                <a:tc>
                  <a:txBody>
                    <a:bodyPr/>
                    <a:lstStyle/>
                    <a:p>
                      <a:pPr algn="l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9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Despesa Primária Total</a:t>
                      </a:r>
                      <a:endParaRPr lang="pt-BR" sz="1050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41821" marR="41821" marT="0" marB="0" anchor="ctr">
                    <a:lnL>
                      <a:noFill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ADF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9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2.129,9</a:t>
                      </a:r>
                      <a:endParaRPr lang="pt-BR" sz="1050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41821" marR="41821" marT="0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ADF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9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19,6</a:t>
                      </a:r>
                      <a:endParaRPr lang="pt-BR" sz="1050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41821" marR="41821" marT="0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ADF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9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100,0</a:t>
                      </a:r>
                      <a:endParaRPr lang="pt-BR" sz="1050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41821" marR="41821" marT="0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ADF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9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2.182,9</a:t>
                      </a:r>
                      <a:endParaRPr lang="pt-BR" sz="1050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41821" marR="41821" marT="0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ADF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9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18,9</a:t>
                      </a:r>
                      <a:endParaRPr lang="pt-BR" sz="1050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41821" marR="41821" marT="0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ADF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9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2.241,5</a:t>
                      </a:r>
                      <a:endParaRPr lang="pt-BR" sz="1050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41821" marR="41821" marT="0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ADF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9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19,4</a:t>
                      </a:r>
                      <a:endParaRPr lang="pt-BR" sz="1050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41821" marR="41821" marT="0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ADF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9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2.217,1</a:t>
                      </a:r>
                      <a:endParaRPr lang="pt-BR" sz="1050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41821" marR="41821" marT="0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ADF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9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19,1</a:t>
                      </a:r>
                      <a:endParaRPr lang="pt-BR" sz="1050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41821" marR="41821" marT="0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ADF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9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100,0</a:t>
                      </a:r>
                      <a:endParaRPr lang="pt-BR" sz="1050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41821" marR="41821" marT="0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AD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35748277"/>
                  </a:ext>
                </a:extLst>
              </a:tr>
              <a:tr h="72000">
                <a:tc>
                  <a:txBody>
                    <a:bodyPr/>
                    <a:lstStyle/>
                    <a:p>
                      <a:pPr indent="89535" algn="l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8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Benefícios Previdenciários</a:t>
                      </a:r>
                      <a:endParaRPr lang="pt-BR" sz="800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41821" marR="41821" marT="0" marB="0" anchor="ctr">
                    <a:lnL>
                      <a:noFill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8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898,9</a:t>
                      </a:r>
                      <a:endParaRPr lang="pt-BR" sz="800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41821" marR="41821" marT="0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8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8,3</a:t>
                      </a:r>
                      <a:endParaRPr lang="pt-BR" sz="80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41821" marR="41821" marT="0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8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41,3</a:t>
                      </a:r>
                      <a:endParaRPr lang="pt-BR" sz="80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41821" marR="41821" marT="0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8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908,7</a:t>
                      </a:r>
                      <a:endParaRPr lang="pt-BR" sz="80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41821" marR="41821" marT="0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8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7,8</a:t>
                      </a:r>
                      <a:endParaRPr lang="pt-BR" sz="80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41821" marR="41821" marT="0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8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931,4</a:t>
                      </a:r>
                      <a:endParaRPr lang="pt-BR" sz="80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41821" marR="41821" marT="0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8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8,0</a:t>
                      </a:r>
                      <a:endParaRPr lang="pt-BR" sz="80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41821" marR="41821" marT="0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8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941,5</a:t>
                      </a:r>
                      <a:endParaRPr lang="pt-BR" sz="80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41821" marR="41821" marT="0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8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8,1</a:t>
                      </a:r>
                      <a:endParaRPr lang="pt-BR" sz="80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41821" marR="41821" marT="0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8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41,3</a:t>
                      </a:r>
                      <a:endParaRPr lang="pt-BR" sz="80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41821" marR="41821" marT="0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50378587"/>
                  </a:ext>
                </a:extLst>
              </a:tr>
              <a:tr h="72000">
                <a:tc>
                  <a:txBody>
                    <a:bodyPr/>
                    <a:lstStyle/>
                    <a:p>
                      <a:pPr marR="210185" indent="89535" algn="l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8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Pessoal e Encargos Sociais</a:t>
                      </a:r>
                      <a:endParaRPr lang="pt-BR" sz="800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41821" marR="41821" marT="0" marB="0" anchor="ctr">
                    <a:lnL>
                      <a:noFill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8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363,7</a:t>
                      </a:r>
                      <a:endParaRPr lang="pt-BR" sz="80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41821" marR="41821" marT="0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8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3,4</a:t>
                      </a:r>
                      <a:endParaRPr lang="pt-BR" sz="80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41821" marR="41821" marT="0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8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16,5</a:t>
                      </a:r>
                      <a:endParaRPr lang="pt-BR" sz="800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41821" marR="41821" marT="0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8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379,2</a:t>
                      </a:r>
                      <a:endParaRPr lang="pt-BR" sz="80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41821" marR="41821" marT="0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8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3,3</a:t>
                      </a:r>
                      <a:endParaRPr lang="pt-BR" sz="80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41821" marR="41821" marT="0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8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373,2</a:t>
                      </a:r>
                      <a:endParaRPr lang="pt-BR" sz="80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41821" marR="41821" marT="0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8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3,2</a:t>
                      </a:r>
                      <a:endParaRPr lang="pt-BR" sz="80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41821" marR="41821" marT="0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8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374,1</a:t>
                      </a:r>
                      <a:endParaRPr lang="pt-BR" sz="80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41821" marR="41821" marT="0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8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3,2</a:t>
                      </a:r>
                      <a:endParaRPr lang="pt-BR" sz="80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41821" marR="41821" marT="0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8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16,5</a:t>
                      </a:r>
                      <a:endParaRPr lang="pt-BR" sz="80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41821" marR="41821" marT="0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69915308"/>
                  </a:ext>
                </a:extLst>
              </a:tr>
              <a:tr h="72000">
                <a:tc>
                  <a:txBody>
                    <a:bodyPr/>
                    <a:lstStyle/>
                    <a:p>
                      <a:pPr indent="89535" algn="l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8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Outras Despesas Obrigatórias</a:t>
                      </a:r>
                      <a:endParaRPr lang="pt-BR" sz="800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41821" marR="41821" marT="0" marB="0" anchor="ctr">
                    <a:lnL>
                      <a:noFill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8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357,5</a:t>
                      </a:r>
                      <a:endParaRPr lang="pt-BR" sz="80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41821" marR="41821" marT="0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8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3,3</a:t>
                      </a:r>
                      <a:endParaRPr lang="pt-BR" sz="800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41821" marR="41821" marT="0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8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17,5</a:t>
                      </a:r>
                      <a:endParaRPr lang="pt-BR" sz="80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41821" marR="41821" marT="0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8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327,2</a:t>
                      </a:r>
                      <a:endParaRPr lang="pt-BR" sz="80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41821" marR="41821" marT="0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8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2,8</a:t>
                      </a:r>
                      <a:endParaRPr lang="pt-BR" sz="80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41821" marR="41821" marT="0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8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378,9</a:t>
                      </a:r>
                      <a:endParaRPr lang="pt-BR" sz="80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41821" marR="41821" marT="0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8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3,3</a:t>
                      </a:r>
                      <a:endParaRPr lang="pt-BR" sz="80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41821" marR="41821" marT="0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8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375,0</a:t>
                      </a:r>
                      <a:endParaRPr lang="pt-BR" sz="80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41821" marR="41821" marT="0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8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3,2</a:t>
                      </a:r>
                      <a:endParaRPr lang="pt-BR" sz="80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41821" marR="41821" marT="0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8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17,5</a:t>
                      </a:r>
                      <a:endParaRPr lang="pt-BR" sz="80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41821" marR="41821" marT="0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59051433"/>
                  </a:ext>
                </a:extLst>
              </a:tr>
              <a:tr h="72000">
                <a:tc>
                  <a:txBody>
                    <a:bodyPr/>
                    <a:lstStyle/>
                    <a:p>
                      <a:pPr indent="266700" algn="l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8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Abono Salarial e Seguro Desemprego</a:t>
                      </a:r>
                      <a:endParaRPr lang="pt-BR" sz="800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41821" marR="41821" marT="0" marB="0" anchor="ctr">
                    <a:lnL>
                      <a:noFill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72,9</a:t>
                      </a:r>
                      <a:endParaRPr lang="pt-BR" sz="80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41821" marR="41821" marT="0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0,7</a:t>
                      </a:r>
                      <a:endParaRPr lang="pt-BR" sz="80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41821" marR="41821" marT="0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3,3</a:t>
                      </a:r>
                      <a:endParaRPr lang="pt-BR" sz="80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41821" marR="41821" marT="0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8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78,0</a:t>
                      </a:r>
                      <a:endParaRPr lang="pt-BR" sz="800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41821" marR="41821" marT="0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0,7</a:t>
                      </a:r>
                      <a:endParaRPr lang="pt-BR" sz="80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41821" marR="41821" marT="0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81,8</a:t>
                      </a:r>
                      <a:endParaRPr lang="pt-BR" sz="80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41821" marR="41821" marT="0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0,7</a:t>
                      </a:r>
                      <a:endParaRPr lang="pt-BR" sz="80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41821" marR="41821" marT="0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81,8</a:t>
                      </a:r>
                      <a:endParaRPr lang="pt-BR" sz="80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41821" marR="41821" marT="0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0,7</a:t>
                      </a:r>
                      <a:endParaRPr lang="pt-BR" sz="80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41821" marR="41821" marT="0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3,3</a:t>
                      </a:r>
                      <a:endParaRPr lang="pt-BR" sz="80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41821" marR="41821" marT="0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00985941"/>
                  </a:ext>
                </a:extLst>
              </a:tr>
              <a:tr h="72000">
                <a:tc>
                  <a:txBody>
                    <a:bodyPr/>
                    <a:lstStyle/>
                    <a:p>
                      <a:pPr indent="266700" algn="l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8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Apoio Financeiro aos Estados e Municípios</a:t>
                      </a:r>
                      <a:endParaRPr lang="pt-BR" sz="800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41821" marR="41821" marT="0" marB="0" anchor="ctr">
                    <a:lnL>
                      <a:noFill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8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27,1</a:t>
                      </a:r>
                      <a:endParaRPr lang="pt-BR" sz="800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41821" marR="41821" marT="0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8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0,2</a:t>
                      </a:r>
                      <a:endParaRPr lang="pt-BR" sz="800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41821" marR="41821" marT="0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1,0</a:t>
                      </a:r>
                      <a:endParaRPr lang="pt-BR" sz="80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41821" marR="41821" marT="0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11,7</a:t>
                      </a:r>
                      <a:endParaRPr lang="pt-BR" sz="80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41821" marR="41821" marT="0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0,1</a:t>
                      </a:r>
                      <a:endParaRPr lang="pt-BR" sz="80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41821" marR="41821" marT="0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2,7</a:t>
                      </a:r>
                      <a:endParaRPr lang="pt-BR" sz="80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41821" marR="41821" marT="0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0,0</a:t>
                      </a:r>
                      <a:endParaRPr lang="pt-BR" sz="80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41821" marR="41821" marT="0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2,4</a:t>
                      </a:r>
                      <a:endParaRPr lang="pt-BR" sz="80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41821" marR="41821" marT="0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0,0</a:t>
                      </a:r>
                      <a:endParaRPr lang="pt-BR" sz="80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41821" marR="41821" marT="0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1,0</a:t>
                      </a:r>
                      <a:endParaRPr lang="pt-BR" sz="80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41821" marR="41821" marT="0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50657633"/>
                  </a:ext>
                </a:extLst>
              </a:tr>
              <a:tr h="72000">
                <a:tc>
                  <a:txBody>
                    <a:bodyPr/>
                    <a:lstStyle/>
                    <a:p>
                      <a:pPr indent="266700" algn="l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8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Benefícios de Prestação Continuada</a:t>
                      </a:r>
                      <a:endParaRPr lang="pt-BR" sz="800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41821" marR="41821" marT="0" marB="0" anchor="ctr">
                    <a:lnL>
                      <a:noFill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8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92,7</a:t>
                      </a:r>
                      <a:endParaRPr lang="pt-BR" sz="800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41821" marR="41821" marT="0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8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0,9</a:t>
                      </a:r>
                      <a:endParaRPr lang="pt-BR" sz="800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41821" marR="41821" marT="0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8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4,6</a:t>
                      </a:r>
                      <a:endParaRPr lang="pt-BR" sz="800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41821" marR="41821" marT="0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8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103,5</a:t>
                      </a:r>
                      <a:endParaRPr lang="pt-BR" sz="800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41821" marR="41821" marT="0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8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0,9</a:t>
                      </a:r>
                      <a:endParaRPr lang="pt-BR" sz="800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41821" marR="41821" marT="0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111,8</a:t>
                      </a:r>
                      <a:endParaRPr lang="pt-BR" sz="80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41821" marR="41821" marT="0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1,0</a:t>
                      </a:r>
                      <a:endParaRPr lang="pt-BR" sz="80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41821" marR="41821" marT="0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110,6</a:t>
                      </a:r>
                      <a:endParaRPr lang="pt-BR" sz="80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41821" marR="41821" marT="0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1,0</a:t>
                      </a:r>
                      <a:endParaRPr lang="pt-BR" sz="80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41821" marR="41821" marT="0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4,6</a:t>
                      </a:r>
                      <a:endParaRPr lang="pt-BR" sz="80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41821" marR="41821" marT="0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49961685"/>
                  </a:ext>
                </a:extLst>
              </a:tr>
              <a:tr h="72000">
                <a:tc>
                  <a:txBody>
                    <a:bodyPr/>
                    <a:lstStyle/>
                    <a:p>
                      <a:pPr indent="266700" algn="l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8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Créditos Extraordinários (exceto PAC)</a:t>
                      </a:r>
                      <a:endParaRPr lang="pt-BR" sz="800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41821" marR="41821" marT="0" marB="0" anchor="ctr">
                    <a:lnL>
                      <a:noFill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8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2,8</a:t>
                      </a:r>
                      <a:endParaRPr lang="pt-BR" sz="800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41821" marR="41821" marT="0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8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0,0</a:t>
                      </a:r>
                      <a:endParaRPr lang="pt-BR" sz="800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41821" marR="41821" marT="0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0,6</a:t>
                      </a:r>
                      <a:endParaRPr lang="pt-BR" sz="80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41821" marR="41821" marT="0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8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0,0</a:t>
                      </a:r>
                      <a:endParaRPr lang="pt-BR" sz="800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41821" marR="41821" marT="0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8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0,0</a:t>
                      </a:r>
                      <a:endParaRPr lang="pt-BR" sz="800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41821" marR="41821" marT="0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8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31,5</a:t>
                      </a:r>
                      <a:endParaRPr lang="pt-BR" sz="800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41821" marR="41821" marT="0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0,3</a:t>
                      </a:r>
                      <a:endParaRPr lang="pt-BR" sz="80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41821" marR="41821" marT="0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33,4</a:t>
                      </a:r>
                      <a:endParaRPr lang="pt-BR" sz="80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41821" marR="41821" marT="0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0,3</a:t>
                      </a:r>
                      <a:endParaRPr lang="pt-BR" sz="80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41821" marR="41821" marT="0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0,6</a:t>
                      </a:r>
                      <a:endParaRPr lang="pt-BR" sz="80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41821" marR="41821" marT="0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13248675"/>
                  </a:ext>
                </a:extLst>
              </a:tr>
              <a:tr h="72000">
                <a:tc>
                  <a:txBody>
                    <a:bodyPr/>
                    <a:lstStyle/>
                    <a:p>
                      <a:pPr indent="266700" algn="l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Complementação da União ao Fundeb</a:t>
                      </a:r>
                      <a:endParaRPr lang="pt-BR" sz="80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41821" marR="41821" marT="0" marB="0" anchor="ctr">
                    <a:lnL>
                      <a:noFill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37,5</a:t>
                      </a:r>
                      <a:endParaRPr lang="pt-BR" sz="80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41821" marR="41821" marT="0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0,3</a:t>
                      </a:r>
                      <a:endParaRPr lang="pt-BR" sz="80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41821" marR="41821" marT="0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8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1,9</a:t>
                      </a:r>
                      <a:endParaRPr lang="pt-BR" sz="800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41821" marR="41821" marT="0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47,0</a:t>
                      </a:r>
                      <a:endParaRPr lang="pt-BR" sz="80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41821" marR="41821" marT="0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8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0,4</a:t>
                      </a:r>
                      <a:endParaRPr lang="pt-BR" sz="800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41821" marR="41821" marT="0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8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48,7</a:t>
                      </a:r>
                      <a:endParaRPr lang="pt-BR" sz="800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41821" marR="41821" marT="0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0,4</a:t>
                      </a:r>
                      <a:endParaRPr lang="pt-BR" sz="80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41821" marR="41821" marT="0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48,0</a:t>
                      </a:r>
                      <a:endParaRPr lang="pt-BR" sz="80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41821" marR="41821" marT="0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0,4</a:t>
                      </a:r>
                      <a:endParaRPr lang="pt-BR" sz="80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41821" marR="41821" marT="0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1,9</a:t>
                      </a:r>
                      <a:endParaRPr lang="pt-BR" sz="80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41821" marR="41821" marT="0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32376945"/>
                  </a:ext>
                </a:extLst>
              </a:tr>
              <a:tr h="72000">
                <a:tc>
                  <a:txBody>
                    <a:bodyPr/>
                    <a:lstStyle/>
                    <a:p>
                      <a:pPr indent="266700" algn="l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FCDF (Custeio e Capital)</a:t>
                      </a:r>
                      <a:endParaRPr lang="pt-BR" sz="80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41821" marR="41821" marT="0" marB="0" anchor="ctr">
                    <a:lnL>
                      <a:noFill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4,3</a:t>
                      </a:r>
                      <a:endParaRPr lang="pt-BR" sz="80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41821" marR="41821" marT="0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8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0,0</a:t>
                      </a:r>
                      <a:endParaRPr lang="pt-BR" sz="800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41821" marR="41821" marT="0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0,2</a:t>
                      </a:r>
                      <a:endParaRPr lang="pt-BR" sz="80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41821" marR="41821" marT="0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8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3,8</a:t>
                      </a:r>
                      <a:endParaRPr lang="pt-BR" sz="800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41821" marR="41821" marT="0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8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0,0</a:t>
                      </a:r>
                      <a:endParaRPr lang="pt-BR" sz="800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41821" marR="41821" marT="0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8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4,5</a:t>
                      </a:r>
                      <a:endParaRPr lang="pt-BR" sz="800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41821" marR="41821" marT="0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8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0,0</a:t>
                      </a:r>
                      <a:endParaRPr lang="pt-BR" sz="800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41821" marR="41821" marT="0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5,2</a:t>
                      </a:r>
                      <a:endParaRPr lang="pt-BR" sz="80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41821" marR="41821" marT="0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0,0</a:t>
                      </a:r>
                      <a:endParaRPr lang="pt-BR" sz="80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41821" marR="41821" marT="0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0,2</a:t>
                      </a:r>
                      <a:endParaRPr lang="pt-BR" sz="80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41821" marR="41821" marT="0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27566781"/>
                  </a:ext>
                </a:extLst>
              </a:tr>
              <a:tr h="72000">
                <a:tc>
                  <a:txBody>
                    <a:bodyPr/>
                    <a:lstStyle/>
                    <a:p>
                      <a:pPr indent="266700" algn="l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8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Legislativo/Judiciário/MPU/DPU (Custeio e Capital)</a:t>
                      </a:r>
                      <a:endParaRPr lang="pt-BR" sz="800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41821" marR="41821" marT="0" marB="0" anchor="ctr">
                    <a:lnL>
                      <a:noFill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17,4</a:t>
                      </a:r>
                      <a:endParaRPr lang="pt-BR" sz="80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41821" marR="41821" marT="0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0,2</a:t>
                      </a:r>
                      <a:endParaRPr lang="pt-BR" sz="80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41821" marR="41821" marT="0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8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0,8</a:t>
                      </a:r>
                      <a:endParaRPr lang="pt-BR" sz="800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41821" marR="41821" marT="0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21,2</a:t>
                      </a:r>
                      <a:endParaRPr lang="pt-BR" sz="80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41821" marR="41821" marT="0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8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0,2</a:t>
                      </a:r>
                      <a:endParaRPr lang="pt-BR" sz="800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41821" marR="41821" marT="0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8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20,7</a:t>
                      </a:r>
                      <a:endParaRPr lang="pt-BR" sz="800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41821" marR="41821" marT="0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8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0,2</a:t>
                      </a:r>
                      <a:endParaRPr lang="pt-BR" sz="800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41821" marR="41821" marT="0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19,8</a:t>
                      </a:r>
                      <a:endParaRPr lang="pt-BR" sz="80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41821" marR="41821" marT="0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0,2</a:t>
                      </a:r>
                      <a:endParaRPr lang="pt-BR" sz="80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41821" marR="41821" marT="0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0,8</a:t>
                      </a:r>
                      <a:endParaRPr lang="pt-BR" sz="80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41821" marR="41821" marT="0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51039975"/>
                  </a:ext>
                </a:extLst>
              </a:tr>
              <a:tr h="72000">
                <a:tc>
                  <a:txBody>
                    <a:bodyPr/>
                    <a:lstStyle/>
                    <a:p>
                      <a:pPr indent="266700" algn="l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Lei Kandir</a:t>
                      </a:r>
                      <a:endParaRPr lang="pt-BR" sz="80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41821" marR="41821" marT="0" marB="0" anchor="ctr">
                    <a:lnL>
                      <a:noFill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4,0</a:t>
                      </a:r>
                      <a:endParaRPr lang="pt-BR" sz="80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41821" marR="41821" marT="0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0,0</a:t>
                      </a:r>
                      <a:endParaRPr lang="pt-BR" sz="80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41821" marR="41821" marT="0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0,2</a:t>
                      </a:r>
                      <a:endParaRPr lang="pt-BR" sz="80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41821" marR="41821" marT="0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4,0</a:t>
                      </a:r>
                      <a:endParaRPr lang="pt-BR" sz="80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41821" marR="41821" marT="0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8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0,0</a:t>
                      </a:r>
                      <a:endParaRPr lang="pt-BR" sz="800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41821" marR="41821" marT="0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4,0</a:t>
                      </a:r>
                      <a:endParaRPr lang="pt-BR" sz="80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41821" marR="41821" marT="0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8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0,0</a:t>
                      </a:r>
                      <a:endParaRPr lang="pt-BR" sz="800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41821" marR="41821" marT="0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8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4,0</a:t>
                      </a:r>
                      <a:endParaRPr lang="pt-BR" sz="800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41821" marR="41821" marT="0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0,0</a:t>
                      </a:r>
                      <a:endParaRPr lang="pt-BR" sz="80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41821" marR="41821" marT="0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0,2</a:t>
                      </a:r>
                      <a:endParaRPr lang="pt-BR" sz="80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41821" marR="41821" marT="0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48132334"/>
                  </a:ext>
                </a:extLst>
              </a:tr>
              <a:tr h="72000">
                <a:tc>
                  <a:txBody>
                    <a:bodyPr/>
                    <a:lstStyle/>
                    <a:p>
                      <a:pPr indent="266700" algn="l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8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Sentenças Judiciais e Precatórios (Custeio e Capital)</a:t>
                      </a:r>
                      <a:endParaRPr lang="pt-BR" sz="800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41821" marR="41821" marT="0" marB="0" anchor="ctr">
                    <a:lnL>
                      <a:noFill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71,4</a:t>
                      </a:r>
                      <a:endParaRPr lang="pt-BR" sz="80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41821" marR="41821" marT="0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0,7</a:t>
                      </a:r>
                      <a:endParaRPr lang="pt-BR" sz="80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41821" marR="41821" marT="0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3,7</a:t>
                      </a:r>
                      <a:endParaRPr lang="pt-BR" sz="80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41821" marR="41821" marT="0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8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27,5</a:t>
                      </a:r>
                      <a:endParaRPr lang="pt-BR" sz="800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41821" marR="41821" marT="0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8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0,2</a:t>
                      </a:r>
                      <a:endParaRPr lang="pt-BR" sz="800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41821" marR="41821" marT="0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8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35,0</a:t>
                      </a:r>
                      <a:endParaRPr lang="pt-BR" sz="800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41821" marR="41821" marT="0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0,3</a:t>
                      </a:r>
                      <a:endParaRPr lang="pt-BR" sz="80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41821" marR="41821" marT="0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8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34,2</a:t>
                      </a:r>
                      <a:endParaRPr lang="pt-BR" sz="800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41821" marR="41821" marT="0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8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0,3</a:t>
                      </a:r>
                      <a:endParaRPr lang="pt-BR" sz="800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41821" marR="41821" marT="0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3,7</a:t>
                      </a:r>
                      <a:endParaRPr lang="pt-BR" sz="80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41821" marR="41821" marT="0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61989789"/>
                  </a:ext>
                </a:extLst>
              </a:tr>
              <a:tr h="72000">
                <a:tc>
                  <a:txBody>
                    <a:bodyPr/>
                    <a:lstStyle/>
                    <a:p>
                      <a:pPr indent="266700" algn="l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8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Subsídios, Subvenções e </a:t>
                      </a:r>
                      <a:r>
                        <a:rPr lang="pt-BR" sz="80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Proagro</a:t>
                      </a:r>
                      <a:endParaRPr lang="pt-BR" sz="800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41821" marR="41821" marT="0" marB="0" anchor="ctr">
                    <a:lnL>
                      <a:noFill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21,7</a:t>
                      </a:r>
                      <a:endParaRPr lang="pt-BR" sz="80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41821" marR="41821" marT="0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0,2</a:t>
                      </a:r>
                      <a:endParaRPr lang="pt-BR" sz="80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41821" marR="41821" marT="0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0,9</a:t>
                      </a:r>
                      <a:endParaRPr lang="pt-BR" sz="80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41821" marR="41821" marT="0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22,2</a:t>
                      </a:r>
                      <a:endParaRPr lang="pt-BR" sz="80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41821" marR="41821" marT="0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8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0,2</a:t>
                      </a:r>
                      <a:endParaRPr lang="pt-BR" sz="800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41821" marR="41821" marT="0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8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26,2</a:t>
                      </a:r>
                      <a:endParaRPr lang="pt-BR" sz="800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41821" marR="41821" marT="0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8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0,2</a:t>
                      </a:r>
                      <a:endParaRPr lang="pt-BR" sz="800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41821" marR="41821" marT="0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8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24,4</a:t>
                      </a:r>
                      <a:endParaRPr lang="pt-BR" sz="800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41821" marR="41821" marT="0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8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0,2</a:t>
                      </a:r>
                      <a:endParaRPr lang="pt-BR" sz="800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41821" marR="41821" marT="0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0,9</a:t>
                      </a:r>
                      <a:endParaRPr lang="pt-BR" sz="80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41821" marR="41821" marT="0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42305584"/>
                  </a:ext>
                </a:extLst>
              </a:tr>
              <a:tr h="72000">
                <a:tc>
                  <a:txBody>
                    <a:bodyPr/>
                    <a:lstStyle/>
                    <a:p>
                      <a:pPr indent="266700" algn="l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Outras Despesas Obrigatórias</a:t>
                      </a:r>
                      <a:endParaRPr lang="pt-BR" sz="80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41821" marR="41821" marT="0" marB="0" anchor="ctr">
                    <a:lnL>
                      <a:noFill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5,9</a:t>
                      </a:r>
                      <a:endParaRPr lang="pt-BR" sz="80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41821" marR="41821" marT="0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0,1</a:t>
                      </a:r>
                      <a:endParaRPr lang="pt-BR" sz="80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41821" marR="41821" marT="0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0,3</a:t>
                      </a:r>
                      <a:endParaRPr lang="pt-BR" sz="80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41821" marR="41821" marT="0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8,4</a:t>
                      </a:r>
                      <a:endParaRPr lang="pt-BR" sz="80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41821" marR="41821" marT="0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0,1</a:t>
                      </a:r>
                      <a:endParaRPr lang="pt-BR" sz="80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41821" marR="41821" marT="0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8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11,9</a:t>
                      </a:r>
                      <a:endParaRPr lang="pt-BR" sz="800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41821" marR="41821" marT="0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0,1</a:t>
                      </a:r>
                      <a:endParaRPr lang="pt-BR" sz="80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41821" marR="41821" marT="0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8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11,3</a:t>
                      </a:r>
                      <a:endParaRPr lang="pt-BR" sz="800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41821" marR="41821" marT="0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8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0,1</a:t>
                      </a:r>
                      <a:endParaRPr lang="pt-BR" sz="800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41821" marR="41821" marT="0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8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0,3</a:t>
                      </a:r>
                      <a:endParaRPr lang="pt-BR" sz="800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41821" marR="41821" marT="0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16413478"/>
                  </a:ext>
                </a:extLst>
              </a:tr>
              <a:tr h="72000">
                <a:tc>
                  <a:txBody>
                    <a:bodyPr/>
                    <a:lstStyle/>
                    <a:p>
                      <a:pPr indent="89535" algn="l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8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Despesas Sujeitas à Programação Financeira</a:t>
                      </a:r>
                      <a:endParaRPr lang="pt-BR" sz="800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41821" marR="41821" marT="0" marB="0" anchor="ctr">
                    <a:lnL>
                      <a:noFill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8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509,8</a:t>
                      </a:r>
                      <a:endParaRPr lang="pt-BR" sz="80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41821" marR="41821" marT="0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8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4,7</a:t>
                      </a:r>
                      <a:endParaRPr lang="pt-BR" sz="80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41821" marR="41821" marT="0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8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24,6</a:t>
                      </a:r>
                      <a:endParaRPr lang="pt-BR" sz="80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41821" marR="41821" marT="0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8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567,8</a:t>
                      </a:r>
                      <a:endParaRPr lang="pt-BR" sz="80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41821" marR="41821" marT="0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8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4,9</a:t>
                      </a:r>
                      <a:endParaRPr lang="pt-BR" sz="80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41821" marR="41821" marT="0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8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557,9</a:t>
                      </a:r>
                      <a:endParaRPr lang="pt-BR" sz="800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41821" marR="41821" marT="0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8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4,8</a:t>
                      </a:r>
                      <a:endParaRPr lang="pt-BR" sz="800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41821" marR="41821" marT="0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8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526,5</a:t>
                      </a:r>
                      <a:endParaRPr lang="pt-BR" sz="800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41821" marR="41821" marT="0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8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4,5</a:t>
                      </a:r>
                      <a:endParaRPr lang="pt-BR" sz="800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41821" marR="41821" marT="0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8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24,6</a:t>
                      </a:r>
                      <a:endParaRPr lang="pt-BR" sz="80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41821" marR="41821" marT="0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05745805"/>
                  </a:ext>
                </a:extLst>
              </a:tr>
              <a:tr h="72000">
                <a:tc>
                  <a:txBody>
                    <a:bodyPr/>
                    <a:lstStyle/>
                    <a:p>
                      <a:pPr indent="267970" algn="l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8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Obrigatórias com Controle de Fluxo</a:t>
                      </a:r>
                      <a:endParaRPr lang="pt-BR" sz="800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41821" marR="41821" marT="0" marB="0" anchor="ctr">
                    <a:lnL>
                      <a:noFill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8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326,4</a:t>
                      </a:r>
                      <a:endParaRPr lang="pt-BR" sz="80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41821" marR="41821" marT="0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8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3,0</a:t>
                      </a:r>
                      <a:endParaRPr lang="pt-BR" sz="80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41821" marR="41821" marT="0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8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15,3</a:t>
                      </a:r>
                      <a:endParaRPr lang="pt-BR" sz="80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41821" marR="41821" marT="0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8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358,9</a:t>
                      </a:r>
                      <a:endParaRPr lang="pt-BR" sz="80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41821" marR="41821" marT="0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8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3,1</a:t>
                      </a:r>
                      <a:endParaRPr lang="pt-BR" sz="80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41821" marR="41821" marT="0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8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359,5</a:t>
                      </a:r>
                      <a:endParaRPr lang="pt-BR" sz="80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41821" marR="41821" marT="0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8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3,1</a:t>
                      </a:r>
                      <a:endParaRPr lang="pt-BR" sz="80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41821" marR="41821" marT="0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8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359,7</a:t>
                      </a:r>
                      <a:endParaRPr lang="pt-BR" sz="800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41821" marR="41821" marT="0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8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3,1</a:t>
                      </a:r>
                      <a:endParaRPr lang="pt-BR" sz="800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41821" marR="41821" marT="0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8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15,3</a:t>
                      </a:r>
                      <a:endParaRPr lang="pt-BR" sz="80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41821" marR="41821" marT="0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79421540"/>
                  </a:ext>
                </a:extLst>
              </a:tr>
              <a:tr h="72000">
                <a:tc>
                  <a:txBody>
                    <a:bodyPr/>
                    <a:lstStyle/>
                    <a:p>
                      <a:pPr indent="444500" algn="l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8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Benefícios a servidores públicos</a:t>
                      </a:r>
                      <a:endParaRPr lang="pt-BR" sz="800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41821" marR="41821" marT="0" marB="0" anchor="ctr">
                    <a:lnL>
                      <a:noFill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8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15,4</a:t>
                      </a:r>
                      <a:endParaRPr lang="pt-BR" sz="800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41821" marR="41821" marT="0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0,1</a:t>
                      </a:r>
                      <a:endParaRPr lang="pt-BR" sz="80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41821" marR="41821" marT="0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8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0,7</a:t>
                      </a:r>
                      <a:endParaRPr lang="pt-BR" sz="800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41821" marR="41821" marT="0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8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18,3</a:t>
                      </a:r>
                      <a:endParaRPr lang="pt-BR" sz="800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41821" marR="41821" marT="0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8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0,2</a:t>
                      </a:r>
                      <a:endParaRPr lang="pt-BR" sz="800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41821" marR="41821" marT="0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8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18,6</a:t>
                      </a:r>
                      <a:endParaRPr lang="pt-BR" sz="800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41821" marR="41821" marT="0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8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0,2</a:t>
                      </a:r>
                      <a:endParaRPr lang="pt-BR" sz="800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41821" marR="41821" marT="0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8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17,2</a:t>
                      </a:r>
                      <a:endParaRPr lang="pt-BR" sz="800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41821" marR="41821" marT="0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0,1</a:t>
                      </a:r>
                      <a:endParaRPr lang="pt-BR" sz="80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41821" marR="41821" marT="0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0,7</a:t>
                      </a:r>
                      <a:endParaRPr lang="pt-BR" sz="80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41821" marR="41821" marT="0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7746287"/>
                  </a:ext>
                </a:extLst>
              </a:tr>
              <a:tr h="72000">
                <a:tc>
                  <a:txBody>
                    <a:bodyPr/>
                    <a:lstStyle/>
                    <a:p>
                      <a:pPr indent="444500" algn="l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8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Programa Bolsa Família</a:t>
                      </a:r>
                      <a:endParaRPr lang="pt-BR" sz="800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41821" marR="41821" marT="0" marB="0" anchor="ctr">
                    <a:lnL>
                      <a:noFill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166,3</a:t>
                      </a:r>
                      <a:endParaRPr lang="pt-BR" sz="80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41821" marR="41821" marT="0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1,5</a:t>
                      </a:r>
                      <a:endParaRPr lang="pt-BR" sz="80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41821" marR="41821" marT="0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7,4</a:t>
                      </a:r>
                      <a:endParaRPr lang="pt-BR" sz="80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41821" marR="41821" marT="0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169,5</a:t>
                      </a:r>
                      <a:endParaRPr lang="pt-BR" sz="80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41821" marR="41821" marT="0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1,5</a:t>
                      </a:r>
                      <a:endParaRPr lang="pt-BR" sz="80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41821" marR="41821" marT="0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169,5</a:t>
                      </a:r>
                      <a:endParaRPr lang="pt-BR" sz="80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41821" marR="41821" marT="0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8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1,5</a:t>
                      </a:r>
                      <a:endParaRPr lang="pt-BR" sz="800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41821" marR="41821" marT="0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8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168,5</a:t>
                      </a:r>
                      <a:endParaRPr lang="pt-BR" sz="800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41821" marR="41821" marT="0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8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1,5</a:t>
                      </a:r>
                      <a:endParaRPr lang="pt-BR" sz="800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41821" marR="41821" marT="0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7,4</a:t>
                      </a:r>
                      <a:endParaRPr lang="pt-BR" sz="80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41821" marR="41821" marT="0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92267067"/>
                  </a:ext>
                </a:extLst>
              </a:tr>
              <a:tr h="72000">
                <a:tc>
                  <a:txBody>
                    <a:bodyPr/>
                    <a:lstStyle/>
                    <a:p>
                      <a:pPr indent="444500" algn="l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8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Saúde</a:t>
                      </a:r>
                      <a:endParaRPr lang="pt-BR" sz="800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41821" marR="41821" marT="0" marB="0" anchor="ctr">
                    <a:lnL>
                      <a:noFill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8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129,5</a:t>
                      </a:r>
                      <a:endParaRPr lang="pt-BR" sz="800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41821" marR="41821" marT="0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8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1,2</a:t>
                      </a:r>
                      <a:endParaRPr lang="pt-BR" sz="800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41821" marR="41821" marT="0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6,5</a:t>
                      </a:r>
                      <a:endParaRPr lang="pt-BR" sz="80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41821" marR="41821" marT="0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154,0</a:t>
                      </a:r>
                      <a:endParaRPr lang="pt-BR" sz="80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41821" marR="41821" marT="0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1,3</a:t>
                      </a:r>
                      <a:endParaRPr lang="pt-BR" sz="80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41821" marR="41821" marT="0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154,0</a:t>
                      </a:r>
                      <a:endParaRPr lang="pt-BR" sz="80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41821" marR="41821" marT="0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1,3</a:t>
                      </a:r>
                      <a:endParaRPr lang="pt-BR" sz="80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41821" marR="41821" marT="0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8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156,2</a:t>
                      </a:r>
                      <a:endParaRPr lang="pt-BR" sz="800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41821" marR="41821" marT="0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8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1,3</a:t>
                      </a:r>
                      <a:endParaRPr lang="pt-BR" sz="800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41821" marR="41821" marT="0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6,5</a:t>
                      </a:r>
                      <a:endParaRPr lang="pt-BR" sz="80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41821" marR="41821" marT="0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21095377"/>
                  </a:ext>
                </a:extLst>
              </a:tr>
              <a:tr h="72000">
                <a:tc>
                  <a:txBody>
                    <a:bodyPr/>
                    <a:lstStyle/>
                    <a:p>
                      <a:pPr indent="444500" algn="l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8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Educação</a:t>
                      </a:r>
                      <a:endParaRPr lang="pt-BR" sz="800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41821" marR="41821" marT="0" marB="0" anchor="ctr">
                    <a:lnL>
                      <a:noFill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8,2</a:t>
                      </a:r>
                      <a:endParaRPr lang="pt-BR" sz="80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41821" marR="41821" marT="0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0,1</a:t>
                      </a:r>
                      <a:endParaRPr lang="pt-BR" sz="80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41821" marR="41821" marT="0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8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0,4</a:t>
                      </a:r>
                      <a:endParaRPr lang="pt-BR" sz="800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41821" marR="41821" marT="0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8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8,4</a:t>
                      </a:r>
                      <a:endParaRPr lang="pt-BR" sz="800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41821" marR="41821" marT="0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8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0,1</a:t>
                      </a:r>
                      <a:endParaRPr lang="pt-BR" sz="800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41821" marR="41821" marT="0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8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8,4</a:t>
                      </a:r>
                      <a:endParaRPr lang="pt-BR" sz="800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41821" marR="41821" marT="0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0,1</a:t>
                      </a:r>
                      <a:endParaRPr lang="pt-BR" sz="80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41821" marR="41821" marT="0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8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9,1</a:t>
                      </a:r>
                      <a:endParaRPr lang="pt-BR" sz="800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41821" marR="41821" marT="0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8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0,1</a:t>
                      </a:r>
                      <a:endParaRPr lang="pt-BR" sz="800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41821" marR="41821" marT="0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0,4</a:t>
                      </a:r>
                      <a:endParaRPr lang="pt-BR" sz="80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41821" marR="41821" marT="0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63141361"/>
                  </a:ext>
                </a:extLst>
              </a:tr>
              <a:tr h="72000">
                <a:tc>
                  <a:txBody>
                    <a:bodyPr/>
                    <a:lstStyle/>
                    <a:p>
                      <a:pPr indent="444500" algn="l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8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Demais</a:t>
                      </a:r>
                      <a:endParaRPr lang="pt-BR" sz="800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41821" marR="41821" marT="0" marB="0" anchor="ctr">
                    <a:lnL>
                      <a:noFill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7,0</a:t>
                      </a:r>
                      <a:endParaRPr lang="pt-BR" sz="80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41821" marR="41821" marT="0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0,1</a:t>
                      </a:r>
                      <a:endParaRPr lang="pt-BR" sz="80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41821" marR="41821" marT="0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0,4</a:t>
                      </a:r>
                      <a:endParaRPr lang="pt-BR" sz="80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41821" marR="41821" marT="0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8,8</a:t>
                      </a:r>
                      <a:endParaRPr lang="pt-BR" sz="80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41821" marR="41821" marT="0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0,1</a:t>
                      </a:r>
                      <a:endParaRPr lang="pt-BR" sz="80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41821" marR="41821" marT="0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9,1</a:t>
                      </a:r>
                      <a:endParaRPr lang="pt-BR" sz="80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41821" marR="41821" marT="0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8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0,1</a:t>
                      </a:r>
                      <a:endParaRPr lang="pt-BR" sz="800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41821" marR="41821" marT="0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8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8,7</a:t>
                      </a:r>
                      <a:endParaRPr lang="pt-BR" sz="800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41821" marR="41821" marT="0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8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0,1</a:t>
                      </a:r>
                      <a:endParaRPr lang="pt-BR" sz="800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41821" marR="41821" marT="0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8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0,4</a:t>
                      </a:r>
                      <a:endParaRPr lang="pt-BR" sz="800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41821" marR="41821" marT="0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54048712"/>
                  </a:ext>
                </a:extLst>
              </a:tr>
              <a:tr h="72000">
                <a:tc>
                  <a:txBody>
                    <a:bodyPr/>
                    <a:lstStyle/>
                    <a:p>
                      <a:pPr indent="267970" algn="l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8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Despesas Discricionárias</a:t>
                      </a:r>
                      <a:endParaRPr lang="pt-BR" sz="800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41821" marR="41821" marT="0" marB="0" anchor="ctr">
                    <a:lnL>
                      <a:noFill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8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183,4</a:t>
                      </a:r>
                      <a:endParaRPr lang="pt-BR" sz="80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41821" marR="41821" marT="0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8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1,7</a:t>
                      </a:r>
                      <a:endParaRPr lang="pt-BR" sz="80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41821" marR="41821" marT="0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8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9,3</a:t>
                      </a:r>
                      <a:endParaRPr lang="pt-BR" sz="80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41821" marR="41821" marT="0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8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208,9</a:t>
                      </a:r>
                      <a:endParaRPr lang="pt-BR" sz="80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41821" marR="41821" marT="0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8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1,8</a:t>
                      </a:r>
                      <a:endParaRPr lang="pt-BR" sz="80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41821" marR="41821" marT="0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8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198,4</a:t>
                      </a:r>
                      <a:endParaRPr lang="pt-BR" sz="80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41821" marR="41821" marT="0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8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1,7</a:t>
                      </a:r>
                      <a:endParaRPr lang="pt-BR" sz="80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41821" marR="41821" marT="0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8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166,8</a:t>
                      </a:r>
                      <a:endParaRPr lang="pt-BR" sz="800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41821" marR="41821" marT="0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8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1,4</a:t>
                      </a:r>
                      <a:endParaRPr lang="pt-BR" sz="800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41821" marR="41821" marT="0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8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9,3</a:t>
                      </a:r>
                      <a:endParaRPr lang="pt-BR" sz="800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41821" marR="41821" marT="0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39147596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l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900" b="1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Resultado Primário Acima da Linha</a:t>
                      </a:r>
                      <a:endParaRPr lang="pt-BR" sz="1050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41821" marR="41821" marT="0" marB="0" anchor="ctr">
                    <a:lnL>
                      <a:noFill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5D8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5D8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900" b="1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-230,5</a:t>
                      </a:r>
                      <a:endParaRPr lang="pt-BR" sz="1050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41821" marR="41821" marT="0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5D8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5D8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900" b="1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-2,1</a:t>
                      </a:r>
                      <a:endParaRPr lang="pt-BR" sz="1050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41821" marR="41821" marT="0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5D8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5D8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900" b="1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 </a:t>
                      </a:r>
                      <a:endParaRPr lang="pt-BR" sz="1050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41821" marR="41821" marT="0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5D8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5D8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900" b="1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9,1</a:t>
                      </a:r>
                      <a:endParaRPr lang="pt-BR" sz="1050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41821" marR="41821" marT="0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5D8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5D8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900" b="1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0,1</a:t>
                      </a:r>
                      <a:endParaRPr lang="pt-BR" sz="1050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41821" marR="41821" marT="0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5D8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5D8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900" b="1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-68,8</a:t>
                      </a:r>
                      <a:endParaRPr lang="pt-BR" sz="1050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41821" marR="41821" marT="0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5D8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5D8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900" b="1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-0,6</a:t>
                      </a:r>
                      <a:endParaRPr lang="pt-BR" sz="1050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41821" marR="41821" marT="0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5D8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5D8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900" b="1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-95,7</a:t>
                      </a:r>
                      <a:endParaRPr lang="pt-BR" sz="1050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41821" marR="41821" marT="0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5D8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5D8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900" b="1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-0,8</a:t>
                      </a:r>
                      <a:endParaRPr lang="pt-BR" sz="1050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41821" marR="41821" marT="0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5D8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5D8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900" b="1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 </a:t>
                      </a:r>
                      <a:endParaRPr lang="pt-BR" sz="1050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41821" marR="41821" marT="0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5D8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5D8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8223386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824069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4D75440-A8ED-9685-73D7-355503B652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1885" y="186997"/>
            <a:ext cx="8657112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pt-BR" sz="3600" b="1" dirty="0"/>
              <a:t>QUADRO FISCAL</a:t>
            </a:r>
            <a:br>
              <a:rPr lang="pt-BR" b="1" dirty="0"/>
            </a:br>
            <a:r>
              <a:rPr lang="pt-BR" sz="3100" b="1" dirty="0"/>
              <a:t>EXEMPLO DE DINÂMICA DAS DESPESAS</a:t>
            </a:r>
            <a:br>
              <a:rPr lang="pt-BR" b="1" dirty="0"/>
            </a:br>
            <a:r>
              <a:rPr lang="pt-BR" sz="3100" dirty="0"/>
              <a:t>Evolução dos benefícios emitidos – RGPS</a:t>
            </a:r>
            <a:br>
              <a:rPr lang="pt-BR" dirty="0"/>
            </a:br>
            <a:r>
              <a:rPr lang="pt-BR" sz="2200" dirty="0"/>
              <a:t>(em milhões)</a:t>
            </a:r>
          </a:p>
        </p:txBody>
      </p:sp>
      <p:graphicFrame>
        <p:nvGraphicFramePr>
          <p:cNvPr id="5" name="Espaço Reservado para Conteúdo 4">
            <a:extLst>
              <a:ext uri="{FF2B5EF4-FFF2-40B4-BE49-F238E27FC236}">
                <a16:creationId xmlns:a16="http://schemas.microsoft.com/office/drawing/2014/main" id="{00000000-0008-0000-1300-00000200000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30850104"/>
              </p:ext>
            </p:extLst>
          </p:nvPr>
        </p:nvGraphicFramePr>
        <p:xfrm>
          <a:off x="546100" y="1683834"/>
          <a:ext cx="8277225" cy="476459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23716484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4D75440-A8ED-9685-73D7-355503B652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1885" y="186997"/>
            <a:ext cx="8657112" cy="1325563"/>
          </a:xfrm>
        </p:spPr>
        <p:txBody>
          <a:bodyPr>
            <a:normAutofit/>
          </a:bodyPr>
          <a:lstStyle/>
          <a:p>
            <a:pPr algn="ctr"/>
            <a:r>
              <a:rPr lang="pt-BR" b="1" dirty="0"/>
              <a:t>QUADRO FISCAL – DESEQUILÍBRIO, ENGESSAMENTO CRESCENTE E DÉFICIT (2025)</a:t>
            </a:r>
            <a:endParaRPr lang="pt-BR" dirty="0"/>
          </a:p>
        </p:txBody>
      </p:sp>
      <p:graphicFrame>
        <p:nvGraphicFramePr>
          <p:cNvPr id="7" name="Espaço Reservado para Conteúdo 6">
            <a:extLst>
              <a:ext uri="{FF2B5EF4-FFF2-40B4-BE49-F238E27FC236}">
                <a16:creationId xmlns:a16="http://schemas.microsoft.com/office/drawing/2014/main" id="{6A848175-41C6-A67E-6F72-68805FD337D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77315732"/>
              </p:ext>
            </p:extLst>
          </p:nvPr>
        </p:nvGraphicFramePr>
        <p:xfrm>
          <a:off x="602167" y="1825627"/>
          <a:ext cx="8173844" cy="4323592"/>
        </p:xfrm>
        <a:graphic>
          <a:graphicData uri="http://schemas.openxmlformats.org/drawingml/2006/table">
            <a:tbl>
              <a:tblPr firstRow="1" firstCol="1" bandRow="1"/>
              <a:tblGrid>
                <a:gridCol w="4165340">
                  <a:extLst>
                    <a:ext uri="{9D8B030D-6E8A-4147-A177-3AD203B41FA5}">
                      <a16:colId xmlns:a16="http://schemas.microsoft.com/office/drawing/2014/main" val="705928742"/>
                    </a:ext>
                  </a:extLst>
                </a:gridCol>
                <a:gridCol w="1002126">
                  <a:extLst>
                    <a:ext uri="{9D8B030D-6E8A-4147-A177-3AD203B41FA5}">
                      <a16:colId xmlns:a16="http://schemas.microsoft.com/office/drawing/2014/main" val="3036667753"/>
                    </a:ext>
                  </a:extLst>
                </a:gridCol>
                <a:gridCol w="1002126">
                  <a:extLst>
                    <a:ext uri="{9D8B030D-6E8A-4147-A177-3AD203B41FA5}">
                      <a16:colId xmlns:a16="http://schemas.microsoft.com/office/drawing/2014/main" val="3730943408"/>
                    </a:ext>
                  </a:extLst>
                </a:gridCol>
                <a:gridCol w="1002126">
                  <a:extLst>
                    <a:ext uri="{9D8B030D-6E8A-4147-A177-3AD203B41FA5}">
                      <a16:colId xmlns:a16="http://schemas.microsoft.com/office/drawing/2014/main" val="149856888"/>
                    </a:ext>
                  </a:extLst>
                </a:gridCol>
                <a:gridCol w="1002126">
                  <a:extLst>
                    <a:ext uri="{9D8B030D-6E8A-4147-A177-3AD203B41FA5}">
                      <a16:colId xmlns:a16="http://schemas.microsoft.com/office/drawing/2014/main" val="2788351799"/>
                    </a:ext>
                  </a:extLst>
                </a:gridCol>
              </a:tblGrid>
              <a:tr h="214482">
                <a:tc rowSpan="2">
                  <a:txBody>
                    <a:bodyPr/>
                    <a:lstStyle/>
                    <a:p>
                      <a:pPr algn="ctr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900" b="1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Rubrica</a:t>
                      </a:r>
                      <a:endParaRPr lang="pt-BR" sz="100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5D89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900" b="1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PLOA 2025</a:t>
                      </a:r>
                      <a:endParaRPr lang="pt-BR" sz="100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5D8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900" b="1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IFI 2025 (set/2024)</a:t>
                      </a:r>
                      <a:endParaRPr lang="pt-BR" sz="100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5D8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73336847"/>
                  </a:ext>
                </a:extLst>
              </a:tr>
              <a:tr h="214482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900" b="1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R$ Bi.</a:t>
                      </a:r>
                      <a:endParaRPr lang="pt-BR" sz="100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005D8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900" b="1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% PIB</a:t>
                      </a:r>
                      <a:endParaRPr lang="pt-BR" sz="100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005D8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900" b="1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R$ Bi.</a:t>
                      </a:r>
                      <a:endParaRPr lang="pt-BR" sz="100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005D8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900" b="1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% PIB</a:t>
                      </a:r>
                      <a:endParaRPr lang="pt-BR" sz="1000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005D8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83357785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l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9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Receita Primária Líquida de Transferências</a:t>
                      </a:r>
                      <a:endParaRPr lang="pt-BR" sz="1000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ADF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9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2.349,0</a:t>
                      </a:r>
                      <a:endParaRPr lang="pt-BR" sz="1000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ADF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9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19,2</a:t>
                      </a:r>
                      <a:endParaRPr lang="pt-BR" sz="1000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ADF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9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2.261,6</a:t>
                      </a:r>
                      <a:endParaRPr lang="pt-BR" sz="1000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ADF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9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18,5</a:t>
                      </a:r>
                      <a:endParaRPr lang="pt-BR" sz="100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AD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65240819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l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9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Despesa Primária Total</a:t>
                      </a:r>
                      <a:endParaRPr lang="pt-BR" sz="1000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ADF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9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2.389,5</a:t>
                      </a:r>
                      <a:endParaRPr lang="pt-BR" sz="100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ADF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9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19,5</a:t>
                      </a:r>
                      <a:endParaRPr lang="pt-BR" sz="100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ADF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9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2.408,7</a:t>
                      </a:r>
                      <a:endParaRPr lang="pt-BR" sz="1000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ADF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9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19,7</a:t>
                      </a:r>
                      <a:endParaRPr lang="pt-BR" sz="1000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AD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05022053"/>
                  </a:ext>
                </a:extLst>
              </a:tr>
              <a:tr h="108000">
                <a:tc>
                  <a:txBody>
                    <a:bodyPr/>
                    <a:lstStyle/>
                    <a:p>
                      <a:pPr indent="102235" algn="l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9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Benefícios Previdenciários</a:t>
                      </a:r>
                      <a:endParaRPr lang="pt-BR" sz="1000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9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1.007,2</a:t>
                      </a:r>
                      <a:endParaRPr lang="pt-BR" sz="100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9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8,2</a:t>
                      </a:r>
                      <a:endParaRPr lang="pt-BR" sz="100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9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1.034,1</a:t>
                      </a:r>
                      <a:endParaRPr lang="pt-BR" sz="100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9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8,4</a:t>
                      </a:r>
                      <a:endParaRPr lang="pt-BR" sz="100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63693112"/>
                  </a:ext>
                </a:extLst>
              </a:tr>
              <a:tr h="108000">
                <a:tc>
                  <a:txBody>
                    <a:bodyPr/>
                    <a:lstStyle/>
                    <a:p>
                      <a:pPr indent="102235" algn="l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9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Pessoal e Encargos Sociais</a:t>
                      </a:r>
                      <a:endParaRPr lang="pt-BR" sz="1000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9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413,2</a:t>
                      </a:r>
                      <a:endParaRPr lang="pt-BR" sz="100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9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3,4</a:t>
                      </a:r>
                      <a:endParaRPr lang="pt-BR" sz="100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9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406,9</a:t>
                      </a:r>
                      <a:endParaRPr lang="pt-BR" sz="100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9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3,3</a:t>
                      </a:r>
                      <a:endParaRPr lang="pt-BR" sz="100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70755596"/>
                  </a:ext>
                </a:extLst>
              </a:tr>
              <a:tr h="108000">
                <a:tc>
                  <a:txBody>
                    <a:bodyPr/>
                    <a:lstStyle/>
                    <a:p>
                      <a:pPr indent="102235" algn="l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9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Outras Despesas Obrigatórias</a:t>
                      </a:r>
                      <a:endParaRPr lang="pt-BR" sz="1000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9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419,8</a:t>
                      </a:r>
                      <a:endParaRPr lang="pt-BR" sz="100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9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3,4</a:t>
                      </a:r>
                      <a:endParaRPr lang="pt-BR" sz="100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9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403,0</a:t>
                      </a:r>
                      <a:endParaRPr lang="pt-BR" sz="100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9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3,3</a:t>
                      </a:r>
                      <a:endParaRPr lang="pt-BR" sz="100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16518756"/>
                  </a:ext>
                </a:extLst>
              </a:tr>
              <a:tr h="108000">
                <a:tc>
                  <a:txBody>
                    <a:bodyPr/>
                    <a:lstStyle/>
                    <a:p>
                      <a:pPr indent="304800" algn="l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9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Abono Salarial e Seguro Desemprego</a:t>
                      </a:r>
                      <a:endParaRPr lang="pt-BR" sz="1000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9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87,6</a:t>
                      </a:r>
                      <a:endParaRPr lang="pt-BR" sz="100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9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0,7</a:t>
                      </a:r>
                      <a:endParaRPr lang="pt-BR" sz="100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9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89,8</a:t>
                      </a:r>
                      <a:endParaRPr lang="pt-BR" sz="100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9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0,7</a:t>
                      </a:r>
                      <a:endParaRPr lang="pt-BR" sz="100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84989907"/>
                  </a:ext>
                </a:extLst>
              </a:tr>
              <a:tr h="108000">
                <a:tc>
                  <a:txBody>
                    <a:bodyPr/>
                    <a:lstStyle/>
                    <a:p>
                      <a:pPr indent="304800" algn="l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9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Apoio Financeiro aos Estados e Municípios</a:t>
                      </a:r>
                      <a:endParaRPr lang="pt-BR" sz="1000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9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7,3</a:t>
                      </a:r>
                      <a:endParaRPr lang="pt-BR" sz="100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9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0,1</a:t>
                      </a:r>
                      <a:endParaRPr lang="pt-BR" sz="100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9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12,1</a:t>
                      </a:r>
                      <a:endParaRPr lang="pt-BR" sz="100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9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0,1</a:t>
                      </a:r>
                      <a:endParaRPr lang="pt-BR" sz="100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32579538"/>
                  </a:ext>
                </a:extLst>
              </a:tr>
              <a:tr h="108000">
                <a:tc>
                  <a:txBody>
                    <a:bodyPr/>
                    <a:lstStyle/>
                    <a:p>
                      <a:pPr indent="304800" algn="l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9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Benefícios de Prestação Continuada</a:t>
                      </a:r>
                      <a:endParaRPr lang="pt-BR" sz="1000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9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118,4</a:t>
                      </a:r>
                      <a:endParaRPr lang="pt-BR" sz="100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9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1,0</a:t>
                      </a:r>
                      <a:endParaRPr lang="pt-BR" sz="100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9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123,0</a:t>
                      </a:r>
                      <a:endParaRPr lang="pt-BR" sz="100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9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1,0</a:t>
                      </a:r>
                      <a:endParaRPr lang="pt-BR" sz="100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18311349"/>
                  </a:ext>
                </a:extLst>
              </a:tr>
              <a:tr h="108000">
                <a:tc>
                  <a:txBody>
                    <a:bodyPr/>
                    <a:lstStyle/>
                    <a:p>
                      <a:pPr indent="304800" algn="l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9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Créditos Extraordinários (exceto PAC)</a:t>
                      </a:r>
                      <a:endParaRPr lang="pt-BR" sz="1000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9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0,0</a:t>
                      </a:r>
                      <a:endParaRPr lang="pt-BR" sz="100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9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0,0</a:t>
                      </a:r>
                      <a:endParaRPr lang="pt-BR" sz="100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9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3,0</a:t>
                      </a:r>
                      <a:endParaRPr lang="pt-BR" sz="100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9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0,0</a:t>
                      </a:r>
                      <a:endParaRPr lang="pt-BR" sz="100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2906822"/>
                  </a:ext>
                </a:extLst>
              </a:tr>
              <a:tr h="108000">
                <a:tc>
                  <a:txBody>
                    <a:bodyPr/>
                    <a:lstStyle/>
                    <a:p>
                      <a:pPr indent="304800" algn="l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9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Complementação da União ao Fundeb</a:t>
                      </a:r>
                      <a:endParaRPr lang="pt-BR" sz="1000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9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56,6</a:t>
                      </a:r>
                      <a:endParaRPr lang="pt-BR" sz="100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9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0,5</a:t>
                      </a:r>
                      <a:endParaRPr lang="pt-BR" sz="100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9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56,1</a:t>
                      </a:r>
                      <a:endParaRPr lang="pt-BR" sz="100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9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0,5</a:t>
                      </a:r>
                      <a:endParaRPr lang="pt-BR" sz="100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86422272"/>
                  </a:ext>
                </a:extLst>
              </a:tr>
              <a:tr h="108000">
                <a:tc>
                  <a:txBody>
                    <a:bodyPr/>
                    <a:lstStyle/>
                    <a:p>
                      <a:pPr indent="304800" algn="l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9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FCDF (Custeio e Capital)</a:t>
                      </a:r>
                      <a:endParaRPr lang="pt-BR" sz="1000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9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4,8</a:t>
                      </a:r>
                      <a:endParaRPr lang="pt-BR" sz="100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9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0,0</a:t>
                      </a:r>
                      <a:endParaRPr lang="pt-BR" sz="100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9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5,7</a:t>
                      </a:r>
                      <a:endParaRPr lang="pt-BR" sz="100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9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0,0</a:t>
                      </a:r>
                      <a:endParaRPr lang="pt-BR" sz="100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31962756"/>
                  </a:ext>
                </a:extLst>
              </a:tr>
              <a:tr h="108000">
                <a:tc>
                  <a:txBody>
                    <a:bodyPr/>
                    <a:lstStyle/>
                    <a:p>
                      <a:pPr indent="304800" algn="l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9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Legislativo/Judiciário/MPU/DPU (Custeio e Capital)</a:t>
                      </a:r>
                      <a:endParaRPr lang="pt-BR" sz="1000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9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20,4</a:t>
                      </a:r>
                      <a:endParaRPr lang="pt-BR" sz="100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9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0,2</a:t>
                      </a:r>
                      <a:endParaRPr lang="pt-BR" sz="100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9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21,0</a:t>
                      </a:r>
                      <a:endParaRPr lang="pt-BR" sz="100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9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0,2</a:t>
                      </a:r>
                      <a:endParaRPr lang="pt-BR" sz="100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06608063"/>
                  </a:ext>
                </a:extLst>
              </a:tr>
              <a:tr h="108000">
                <a:tc>
                  <a:txBody>
                    <a:bodyPr/>
                    <a:lstStyle/>
                    <a:p>
                      <a:pPr indent="304800" algn="l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9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Lei Kandir</a:t>
                      </a:r>
                      <a:endParaRPr lang="pt-BR" sz="1000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9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4,0</a:t>
                      </a:r>
                      <a:endParaRPr lang="pt-BR" sz="100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9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0,0</a:t>
                      </a:r>
                      <a:endParaRPr lang="pt-BR" sz="100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9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4,0</a:t>
                      </a:r>
                      <a:endParaRPr lang="pt-BR" sz="100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9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0,0</a:t>
                      </a:r>
                      <a:endParaRPr lang="pt-BR" sz="100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34315604"/>
                  </a:ext>
                </a:extLst>
              </a:tr>
              <a:tr h="108000">
                <a:tc>
                  <a:txBody>
                    <a:bodyPr/>
                    <a:lstStyle/>
                    <a:p>
                      <a:pPr indent="304800" algn="l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9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Sentenças Judiciais e Precatórios (Custeio e Capital)</a:t>
                      </a:r>
                      <a:endParaRPr lang="pt-BR" sz="1000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9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47,1</a:t>
                      </a:r>
                      <a:endParaRPr lang="pt-BR" sz="100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9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0,4</a:t>
                      </a:r>
                      <a:endParaRPr lang="pt-BR" sz="100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9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59,2</a:t>
                      </a:r>
                      <a:endParaRPr lang="pt-BR" sz="100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9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0,5</a:t>
                      </a:r>
                      <a:endParaRPr lang="pt-BR" sz="100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35257094"/>
                  </a:ext>
                </a:extLst>
              </a:tr>
              <a:tr h="108000">
                <a:tc>
                  <a:txBody>
                    <a:bodyPr/>
                    <a:lstStyle/>
                    <a:p>
                      <a:pPr indent="304800" algn="l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9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Subsídios, Subvenções e </a:t>
                      </a:r>
                      <a:r>
                        <a:rPr lang="pt-BR" sz="90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Proagro</a:t>
                      </a:r>
                      <a:endParaRPr lang="pt-BR" sz="1000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9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26,6</a:t>
                      </a:r>
                      <a:endParaRPr lang="pt-BR" sz="100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9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0,2</a:t>
                      </a:r>
                      <a:endParaRPr lang="pt-BR" sz="100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9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22,6</a:t>
                      </a:r>
                      <a:endParaRPr lang="pt-BR" sz="100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9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0,2</a:t>
                      </a:r>
                      <a:endParaRPr lang="pt-BR" sz="100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04390917"/>
                  </a:ext>
                </a:extLst>
              </a:tr>
              <a:tr h="108000">
                <a:tc>
                  <a:txBody>
                    <a:bodyPr/>
                    <a:lstStyle/>
                    <a:p>
                      <a:pPr indent="304800" algn="l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9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Outras Despesas Obrigatórias</a:t>
                      </a:r>
                      <a:endParaRPr lang="pt-BR" sz="1000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9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47,0</a:t>
                      </a:r>
                      <a:endParaRPr lang="pt-BR" sz="100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9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0,4</a:t>
                      </a:r>
                      <a:endParaRPr lang="pt-BR" sz="100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9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6,6</a:t>
                      </a:r>
                      <a:endParaRPr lang="pt-BR" sz="100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9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0,1</a:t>
                      </a:r>
                      <a:endParaRPr lang="pt-BR" sz="100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09625496"/>
                  </a:ext>
                </a:extLst>
              </a:tr>
              <a:tr h="108000">
                <a:tc>
                  <a:txBody>
                    <a:bodyPr/>
                    <a:lstStyle/>
                    <a:p>
                      <a:pPr indent="102235" algn="l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9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Despesas Sujeitas à Programação Financeira</a:t>
                      </a:r>
                      <a:endParaRPr lang="pt-BR" sz="1000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9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549,3</a:t>
                      </a:r>
                      <a:endParaRPr lang="pt-BR" sz="100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9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4,5</a:t>
                      </a:r>
                      <a:endParaRPr lang="pt-BR" sz="100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9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564,6</a:t>
                      </a:r>
                      <a:endParaRPr lang="pt-BR" sz="100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9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4,6</a:t>
                      </a:r>
                      <a:endParaRPr lang="pt-BR" sz="100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30442689"/>
                  </a:ext>
                </a:extLst>
              </a:tr>
              <a:tr h="108000">
                <a:tc>
                  <a:txBody>
                    <a:bodyPr/>
                    <a:lstStyle/>
                    <a:p>
                      <a:pPr indent="306070" algn="l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9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Obrigatórias com Controle de Fluxo</a:t>
                      </a:r>
                      <a:endParaRPr lang="pt-BR" sz="1000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9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370,7</a:t>
                      </a:r>
                      <a:endParaRPr lang="pt-BR" sz="100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9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3,0</a:t>
                      </a:r>
                      <a:endParaRPr lang="pt-BR" sz="100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9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386,1</a:t>
                      </a:r>
                      <a:endParaRPr lang="pt-BR" sz="100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9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3,2</a:t>
                      </a:r>
                      <a:endParaRPr lang="pt-BR" sz="100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64684932"/>
                  </a:ext>
                </a:extLst>
              </a:tr>
              <a:tr h="108000">
                <a:tc>
                  <a:txBody>
                    <a:bodyPr/>
                    <a:lstStyle/>
                    <a:p>
                      <a:pPr indent="508000" algn="l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9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Benefícios a servidores públicos</a:t>
                      </a:r>
                      <a:endParaRPr lang="pt-BR" sz="1000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9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22,1</a:t>
                      </a:r>
                      <a:endParaRPr lang="pt-BR" sz="100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9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0,2</a:t>
                      </a:r>
                      <a:endParaRPr lang="pt-BR" sz="100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9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18,6</a:t>
                      </a:r>
                      <a:endParaRPr lang="pt-BR" sz="100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9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0,2</a:t>
                      </a:r>
                      <a:endParaRPr lang="pt-BR" sz="100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05338431"/>
                  </a:ext>
                </a:extLst>
              </a:tr>
              <a:tr h="108000">
                <a:tc>
                  <a:txBody>
                    <a:bodyPr/>
                    <a:lstStyle/>
                    <a:p>
                      <a:pPr indent="509905" algn="l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900" b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Programa Bolsa Família</a:t>
                      </a:r>
                      <a:endParaRPr lang="pt-BR" sz="1000" b="0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900" b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167,2</a:t>
                      </a:r>
                      <a:endParaRPr lang="pt-BR" sz="1000" b="0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900" b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1,4</a:t>
                      </a:r>
                      <a:endParaRPr lang="pt-BR" sz="1000" b="0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900" b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177,1</a:t>
                      </a:r>
                      <a:endParaRPr lang="pt-BR" sz="1000" b="0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900" b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1,4</a:t>
                      </a:r>
                      <a:endParaRPr lang="pt-BR" sz="1000" b="0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23369239"/>
                  </a:ext>
                </a:extLst>
              </a:tr>
              <a:tr h="108000">
                <a:tc>
                  <a:txBody>
                    <a:bodyPr/>
                    <a:lstStyle/>
                    <a:p>
                      <a:pPr indent="508000" algn="l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9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Saúde</a:t>
                      </a:r>
                      <a:endParaRPr lang="pt-BR" sz="1000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9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163,2</a:t>
                      </a:r>
                      <a:endParaRPr lang="pt-BR" sz="100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9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1,3</a:t>
                      </a:r>
                      <a:endParaRPr lang="pt-BR" sz="100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9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171,4</a:t>
                      </a:r>
                      <a:endParaRPr lang="pt-BR" sz="100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9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1,4</a:t>
                      </a:r>
                      <a:endParaRPr lang="pt-BR" sz="100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47295285"/>
                  </a:ext>
                </a:extLst>
              </a:tr>
              <a:tr h="108000">
                <a:tc>
                  <a:txBody>
                    <a:bodyPr/>
                    <a:lstStyle/>
                    <a:p>
                      <a:pPr indent="508000" algn="l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9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Educação</a:t>
                      </a:r>
                      <a:endParaRPr lang="pt-BR" sz="1000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9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8,4</a:t>
                      </a:r>
                      <a:endParaRPr lang="pt-BR" sz="1000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9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0,1</a:t>
                      </a:r>
                      <a:endParaRPr lang="pt-BR" sz="1000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9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10,0</a:t>
                      </a:r>
                      <a:endParaRPr lang="pt-BR" sz="1000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9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0,1</a:t>
                      </a:r>
                      <a:endParaRPr lang="pt-BR" sz="1000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003314"/>
                  </a:ext>
                </a:extLst>
              </a:tr>
              <a:tr h="108000">
                <a:tc>
                  <a:txBody>
                    <a:bodyPr/>
                    <a:lstStyle/>
                    <a:p>
                      <a:pPr indent="508000" algn="l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9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Demais</a:t>
                      </a:r>
                      <a:endParaRPr lang="pt-BR" sz="1000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9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9,8</a:t>
                      </a:r>
                      <a:endParaRPr lang="pt-BR" sz="100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9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0,1</a:t>
                      </a:r>
                      <a:endParaRPr lang="pt-BR" sz="100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9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9,0</a:t>
                      </a:r>
                      <a:endParaRPr lang="pt-BR" sz="100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9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0,1</a:t>
                      </a:r>
                      <a:endParaRPr lang="pt-BR" sz="1000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9605127"/>
                  </a:ext>
                </a:extLst>
              </a:tr>
              <a:tr h="108000">
                <a:tc>
                  <a:txBody>
                    <a:bodyPr/>
                    <a:lstStyle/>
                    <a:p>
                      <a:pPr indent="306070" algn="l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9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Despesas Discricionárias</a:t>
                      </a:r>
                      <a:endParaRPr lang="pt-BR" sz="1000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9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178,5</a:t>
                      </a:r>
                      <a:endParaRPr lang="pt-BR" sz="1000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9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1,5</a:t>
                      </a:r>
                      <a:endParaRPr lang="pt-BR" sz="1000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9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178,5</a:t>
                      </a:r>
                      <a:endParaRPr lang="pt-BR" sz="1000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9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1,5</a:t>
                      </a:r>
                      <a:endParaRPr lang="pt-BR" sz="1000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41788371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l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900" b="1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Resultado Primário Acima da Linha</a:t>
                      </a:r>
                      <a:endParaRPr lang="pt-BR" sz="1000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005D8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900" b="1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-40,4</a:t>
                      </a:r>
                      <a:endParaRPr lang="pt-BR" sz="1000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005D8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900" b="1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-0,3</a:t>
                      </a:r>
                      <a:endParaRPr lang="pt-BR" sz="1000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005D8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900" b="1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-147,1</a:t>
                      </a:r>
                      <a:endParaRPr lang="pt-BR" sz="1000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005D8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auto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pt-BR" sz="900" b="1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Minion Pro"/>
                        </a:rPr>
                        <a:t>-1,2</a:t>
                      </a:r>
                      <a:endParaRPr lang="pt-BR" sz="1000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Minion Pro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005D8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2105348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6852196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 2013 - 2022">
  <a:themeElements>
    <a:clrScheme name="cores ifi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005D89"/>
      </a:accent1>
      <a:accent2>
        <a:srgbClr val="00ADFA"/>
      </a:accent2>
      <a:accent3>
        <a:srgbClr val="9EBBD3"/>
      </a:accent3>
      <a:accent4>
        <a:srgbClr val="BD534B"/>
      </a:accent4>
      <a:accent5>
        <a:srgbClr val="D5998E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o Office 2013 - 2022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o Office 2013 - 2022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AE6F2518-B084-4896-AF52-66CC2144AA26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Cores IFI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005D89"/>
    </a:accent1>
    <a:accent2>
      <a:srgbClr val="00ADFA"/>
    </a:accent2>
    <a:accent3>
      <a:srgbClr val="9EBBD3"/>
    </a:accent3>
    <a:accent4>
      <a:srgbClr val="BD534B"/>
    </a:accent4>
    <a:accent5>
      <a:srgbClr val="D5998E"/>
    </a:accent5>
    <a:accent6>
      <a:srgbClr val="FFC000"/>
    </a:accent6>
    <a:hlink>
      <a:srgbClr val="0563C1"/>
    </a:hlink>
    <a:folHlink>
      <a:srgbClr val="954F72"/>
    </a:folHlink>
  </a:clrScheme>
  <a:fontScheme name="Office 2">
    <a:majorFont>
      <a:latin typeface="Calibri"/>
      <a:ea typeface=""/>
      <a:cs typeface=""/>
      <a:font script="Jpan" typeface="HGｺﾞｼｯｸM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ahoma"/>
      <a:font script="Uigh" typeface="Microsoft Uighur"/>
      <a:font script="Geor" typeface="Sylfaen"/>
    </a:majorFont>
    <a:minorFont>
      <a:latin typeface="Cambria"/>
      <a:ea typeface=""/>
      <a:cs typeface=""/>
      <a:font script="Jpan" typeface="HG明朝B"/>
      <a:font script="Hang" typeface="맑은 고딕"/>
      <a:font script="Hans" typeface="黑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IFI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005D89"/>
    </a:accent1>
    <a:accent2>
      <a:srgbClr val="00ADFA"/>
    </a:accent2>
    <a:accent3>
      <a:srgbClr val="9EBBD3"/>
    </a:accent3>
    <a:accent4>
      <a:srgbClr val="BD534B"/>
    </a:accent4>
    <a:accent5>
      <a:srgbClr val="D5998E"/>
    </a:accent5>
    <a:accent6>
      <a:srgbClr val="70AD47"/>
    </a:accent6>
    <a:hlink>
      <a:srgbClr val="0563C1"/>
    </a:hlink>
    <a:folHlink>
      <a:srgbClr val="954F72"/>
    </a:folHlink>
  </a:clrScheme>
  <a:fontScheme name="Escritório">
    <a:majorFont>
      <a:latin typeface="Calibri Light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Escritório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9332</TotalTime>
  <Words>2143</Words>
  <Application>Microsoft Office PowerPoint</Application>
  <PresentationFormat>Apresentação na tela (4:3)</PresentationFormat>
  <Paragraphs>850</Paragraphs>
  <Slides>17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17</vt:i4>
      </vt:variant>
    </vt:vector>
  </HeadingPairs>
  <TitlesOfParts>
    <vt:vector size="22" baseType="lpstr">
      <vt:lpstr>Arial</vt:lpstr>
      <vt:lpstr>Calibri</vt:lpstr>
      <vt:lpstr>Calibri Light</vt:lpstr>
      <vt:lpstr>Cambria</vt:lpstr>
      <vt:lpstr>Tema do Office 2013 - 2022</vt:lpstr>
      <vt:lpstr>Apresentação do PowerPoint</vt:lpstr>
      <vt:lpstr>Apresentação do PowerPoint</vt:lpstr>
      <vt:lpstr>AMBIENTE ECONÔMICO E POLÍTICAS GOVERNAMENTAIS</vt:lpstr>
      <vt:lpstr>CENÁRIO MACROECONÔMICO Projeções de curto prazo da IFI</vt:lpstr>
      <vt:lpstr>QUADRO FISCAL – Receitas Primárias</vt:lpstr>
      <vt:lpstr>QUADRO FISCAL – Esforço institucional Ampliação das receitas</vt:lpstr>
      <vt:lpstr>QUADRO FISCAL – Despesas e Resultado Primário (2024)</vt:lpstr>
      <vt:lpstr>QUADRO FISCAL EXEMPLO DE DINÂMICA DAS DESPESAS Evolução dos benefícios emitidos – RGPS (em milhões)</vt:lpstr>
      <vt:lpstr>QUADRO FISCAL – DESEQUILÍBRIO, ENGESSAMENTO CRESCENTE E DÉFICIT (2025)</vt:lpstr>
      <vt:lpstr>ENDIVIDAMENTO PÚBLICO</vt:lpstr>
      <vt:lpstr>ENDIVIDAMENTO PÚBLICO</vt:lpstr>
      <vt:lpstr>REFORMA TRIBUTÁRIA – Necessidade inadiável</vt:lpstr>
      <vt:lpstr>Apresentação do PowerPoint</vt:lpstr>
      <vt:lpstr>DESAFIOS DA REFORMA ESTRUTURAL FISCAL</vt:lpstr>
      <vt:lpstr>INTEGRAÇÃO GLOBAL – PAPEL NO G20</vt:lpstr>
      <vt:lpstr>ABERTURA EXTERNA E ARMADILHA RENDA MÉDIA</vt:lpstr>
      <vt:lpstr>Obrigado!</vt:lpstr>
    </vt:vector>
  </TitlesOfParts>
  <Company>Senado Federal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Leonardo Correa Matoso</dc:creator>
  <cp:lastModifiedBy>Pedro Henrique Oliveira de Souza</cp:lastModifiedBy>
  <cp:revision>104</cp:revision>
  <cp:lastPrinted>2024-10-15T19:28:13Z</cp:lastPrinted>
  <dcterms:created xsi:type="dcterms:W3CDTF">2021-08-03T14:01:15Z</dcterms:created>
  <dcterms:modified xsi:type="dcterms:W3CDTF">2024-10-15T19:37:17Z</dcterms:modified>
</cp:coreProperties>
</file>