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9"/>
  </p:notesMasterIdLst>
  <p:sldIdLst>
    <p:sldId id="1004" r:id="rId2"/>
    <p:sldId id="1087" r:id="rId3"/>
    <p:sldId id="1090" r:id="rId4"/>
    <p:sldId id="1091" r:id="rId5"/>
    <p:sldId id="1092" r:id="rId6"/>
    <p:sldId id="1093" r:id="rId7"/>
    <p:sldId id="1094" r:id="rId8"/>
    <p:sldId id="1095" r:id="rId9"/>
    <p:sldId id="1096" r:id="rId10"/>
    <p:sldId id="1097" r:id="rId11"/>
    <p:sldId id="1100" r:id="rId12"/>
    <p:sldId id="1089" r:id="rId13"/>
    <p:sldId id="1005" r:id="rId14"/>
    <p:sldId id="1088" r:id="rId15"/>
    <p:sldId id="1098" r:id="rId16"/>
    <p:sldId id="1099" r:id="rId17"/>
    <p:sldId id="1086" r:id="rId1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lma C Pinto" initials="VCP" lastIdx="4" clrIdx="0">
    <p:extLst>
      <p:ext uri="{19B8F6BF-5375-455C-9EA6-DF929625EA0E}">
        <p15:presenceInfo xmlns:p15="http://schemas.microsoft.com/office/powerpoint/2012/main" userId="de9f2957717ae0f3" providerId="Windows Live"/>
      </p:ext>
    </p:extLst>
  </p:cmAuthor>
  <p:cmAuthor id="2" name="Vilma da Conceição Pinto" initials="VdCP" lastIdx="1" clrIdx="1">
    <p:extLst>
      <p:ext uri="{19B8F6BF-5375-455C-9EA6-DF929625EA0E}">
        <p15:presenceInfo xmlns:p15="http://schemas.microsoft.com/office/powerpoint/2012/main" userId="Vilma da Conceição Pin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89"/>
    <a:srgbClr val="E5F2FB"/>
    <a:srgbClr val="00ADFA"/>
    <a:srgbClr val="9EBBD3"/>
    <a:srgbClr val="BD534B"/>
    <a:srgbClr val="D59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3" autoAdjust="0"/>
    <p:restoredTop sz="94971" autoAdjust="0"/>
  </p:normalViewPr>
  <p:slideViewPr>
    <p:cSldViewPr snapToGrid="0">
      <p:cViewPr varScale="1">
        <p:scale>
          <a:sx n="86" d="100"/>
          <a:sy n="86" d="100"/>
        </p:scale>
        <p:origin x="84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1.9596315892612187E-3"/>
          <c:y val="1.5680125441003528E-2"/>
          <c:w val="0.99020184205369388"/>
          <c:h val="0.9843198745589965"/>
        </c:manualLayout>
      </c:layout>
      <c:lineChart>
        <c:grouping val="standard"/>
        <c:varyColors val="0"/>
        <c:ser>
          <c:idx val="0"/>
          <c:order val="0"/>
          <c:spPr>
            <a:ln w="19050" cap="rnd">
              <a:solidFill>
                <a:srgbClr val="005D89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787-46BF-9D0F-60AEDE392866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787-46BF-9D0F-60AEDE392866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787-46BF-9D0F-60AEDE392866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787-46BF-9D0F-60AEDE392866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B787-46BF-9D0F-60AEDE392866}"/>
              </c:ext>
            </c:extLst>
          </c:dPt>
          <c:dPt>
            <c:idx val="1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B787-46BF-9D0F-60AEDE392866}"/>
              </c:ext>
            </c:extLst>
          </c:dPt>
          <c:dPt>
            <c:idx val="19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787-46BF-9D0F-60AEDE392866}"/>
              </c:ext>
            </c:extLst>
          </c:dPt>
          <c:dPt>
            <c:idx val="2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B787-46BF-9D0F-60AEDE392866}"/>
              </c:ext>
            </c:extLst>
          </c:dPt>
          <c:dPt>
            <c:idx val="2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B787-46BF-9D0F-60AEDE392866}"/>
              </c:ext>
            </c:extLst>
          </c:dPt>
          <c:dPt>
            <c:idx val="23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787-46BF-9D0F-60AEDE392866}"/>
              </c:ext>
            </c:extLst>
          </c:dPt>
          <c:dPt>
            <c:idx val="2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B787-46BF-9D0F-60AEDE392866}"/>
              </c:ext>
            </c:extLst>
          </c:dPt>
          <c:dPt>
            <c:idx val="2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B787-46BF-9D0F-60AEDE392866}"/>
              </c:ext>
            </c:extLst>
          </c:dPt>
          <c:dPt>
            <c:idx val="27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787-46BF-9D0F-60AEDE392866}"/>
              </c:ext>
            </c:extLst>
          </c:dPt>
          <c:dPt>
            <c:idx val="2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B787-46BF-9D0F-60AEDE392866}"/>
              </c:ext>
            </c:extLst>
          </c:dPt>
          <c:dPt>
            <c:idx val="34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B787-46BF-9D0F-60AEDE392866}"/>
              </c:ext>
            </c:extLst>
          </c:dPt>
          <c:dPt>
            <c:idx val="3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F-B787-46BF-9D0F-60AEDE392866}"/>
              </c:ext>
            </c:extLst>
          </c:dPt>
          <c:dPt>
            <c:idx val="4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0-B787-46BF-9D0F-60AEDE392866}"/>
              </c:ext>
            </c:extLst>
          </c:dPt>
          <c:dPt>
            <c:idx val="41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B787-46BF-9D0F-60AEDE392866}"/>
              </c:ext>
            </c:extLst>
          </c:dPt>
          <c:dPt>
            <c:idx val="4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2-B787-46BF-9D0F-60AEDE392866}"/>
              </c:ext>
            </c:extLst>
          </c:dPt>
          <c:dPt>
            <c:idx val="47"/>
            <c:marker>
              <c:symbol val="none"/>
            </c:marker>
            <c:bubble3D val="0"/>
            <c:spPr>
              <a:ln w="19050" cap="rnd">
                <a:solidFill>
                  <a:srgbClr val="005D89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B787-46BF-9D0F-60AEDE392866}"/>
              </c:ext>
            </c:extLst>
          </c:dPt>
          <c:dPt>
            <c:idx val="48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B787-46BF-9D0F-60AEDE392866}"/>
              </c:ext>
            </c:extLst>
          </c:dPt>
          <c:dPt>
            <c:idx val="5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6-B787-46BF-9D0F-60AEDE392866}"/>
              </c:ext>
            </c:extLst>
          </c:dPt>
          <c:dPt>
            <c:idx val="56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B787-46BF-9D0F-60AEDE392866}"/>
              </c:ext>
            </c:extLst>
          </c:dPt>
          <c:dPt>
            <c:idx val="5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8-B787-46BF-9D0F-60AEDE392866}"/>
              </c:ext>
            </c:extLst>
          </c:dPt>
          <c:dPt>
            <c:idx val="6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9-B787-46BF-9D0F-60AEDE392866}"/>
              </c:ext>
            </c:extLst>
          </c:dPt>
          <c:dPt>
            <c:idx val="61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B787-46BF-9D0F-60AEDE392866}"/>
              </c:ext>
            </c:extLst>
          </c:dPt>
          <c:dPt>
            <c:idx val="65"/>
            <c:marker>
              <c:symbol val="circle"/>
              <c:size val="5"/>
              <c:spPr>
                <a:solidFill>
                  <a:schemeClr val="bg1"/>
                </a:solidFill>
                <a:ln w="19050">
                  <a:solidFill>
                    <a:srgbClr val="005D8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B787-46BF-9D0F-60AEDE392866}"/>
              </c:ext>
            </c:extLst>
          </c:dPt>
          <c:dLbls>
            <c:dLbl>
              <c:idx val="1"/>
              <c:layout>
                <c:manualLayout>
                  <c:x val="-1.2883801744911615E-2"/>
                  <c:y val="-0.15072076189868741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7.4413229210546217E-2"/>
                      <c:h val="0.151326624712451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787-46BF-9D0F-60AEDE392866}"/>
                </c:ext>
              </c:extLst>
            </c:dLbl>
            <c:dLbl>
              <c:idx val="11"/>
              <c:layout>
                <c:manualLayout>
                  <c:x val="-4.7102502017756287E-2"/>
                  <c:y val="-7.9305399325084361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87-46BF-9D0F-60AEDE392866}"/>
                </c:ext>
              </c:extLst>
            </c:dLbl>
            <c:dLbl>
              <c:idx val="19"/>
              <c:layout>
                <c:manualLayout>
                  <c:x val="-6.5282517651395269E-2"/>
                  <c:y val="-9.5297462817147863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87-46BF-9D0F-60AEDE392866}"/>
                </c:ext>
              </c:extLst>
            </c:dLbl>
            <c:dLbl>
              <c:idx val="23"/>
              <c:layout>
                <c:manualLayout>
                  <c:x val="-4.5488297013720744E-2"/>
                  <c:y val="-8.327365329333841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87-46BF-9D0F-60AEDE392866}"/>
                </c:ext>
              </c:extLst>
            </c:dLbl>
            <c:dLbl>
              <c:idx val="27"/>
              <c:layout>
                <c:manualLayout>
                  <c:x val="-2.0803162316574895E-2"/>
                  <c:y val="-9.529746281714793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87-46BF-9D0F-60AEDE392866}"/>
                </c:ext>
              </c:extLst>
            </c:dLbl>
            <c:dLbl>
              <c:idx val="34"/>
              <c:layout>
                <c:manualLayout>
                  <c:x val="-4.2792466297827222E-2"/>
                  <c:y val="-0.10063385159512665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787-46BF-9D0F-60AEDE392866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787-46BF-9D0F-60AEDE392866}"/>
                </c:ext>
              </c:extLst>
            </c:dLbl>
            <c:dLbl>
              <c:idx val="41"/>
              <c:layout>
                <c:manualLayout>
                  <c:x val="-6.3930652736204588E-2"/>
                  <c:y val="-8.938596582554381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787-46BF-9D0F-60AEDE392866}"/>
                </c:ext>
              </c:extLst>
            </c:dLbl>
            <c:dLbl>
              <c:idx val="48"/>
              <c:layout>
                <c:manualLayout>
                  <c:x val="-7.3266999032528479E-2"/>
                  <c:y val="-7.36886267594929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7.5749636233742382E-2"/>
                      <c:h val="0.159911632667538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B787-46BF-9D0F-60AEDE392866}"/>
                </c:ext>
              </c:extLst>
            </c:dLbl>
            <c:dLbl>
              <c:idx val="56"/>
              <c:layout>
                <c:manualLayout>
                  <c:x val="-9.8958901323775328E-2"/>
                  <c:y val="-8.591738532683418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787-46BF-9D0F-60AEDE392866}"/>
                </c:ext>
              </c:extLst>
            </c:dLbl>
            <c:dLbl>
              <c:idx val="61"/>
              <c:layout>
                <c:manualLayout>
                  <c:x val="-9.9728583309802318E-2"/>
                  <c:y val="-4.6107368804332985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787-46BF-9D0F-60AEDE392866}"/>
                </c:ext>
              </c:extLst>
            </c:dLbl>
            <c:dLbl>
              <c:idx val="65"/>
              <c:layout>
                <c:manualLayout>
                  <c:x val="-5.4185510761772061E-2"/>
                  <c:y val="-4.150395217938798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>
                  <a:outerShdw blurRad="50800" dist="50800" dir="8400000" sx="8000" sy="8000" algn="ctr" rotWithShape="0">
                    <a:srgbClr val="000000">
                      <a:alpha val="43137"/>
                    </a:srgb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rgbClr val="00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787-46BF-9D0F-60AEDE392866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RGPS_LOAS!$A$320:$A$385</c:f>
              <c:numCache>
                <c:formatCode>mmm\-yy</c:formatCode>
                <c:ptCount val="66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  <c:pt idx="53">
                  <c:v>45078</c:v>
                </c:pt>
                <c:pt idx="54">
                  <c:v>45108</c:v>
                </c:pt>
                <c:pt idx="55">
                  <c:v>45139</c:v>
                </c:pt>
                <c:pt idx="56">
                  <c:v>45170</c:v>
                </c:pt>
                <c:pt idx="57">
                  <c:v>45200</c:v>
                </c:pt>
                <c:pt idx="58">
                  <c:v>45231</c:v>
                </c:pt>
                <c:pt idx="59">
                  <c:v>45261</c:v>
                </c:pt>
                <c:pt idx="60">
                  <c:v>45292</c:v>
                </c:pt>
                <c:pt idx="61">
                  <c:v>45323</c:v>
                </c:pt>
                <c:pt idx="62">
                  <c:v>45352</c:v>
                </c:pt>
                <c:pt idx="63">
                  <c:v>45383</c:v>
                </c:pt>
                <c:pt idx="64">
                  <c:v>45413</c:v>
                </c:pt>
                <c:pt idx="65">
                  <c:v>45444</c:v>
                </c:pt>
              </c:numCache>
            </c:numRef>
          </c:cat>
          <c:val>
            <c:numRef>
              <c:f>RGPS_LOAS!$C$320:$C$385</c:f>
              <c:numCache>
                <c:formatCode>#,##0</c:formatCode>
                <c:ptCount val="66"/>
                <c:pt idx="0">
                  <c:v>30259199</c:v>
                </c:pt>
                <c:pt idx="1">
                  <c:v>30230122</c:v>
                </c:pt>
                <c:pt idx="2">
                  <c:v>30305634</c:v>
                </c:pt>
                <c:pt idx="3">
                  <c:v>30375334</c:v>
                </c:pt>
                <c:pt idx="4">
                  <c:v>30369781</c:v>
                </c:pt>
                <c:pt idx="5">
                  <c:v>30405328</c:v>
                </c:pt>
                <c:pt idx="6">
                  <c:v>30461814</c:v>
                </c:pt>
                <c:pt idx="7">
                  <c:v>30527778</c:v>
                </c:pt>
                <c:pt idx="8">
                  <c:v>30637501</c:v>
                </c:pt>
                <c:pt idx="9">
                  <c:v>30703164</c:v>
                </c:pt>
                <c:pt idx="10">
                  <c:v>30830055</c:v>
                </c:pt>
                <c:pt idx="11">
                  <c:v>30865783</c:v>
                </c:pt>
                <c:pt idx="12">
                  <c:v>30855050</c:v>
                </c:pt>
                <c:pt idx="13">
                  <c:v>30826331</c:v>
                </c:pt>
                <c:pt idx="14">
                  <c:v>30944219</c:v>
                </c:pt>
                <c:pt idx="15">
                  <c:v>30841080</c:v>
                </c:pt>
                <c:pt idx="16">
                  <c:v>30903747</c:v>
                </c:pt>
                <c:pt idx="17">
                  <c:v>30858597</c:v>
                </c:pt>
                <c:pt idx="18">
                  <c:v>30850201</c:v>
                </c:pt>
                <c:pt idx="19">
                  <c:v>30841431</c:v>
                </c:pt>
                <c:pt idx="20">
                  <c:v>30933055</c:v>
                </c:pt>
                <c:pt idx="21">
                  <c:v>31056617</c:v>
                </c:pt>
                <c:pt idx="22">
                  <c:v>31127346</c:v>
                </c:pt>
                <c:pt idx="23">
                  <c:v>31239908</c:v>
                </c:pt>
                <c:pt idx="24">
                  <c:v>31076142</c:v>
                </c:pt>
                <c:pt idx="25">
                  <c:v>31095854</c:v>
                </c:pt>
                <c:pt idx="26">
                  <c:v>31143481</c:v>
                </c:pt>
                <c:pt idx="27">
                  <c:v>31096581</c:v>
                </c:pt>
                <c:pt idx="28">
                  <c:v>31234449</c:v>
                </c:pt>
                <c:pt idx="29">
                  <c:v>31237399</c:v>
                </c:pt>
                <c:pt idx="30">
                  <c:v>31280696</c:v>
                </c:pt>
                <c:pt idx="31">
                  <c:v>31384315</c:v>
                </c:pt>
                <c:pt idx="32">
                  <c:v>31413867</c:v>
                </c:pt>
                <c:pt idx="33">
                  <c:v>31408396</c:v>
                </c:pt>
                <c:pt idx="34">
                  <c:v>31487614</c:v>
                </c:pt>
                <c:pt idx="35">
                  <c:v>31522687</c:v>
                </c:pt>
                <c:pt idx="36">
                  <c:v>31581574</c:v>
                </c:pt>
                <c:pt idx="37">
                  <c:v>31615656</c:v>
                </c:pt>
                <c:pt idx="38">
                  <c:v>31702669</c:v>
                </c:pt>
                <c:pt idx="39">
                  <c:v>31776860</c:v>
                </c:pt>
                <c:pt idx="40">
                  <c:v>31818398</c:v>
                </c:pt>
                <c:pt idx="41">
                  <c:v>31922719</c:v>
                </c:pt>
                <c:pt idx="42">
                  <c:v>31950386</c:v>
                </c:pt>
                <c:pt idx="43">
                  <c:v>32087491</c:v>
                </c:pt>
                <c:pt idx="44">
                  <c:v>32145325</c:v>
                </c:pt>
                <c:pt idx="45">
                  <c:v>32313082</c:v>
                </c:pt>
                <c:pt idx="46">
                  <c:v>32378132</c:v>
                </c:pt>
                <c:pt idx="47">
                  <c:v>32412927</c:v>
                </c:pt>
                <c:pt idx="48">
                  <c:v>32476251</c:v>
                </c:pt>
                <c:pt idx="49">
                  <c:v>32484192</c:v>
                </c:pt>
                <c:pt idx="50">
                  <c:v>32494965</c:v>
                </c:pt>
                <c:pt idx="51">
                  <c:v>32611523</c:v>
                </c:pt>
                <c:pt idx="52">
                  <c:v>32631758</c:v>
                </c:pt>
                <c:pt idx="53">
                  <c:v>32682460</c:v>
                </c:pt>
                <c:pt idx="54">
                  <c:v>32788150</c:v>
                </c:pt>
                <c:pt idx="55">
                  <c:v>32874533</c:v>
                </c:pt>
                <c:pt idx="56">
                  <c:v>32773476</c:v>
                </c:pt>
                <c:pt idx="57">
                  <c:v>33231895</c:v>
                </c:pt>
                <c:pt idx="58">
                  <c:v>33291379</c:v>
                </c:pt>
                <c:pt idx="59">
                  <c:v>33504626</c:v>
                </c:pt>
                <c:pt idx="60">
                  <c:v>33530902</c:v>
                </c:pt>
                <c:pt idx="61">
                  <c:v>33625714</c:v>
                </c:pt>
                <c:pt idx="62">
                  <c:v>33814406</c:v>
                </c:pt>
                <c:pt idx="63">
                  <c:v>33921996</c:v>
                </c:pt>
                <c:pt idx="64">
                  <c:v>34048210</c:v>
                </c:pt>
                <c:pt idx="65">
                  <c:v>34187004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B787-46BF-9D0F-60AEDE392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0375392"/>
        <c:axId val="490371864"/>
      </c:lineChart>
      <c:dateAx>
        <c:axId val="4903753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6350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t-BR"/>
          </a:p>
        </c:txPr>
        <c:crossAx val="490371864"/>
        <c:crosses val="autoZero"/>
        <c:auto val="1"/>
        <c:lblOffset val="100"/>
        <c:baseTimeUnit val="months"/>
      </c:dateAx>
      <c:valAx>
        <c:axId val="490371864"/>
        <c:scaling>
          <c:orientation val="minMax"/>
          <c:min val="29499999.999999996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prstDash val="solid"/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spPr>
          <a:noFill/>
          <a:ln w="6350">
            <a:solidFill>
              <a:srgbClr val="000000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t-BR"/>
          </a:p>
        </c:txPr>
        <c:crossAx val="490375392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412669430813906E-2"/>
          <c:y val="5.2276490239428673E-2"/>
          <c:w val="0.89302002104809364"/>
          <c:h val="0.73365935989622189"/>
        </c:manualLayout>
      </c:layout>
      <c:lineChart>
        <c:grouping val="standard"/>
        <c:varyColors val="0"/>
        <c:ser>
          <c:idx val="0"/>
          <c:order val="0"/>
          <c:tx>
            <c:strRef>
              <c:f>'Fig 09'!$B$7</c:f>
              <c:strCache>
                <c:ptCount val="1"/>
                <c:pt idx="0">
                  <c:v>Novembro de 2023</c:v>
                </c:pt>
              </c:strCache>
            </c:strRef>
          </c:tx>
          <c:spPr>
            <a:ln w="19050" cap="rnd">
              <a:solidFill>
                <a:srgbClr val="D5998E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4.3681740115429933E-2"/>
                  <c:y val="-8.375209380234509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2023:</a:t>
                    </a:r>
                  </a:p>
                  <a:p>
                    <a:fld id="{AD6BF3F3-9DA9-4BD9-B2C4-AF44CB013191}" type="VALUE">
                      <a:rPr lang="en-US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224-4F8A-AF9E-3BB7FEB791AF}"/>
                </c:ext>
              </c:extLst>
            </c:dLbl>
            <c:dLbl>
              <c:idx val="20"/>
              <c:layout>
                <c:manualLayout>
                  <c:x val="-1.8720745763755653E-2"/>
                  <c:y val="9.04522613065325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2033:</a:t>
                    </a:r>
                  </a:p>
                  <a:p>
                    <a:fld id="{A68655B2-AE49-4586-B44A-4018C50D9BE9}" type="VALUE">
                      <a:rPr lang="en-US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24-4F8A-AF9E-3BB7FEB791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8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09'!$A$8:$A$29</c:f>
              <c:numCache>
                <c:formatCode>General</c:formatCode>
                <c:ptCount val="2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</c:numCache>
            </c:numRef>
          </c:cat>
          <c:val>
            <c:numRef>
              <c:f>'Fig 09'!$B$8:$B$29</c:f>
              <c:numCache>
                <c:formatCode>#,#00%</c:formatCode>
                <c:ptCount val="22"/>
                <c:pt idx="0">
                  <c:v>0.51541508501487732</c:v>
                </c:pt>
                <c:pt idx="1">
                  <c:v>0.56280930005330032</c:v>
                </c:pt>
                <c:pt idx="2">
                  <c:v>0.6550471403179039</c:v>
                </c:pt>
                <c:pt idx="3">
                  <c:v>0.69839805236096353</c:v>
                </c:pt>
                <c:pt idx="4">
                  <c:v>0.73717926766954367</c:v>
                </c:pt>
                <c:pt idx="5">
                  <c:v>0.75269503902028601</c:v>
                </c:pt>
                <c:pt idx="6">
                  <c:v>0.74435060855587221</c:v>
                </c:pt>
                <c:pt idx="7">
                  <c:v>0.86939625277306753</c:v>
                </c:pt>
                <c:pt idx="8">
                  <c:v>0.77305984786356829</c:v>
                </c:pt>
                <c:pt idx="9">
                  <c:v>0.71677717189949375</c:v>
                </c:pt>
                <c:pt idx="10">
                  <c:v>0.74421392546750242</c:v>
                </c:pt>
                <c:pt idx="11">
                  <c:v>0.78163080886830349</c:v>
                </c:pt>
                <c:pt idx="12">
                  <c:v>0.80199798379582055</c:v>
                </c:pt>
                <c:pt idx="13">
                  <c:v>0.82204394450720208</c:v>
                </c:pt>
                <c:pt idx="14">
                  <c:v>0.8489673915567223</c:v>
                </c:pt>
                <c:pt idx="15">
                  <c:v>0.86485137370635312</c:v>
                </c:pt>
                <c:pt idx="16">
                  <c:v>0.87936570853075868</c:v>
                </c:pt>
                <c:pt idx="17">
                  <c:v>0.89260054914204379</c:v>
                </c:pt>
                <c:pt idx="18">
                  <c:v>0.90502211619938422</c:v>
                </c:pt>
                <c:pt idx="19">
                  <c:v>0.91678593255654572</c:v>
                </c:pt>
                <c:pt idx="20">
                  <c:v>0.92703671672089882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24-4F8A-AF9E-3BB7FEB791AF}"/>
            </c:ext>
          </c:extLst>
        </c:ser>
        <c:ser>
          <c:idx val="1"/>
          <c:order val="1"/>
          <c:tx>
            <c:strRef>
              <c:f>'Fig 09'!$C$7</c:f>
              <c:strCache>
                <c:ptCount val="1"/>
                <c:pt idx="0">
                  <c:v>Junho de 2024</c:v>
                </c:pt>
              </c:strCache>
            </c:strRef>
          </c:tx>
          <c:spPr>
            <a:ln w="19050" cap="rnd">
              <a:solidFill>
                <a:srgbClr val="BD534B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4.2434386730786616E-2"/>
                  <c:y val="7.82222222222222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2022:</a:t>
                    </a:r>
                  </a:p>
                  <a:p>
                    <a:fld id="{58C443DE-8F08-48E6-B4FC-8841150F9A76}" type="VALUE">
                      <a:rPr lang="en-US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24-4F8A-AF9E-3BB7FEB791AF}"/>
                </c:ext>
              </c:extLst>
            </c:dLbl>
            <c:dLbl>
              <c:idx val="21"/>
              <c:layout>
                <c:manualLayout>
                  <c:x val="-3.9521574390150825E-2"/>
                  <c:y val="-6.0301507537688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2034:</a:t>
                    </a:r>
                  </a:p>
                  <a:p>
                    <a:fld id="{16D1C720-0356-4CFA-AEFF-9D1FACE54C03}" type="VALUE">
                      <a:rPr lang="en-US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224-4F8A-AF9E-3BB7FEB791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8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 09'!$A$8:$A$29</c:f>
              <c:numCache>
                <c:formatCode>General</c:formatCode>
                <c:ptCount val="2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</c:numCache>
            </c:numRef>
          </c:cat>
          <c:val>
            <c:numRef>
              <c:f>'Fig 09'!$C$8:$C$29</c:f>
              <c:numCache>
                <c:formatCode>#,#00%</c:formatCode>
                <c:ptCount val="22"/>
                <c:pt idx="0">
                  <c:v>0.51541508501487732</c:v>
                </c:pt>
                <c:pt idx="1">
                  <c:v>0.56280930005330032</c:v>
                </c:pt>
                <c:pt idx="2">
                  <c:v>0.6550471403179039</c:v>
                </c:pt>
                <c:pt idx="3">
                  <c:v>0.69839805236096353</c:v>
                </c:pt>
                <c:pt idx="4">
                  <c:v>0.73717926766954367</c:v>
                </c:pt>
                <c:pt idx="5">
                  <c:v>0.75269503902028601</c:v>
                </c:pt>
                <c:pt idx="6">
                  <c:v>0.74435060855587221</c:v>
                </c:pt>
                <c:pt idx="7">
                  <c:v>0.86939625277306753</c:v>
                </c:pt>
                <c:pt idx="8">
                  <c:v>0.77305984786356829</c:v>
                </c:pt>
                <c:pt idx="9">
                  <c:v>0.71677717189949375</c:v>
                </c:pt>
                <c:pt idx="10">
                  <c:v>0.74421392546750242</c:v>
                </c:pt>
                <c:pt idx="11">
                  <c:v>0.78020495789827704</c:v>
                </c:pt>
                <c:pt idx="12">
                  <c:v>0.81284921975000279</c:v>
                </c:pt>
                <c:pt idx="13">
                  <c:v>0.84131892428359112</c:v>
                </c:pt>
                <c:pt idx="14">
                  <c:v>0.86548177146548122</c:v>
                </c:pt>
                <c:pt idx="15">
                  <c:v>0.8869565785676834</c:v>
                </c:pt>
                <c:pt idx="16">
                  <c:v>0.90770068861574771</c:v>
                </c:pt>
                <c:pt idx="17">
                  <c:v>0.92688472530968546</c:v>
                </c:pt>
                <c:pt idx="18">
                  <c:v>0.94691258508600995</c:v>
                </c:pt>
                <c:pt idx="19">
                  <c:v>0.96646973028602012</c:v>
                </c:pt>
                <c:pt idx="20">
                  <c:v>0.98596892406082326</c:v>
                </c:pt>
                <c:pt idx="21">
                  <c:v>1.0055422797378957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24-4F8A-AF9E-3BB7FEB79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093120"/>
        <c:axId val="326663416"/>
      </c:lineChart>
      <c:catAx>
        <c:axId val="3260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635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t-BR"/>
          </a:p>
        </c:txPr>
        <c:crossAx val="326663416"/>
        <c:crosses val="autoZero"/>
        <c:auto val="1"/>
        <c:lblAlgn val="ctr"/>
        <c:lblOffset val="100"/>
        <c:noMultiLvlLbl val="0"/>
      </c:catAx>
      <c:valAx>
        <c:axId val="326663416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prstDash val="solid"/>
              <a:round/>
            </a:ln>
            <a:effectLst/>
          </c:spPr>
        </c:majorGridlines>
        <c:numFmt formatCode="#,#00%" sourceLinked="1"/>
        <c:majorTickMark val="out"/>
        <c:minorTickMark val="none"/>
        <c:tickLblPos val="nextTo"/>
        <c:spPr>
          <a:noFill/>
          <a:ln w="6350">
            <a:solidFill>
              <a:srgbClr val="000000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t-BR"/>
          </a:p>
        </c:txPr>
        <c:crossAx val="326093120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0993355052892625"/>
          <c:y val="0.94429398640495188"/>
          <c:w val="0.81586711934702039"/>
          <c:h val="5.5706036745406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pt-B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95C4B-F9F9-4077-8B5D-0654236078A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448035E-0412-414C-9717-D759A36CCD34}">
      <dgm:prSet phldrT="[Texto]" custT="1"/>
      <dgm:spPr/>
      <dgm:t>
        <a:bodyPr/>
        <a:lstStyle/>
        <a:p>
          <a:r>
            <a:rPr lang="pt-BR" sz="1100" b="1" dirty="0"/>
            <a:t>Fiscal</a:t>
          </a:r>
          <a:r>
            <a:rPr lang="pt-BR" sz="1100" dirty="0"/>
            <a:t> </a:t>
          </a:r>
        </a:p>
        <a:p>
          <a:r>
            <a:rPr lang="pt-BR" sz="1100" b="1" dirty="0"/>
            <a:t>Superávit</a:t>
          </a:r>
        </a:p>
        <a:p>
          <a:r>
            <a:rPr lang="pt-BR" sz="1100" b="1" dirty="0"/>
            <a:t>Primário</a:t>
          </a:r>
        </a:p>
      </dgm:t>
    </dgm:pt>
    <dgm:pt modelId="{47D43816-8934-457C-855E-EAEFAA666A31}" type="parTrans" cxnId="{1993E4E0-9C24-4DF8-B764-4B963062DFCF}">
      <dgm:prSet/>
      <dgm:spPr/>
      <dgm:t>
        <a:bodyPr/>
        <a:lstStyle/>
        <a:p>
          <a:endParaRPr lang="pt-BR"/>
        </a:p>
      </dgm:t>
    </dgm:pt>
    <dgm:pt modelId="{CB94B492-3D79-4E62-816F-19F44989BB2C}" type="sibTrans" cxnId="{1993E4E0-9C24-4DF8-B764-4B963062DFCF}">
      <dgm:prSet/>
      <dgm:spPr/>
      <dgm:t>
        <a:bodyPr/>
        <a:lstStyle/>
        <a:p>
          <a:endParaRPr lang="pt-BR"/>
        </a:p>
      </dgm:t>
    </dgm:pt>
    <dgm:pt modelId="{AD8706B0-F3D2-4DC3-84C8-1AA913A35CD4}">
      <dgm:prSet phldrT="[Texto]" custT="1"/>
      <dgm:spPr/>
      <dgm:t>
        <a:bodyPr/>
        <a:lstStyle/>
        <a:p>
          <a:r>
            <a:rPr lang="pt-BR" sz="900" b="1" dirty="0"/>
            <a:t>Cambial</a:t>
          </a:r>
        </a:p>
        <a:p>
          <a:r>
            <a:rPr lang="pt-BR" sz="900" b="1" dirty="0"/>
            <a:t>Câmbio flutuante</a:t>
          </a:r>
        </a:p>
        <a:p>
          <a:r>
            <a:rPr lang="pt-BR" sz="900" b="1" dirty="0"/>
            <a:t>+</a:t>
          </a:r>
        </a:p>
        <a:p>
          <a:r>
            <a:rPr lang="pt-BR" sz="900" b="1" dirty="0"/>
            <a:t>Reservas e saldos</a:t>
          </a:r>
        </a:p>
      </dgm:t>
    </dgm:pt>
    <dgm:pt modelId="{929575E6-C2E3-4AFA-A05C-8D743F6A19E9}" type="parTrans" cxnId="{FE2CC545-25B3-4844-B9F3-E5D09F306D6C}">
      <dgm:prSet/>
      <dgm:spPr/>
      <dgm:t>
        <a:bodyPr/>
        <a:lstStyle/>
        <a:p>
          <a:endParaRPr lang="pt-BR"/>
        </a:p>
      </dgm:t>
    </dgm:pt>
    <dgm:pt modelId="{6F6917F7-38D3-4D8F-BC38-BAAF0D866BC8}" type="sibTrans" cxnId="{FE2CC545-25B3-4844-B9F3-E5D09F306D6C}">
      <dgm:prSet/>
      <dgm:spPr/>
      <dgm:t>
        <a:bodyPr/>
        <a:lstStyle/>
        <a:p>
          <a:endParaRPr lang="pt-BR"/>
        </a:p>
      </dgm:t>
    </dgm:pt>
    <dgm:pt modelId="{12F8475A-2EC8-46A4-9942-2514BAEAAE13}">
      <dgm:prSet phldrT="[Texto]" custT="1"/>
      <dgm:spPr/>
      <dgm:t>
        <a:bodyPr/>
        <a:lstStyle/>
        <a:p>
          <a:r>
            <a:rPr lang="pt-BR" sz="900" b="1" dirty="0"/>
            <a:t>Monetária</a:t>
          </a:r>
        </a:p>
        <a:p>
          <a:r>
            <a:rPr lang="pt-BR" sz="900" b="1" dirty="0"/>
            <a:t>Metas de inflação</a:t>
          </a:r>
        </a:p>
        <a:p>
          <a:r>
            <a:rPr lang="pt-BR" sz="900" b="1" dirty="0"/>
            <a:t>+</a:t>
          </a:r>
        </a:p>
        <a:p>
          <a:r>
            <a:rPr lang="pt-BR" sz="900" b="1" dirty="0"/>
            <a:t>Independência do BACEN</a:t>
          </a:r>
        </a:p>
      </dgm:t>
    </dgm:pt>
    <dgm:pt modelId="{CD0FD270-D869-47BA-923E-CCA3744006CE}" type="parTrans" cxnId="{91CFE611-029C-4B94-AC62-C87E353DDA83}">
      <dgm:prSet/>
      <dgm:spPr/>
      <dgm:t>
        <a:bodyPr/>
        <a:lstStyle/>
        <a:p>
          <a:endParaRPr lang="pt-BR"/>
        </a:p>
      </dgm:t>
    </dgm:pt>
    <dgm:pt modelId="{1A86F643-65AB-420B-8904-2E9B77B43F36}" type="sibTrans" cxnId="{91CFE611-029C-4B94-AC62-C87E353DDA83}">
      <dgm:prSet/>
      <dgm:spPr/>
      <dgm:t>
        <a:bodyPr/>
        <a:lstStyle/>
        <a:p>
          <a:endParaRPr lang="pt-BR"/>
        </a:p>
      </dgm:t>
    </dgm:pt>
    <dgm:pt modelId="{2A1CCDD8-D1E5-430E-9153-B3E9EAF6499A}" type="pres">
      <dgm:prSet presAssocID="{C7495C4B-F9F9-4077-8B5D-0654236078A6}" presName="cycle" presStyleCnt="0">
        <dgm:presLayoutVars>
          <dgm:dir/>
          <dgm:resizeHandles val="exact"/>
        </dgm:presLayoutVars>
      </dgm:prSet>
      <dgm:spPr/>
    </dgm:pt>
    <dgm:pt modelId="{9D55D922-F522-4B45-844F-2402211445CF}" type="pres">
      <dgm:prSet presAssocID="{D448035E-0412-414C-9717-D759A36CCD34}" presName="node" presStyleLbl="node1" presStyleIdx="0" presStyleCnt="3" custRadScaleRad="98736">
        <dgm:presLayoutVars>
          <dgm:bulletEnabled val="1"/>
        </dgm:presLayoutVars>
      </dgm:prSet>
      <dgm:spPr/>
    </dgm:pt>
    <dgm:pt modelId="{A9636EA7-8B11-47AE-95FD-98C9C438447D}" type="pres">
      <dgm:prSet presAssocID="{CB94B492-3D79-4E62-816F-19F44989BB2C}" presName="sibTrans" presStyleLbl="sibTrans2D1" presStyleIdx="0" presStyleCnt="3"/>
      <dgm:spPr/>
    </dgm:pt>
    <dgm:pt modelId="{7AA8B35D-A95C-48AF-8655-B38D8D9A9F5A}" type="pres">
      <dgm:prSet presAssocID="{CB94B492-3D79-4E62-816F-19F44989BB2C}" presName="connectorText" presStyleLbl="sibTrans2D1" presStyleIdx="0" presStyleCnt="3"/>
      <dgm:spPr/>
    </dgm:pt>
    <dgm:pt modelId="{EB0B4B2D-EF9B-4CD6-8D27-0B873EAE5439}" type="pres">
      <dgm:prSet presAssocID="{AD8706B0-F3D2-4DC3-84C8-1AA913A35CD4}" presName="node" presStyleLbl="node1" presStyleIdx="1" presStyleCnt="3">
        <dgm:presLayoutVars>
          <dgm:bulletEnabled val="1"/>
        </dgm:presLayoutVars>
      </dgm:prSet>
      <dgm:spPr/>
    </dgm:pt>
    <dgm:pt modelId="{C27ABEBB-E819-4828-B13D-28A4E478762F}" type="pres">
      <dgm:prSet presAssocID="{6F6917F7-38D3-4D8F-BC38-BAAF0D866BC8}" presName="sibTrans" presStyleLbl="sibTrans2D1" presStyleIdx="1" presStyleCnt="3"/>
      <dgm:spPr/>
    </dgm:pt>
    <dgm:pt modelId="{22CF8103-7FF9-4D25-B4D6-07E60FCE659E}" type="pres">
      <dgm:prSet presAssocID="{6F6917F7-38D3-4D8F-BC38-BAAF0D866BC8}" presName="connectorText" presStyleLbl="sibTrans2D1" presStyleIdx="1" presStyleCnt="3"/>
      <dgm:spPr/>
    </dgm:pt>
    <dgm:pt modelId="{51CF5F0F-68CA-4A82-ABA4-01CE93BD4358}" type="pres">
      <dgm:prSet presAssocID="{12F8475A-2EC8-46A4-9942-2514BAEAAE13}" presName="node" presStyleLbl="node1" presStyleIdx="2" presStyleCnt="3">
        <dgm:presLayoutVars>
          <dgm:bulletEnabled val="1"/>
        </dgm:presLayoutVars>
      </dgm:prSet>
      <dgm:spPr/>
    </dgm:pt>
    <dgm:pt modelId="{527FA5CF-24A9-455B-B78D-C9EA5670DD49}" type="pres">
      <dgm:prSet presAssocID="{1A86F643-65AB-420B-8904-2E9B77B43F36}" presName="sibTrans" presStyleLbl="sibTrans2D1" presStyleIdx="2" presStyleCnt="3"/>
      <dgm:spPr/>
    </dgm:pt>
    <dgm:pt modelId="{DE17DC5A-695C-4813-B439-D23454716641}" type="pres">
      <dgm:prSet presAssocID="{1A86F643-65AB-420B-8904-2E9B77B43F36}" presName="connectorText" presStyleLbl="sibTrans2D1" presStyleIdx="2" presStyleCnt="3"/>
      <dgm:spPr/>
    </dgm:pt>
  </dgm:ptLst>
  <dgm:cxnLst>
    <dgm:cxn modelId="{91CFE611-029C-4B94-AC62-C87E353DDA83}" srcId="{C7495C4B-F9F9-4077-8B5D-0654236078A6}" destId="{12F8475A-2EC8-46A4-9942-2514BAEAAE13}" srcOrd="2" destOrd="0" parTransId="{CD0FD270-D869-47BA-923E-CCA3744006CE}" sibTransId="{1A86F643-65AB-420B-8904-2E9B77B43F36}"/>
    <dgm:cxn modelId="{CE75FA32-C66E-4EFF-8FC4-E700EAFCBFF5}" type="presOf" srcId="{AD8706B0-F3D2-4DC3-84C8-1AA913A35CD4}" destId="{EB0B4B2D-EF9B-4CD6-8D27-0B873EAE5439}" srcOrd="0" destOrd="0" presId="urn:microsoft.com/office/officeart/2005/8/layout/cycle2"/>
    <dgm:cxn modelId="{FE2CC545-25B3-4844-B9F3-E5D09F306D6C}" srcId="{C7495C4B-F9F9-4077-8B5D-0654236078A6}" destId="{AD8706B0-F3D2-4DC3-84C8-1AA913A35CD4}" srcOrd="1" destOrd="0" parTransId="{929575E6-C2E3-4AFA-A05C-8D743F6A19E9}" sibTransId="{6F6917F7-38D3-4D8F-BC38-BAAF0D866BC8}"/>
    <dgm:cxn modelId="{7E0E846B-C8EA-456D-A22B-1BAEC77EC1F3}" type="presOf" srcId="{6F6917F7-38D3-4D8F-BC38-BAAF0D866BC8}" destId="{C27ABEBB-E819-4828-B13D-28A4E478762F}" srcOrd="0" destOrd="0" presId="urn:microsoft.com/office/officeart/2005/8/layout/cycle2"/>
    <dgm:cxn modelId="{7B91D599-9B84-4EE1-904F-51117D5B8861}" type="presOf" srcId="{D448035E-0412-414C-9717-D759A36CCD34}" destId="{9D55D922-F522-4B45-844F-2402211445CF}" srcOrd="0" destOrd="0" presId="urn:microsoft.com/office/officeart/2005/8/layout/cycle2"/>
    <dgm:cxn modelId="{364452A8-BD10-4DDE-83E1-93462008D7B2}" type="presOf" srcId="{CB94B492-3D79-4E62-816F-19F44989BB2C}" destId="{A9636EA7-8B11-47AE-95FD-98C9C438447D}" srcOrd="0" destOrd="0" presId="urn:microsoft.com/office/officeart/2005/8/layout/cycle2"/>
    <dgm:cxn modelId="{74269DB6-E53C-4F2E-8D57-631DD96CFAB7}" type="presOf" srcId="{6F6917F7-38D3-4D8F-BC38-BAAF0D866BC8}" destId="{22CF8103-7FF9-4D25-B4D6-07E60FCE659E}" srcOrd="1" destOrd="0" presId="urn:microsoft.com/office/officeart/2005/8/layout/cycle2"/>
    <dgm:cxn modelId="{C7AB9ABF-0BD1-4BF2-9ACC-CDC48877A065}" type="presOf" srcId="{12F8475A-2EC8-46A4-9942-2514BAEAAE13}" destId="{51CF5F0F-68CA-4A82-ABA4-01CE93BD4358}" srcOrd="0" destOrd="0" presId="urn:microsoft.com/office/officeart/2005/8/layout/cycle2"/>
    <dgm:cxn modelId="{4F12C0C8-7588-48C1-B014-682F066A5596}" type="presOf" srcId="{1A86F643-65AB-420B-8904-2E9B77B43F36}" destId="{527FA5CF-24A9-455B-B78D-C9EA5670DD49}" srcOrd="0" destOrd="0" presId="urn:microsoft.com/office/officeart/2005/8/layout/cycle2"/>
    <dgm:cxn modelId="{5D4739CB-A6E8-46E7-9760-E08F02543A89}" type="presOf" srcId="{CB94B492-3D79-4E62-816F-19F44989BB2C}" destId="{7AA8B35D-A95C-48AF-8655-B38D8D9A9F5A}" srcOrd="1" destOrd="0" presId="urn:microsoft.com/office/officeart/2005/8/layout/cycle2"/>
    <dgm:cxn modelId="{1993E4E0-9C24-4DF8-B764-4B963062DFCF}" srcId="{C7495C4B-F9F9-4077-8B5D-0654236078A6}" destId="{D448035E-0412-414C-9717-D759A36CCD34}" srcOrd="0" destOrd="0" parTransId="{47D43816-8934-457C-855E-EAEFAA666A31}" sibTransId="{CB94B492-3D79-4E62-816F-19F44989BB2C}"/>
    <dgm:cxn modelId="{7DC530E2-BAD8-40C7-9B74-9C109AB96F0E}" type="presOf" srcId="{1A86F643-65AB-420B-8904-2E9B77B43F36}" destId="{DE17DC5A-695C-4813-B439-D23454716641}" srcOrd="1" destOrd="0" presId="urn:microsoft.com/office/officeart/2005/8/layout/cycle2"/>
    <dgm:cxn modelId="{7213B1FA-29F7-4332-BAC0-3BC91F1F9A22}" type="presOf" srcId="{C7495C4B-F9F9-4077-8B5D-0654236078A6}" destId="{2A1CCDD8-D1E5-430E-9153-B3E9EAF6499A}" srcOrd="0" destOrd="0" presId="urn:microsoft.com/office/officeart/2005/8/layout/cycle2"/>
    <dgm:cxn modelId="{D6B5A604-55DB-4AC1-848F-DC8B9AFBDBAF}" type="presParOf" srcId="{2A1CCDD8-D1E5-430E-9153-B3E9EAF6499A}" destId="{9D55D922-F522-4B45-844F-2402211445CF}" srcOrd="0" destOrd="0" presId="urn:microsoft.com/office/officeart/2005/8/layout/cycle2"/>
    <dgm:cxn modelId="{297322B3-1AF1-4308-94E3-74BFFECEAC12}" type="presParOf" srcId="{2A1CCDD8-D1E5-430E-9153-B3E9EAF6499A}" destId="{A9636EA7-8B11-47AE-95FD-98C9C438447D}" srcOrd="1" destOrd="0" presId="urn:microsoft.com/office/officeart/2005/8/layout/cycle2"/>
    <dgm:cxn modelId="{B36E0BAE-7191-468E-A5AF-B3CBDF06D507}" type="presParOf" srcId="{A9636EA7-8B11-47AE-95FD-98C9C438447D}" destId="{7AA8B35D-A95C-48AF-8655-B38D8D9A9F5A}" srcOrd="0" destOrd="0" presId="urn:microsoft.com/office/officeart/2005/8/layout/cycle2"/>
    <dgm:cxn modelId="{CFB1E76D-6D8E-49F1-8660-7F84B9D966AF}" type="presParOf" srcId="{2A1CCDD8-D1E5-430E-9153-B3E9EAF6499A}" destId="{EB0B4B2D-EF9B-4CD6-8D27-0B873EAE5439}" srcOrd="2" destOrd="0" presId="urn:microsoft.com/office/officeart/2005/8/layout/cycle2"/>
    <dgm:cxn modelId="{52A70BD6-3DD2-47CE-84CD-897509C284AC}" type="presParOf" srcId="{2A1CCDD8-D1E5-430E-9153-B3E9EAF6499A}" destId="{C27ABEBB-E819-4828-B13D-28A4E478762F}" srcOrd="3" destOrd="0" presId="urn:microsoft.com/office/officeart/2005/8/layout/cycle2"/>
    <dgm:cxn modelId="{0D91884F-1C05-4F1A-9190-1325EDDA471F}" type="presParOf" srcId="{C27ABEBB-E819-4828-B13D-28A4E478762F}" destId="{22CF8103-7FF9-4D25-B4D6-07E60FCE659E}" srcOrd="0" destOrd="0" presId="urn:microsoft.com/office/officeart/2005/8/layout/cycle2"/>
    <dgm:cxn modelId="{4AA5DD99-EE2E-4A4D-8EA9-1C37B11A4BCE}" type="presParOf" srcId="{2A1CCDD8-D1E5-430E-9153-B3E9EAF6499A}" destId="{51CF5F0F-68CA-4A82-ABA4-01CE93BD4358}" srcOrd="4" destOrd="0" presId="urn:microsoft.com/office/officeart/2005/8/layout/cycle2"/>
    <dgm:cxn modelId="{DCAD0DFC-FBA2-42AB-9D1A-8258DB7F2306}" type="presParOf" srcId="{2A1CCDD8-D1E5-430E-9153-B3E9EAF6499A}" destId="{527FA5CF-24A9-455B-B78D-C9EA5670DD49}" srcOrd="5" destOrd="0" presId="urn:microsoft.com/office/officeart/2005/8/layout/cycle2"/>
    <dgm:cxn modelId="{0F05F17B-0482-445D-B6B7-C2596B6B45A4}" type="presParOf" srcId="{527FA5CF-24A9-455B-B78D-C9EA5670DD49}" destId="{DE17DC5A-695C-4813-B439-D2345471664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5D922-F522-4B45-844F-2402211445CF}">
      <dsp:nvSpPr>
        <dsp:cNvPr id="0" name=""/>
        <dsp:cNvSpPr/>
      </dsp:nvSpPr>
      <dsp:spPr>
        <a:xfrm>
          <a:off x="1582264" y="13103"/>
          <a:ext cx="1156108" cy="115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Fiscal</a:t>
          </a:r>
          <a:r>
            <a:rPr lang="pt-BR" sz="1100" kern="1200" dirty="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Superávit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Primário</a:t>
          </a:r>
        </a:p>
      </dsp:txBody>
      <dsp:txXfrm>
        <a:off x="1751572" y="182411"/>
        <a:ext cx="817492" cy="817492"/>
      </dsp:txXfrm>
    </dsp:sp>
    <dsp:sp modelId="{A9636EA7-8B11-47AE-95FD-98C9C438447D}">
      <dsp:nvSpPr>
        <dsp:cNvPr id="0" name=""/>
        <dsp:cNvSpPr/>
      </dsp:nvSpPr>
      <dsp:spPr>
        <a:xfrm rot="3587376">
          <a:off x="2439253" y="1134147"/>
          <a:ext cx="301639" cy="390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>
        <a:off x="2461732" y="1173083"/>
        <a:ext cx="211147" cy="234112"/>
      </dsp:txXfrm>
    </dsp:sp>
    <dsp:sp modelId="{EB0B4B2D-EF9B-4CD6-8D27-0B873EAE5439}">
      <dsp:nvSpPr>
        <dsp:cNvPr id="0" name=""/>
        <dsp:cNvSpPr/>
      </dsp:nvSpPr>
      <dsp:spPr>
        <a:xfrm>
          <a:off x="2450364" y="1504025"/>
          <a:ext cx="1156108" cy="115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Cambial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Câmbio flutuante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+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Reservas e saldos</a:t>
          </a:r>
        </a:p>
      </dsp:txBody>
      <dsp:txXfrm>
        <a:off x="2619672" y="1673333"/>
        <a:ext cx="817492" cy="817492"/>
      </dsp:txXfrm>
    </dsp:sp>
    <dsp:sp modelId="{C27ABEBB-E819-4828-B13D-28A4E478762F}">
      <dsp:nvSpPr>
        <dsp:cNvPr id="0" name=""/>
        <dsp:cNvSpPr/>
      </dsp:nvSpPr>
      <dsp:spPr>
        <a:xfrm rot="10800000">
          <a:off x="2015296" y="1886986"/>
          <a:ext cx="307448" cy="390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10800000">
        <a:off x="2107530" y="1965023"/>
        <a:ext cx="215214" cy="234112"/>
      </dsp:txXfrm>
    </dsp:sp>
    <dsp:sp modelId="{51CF5F0F-68CA-4A82-ABA4-01CE93BD4358}">
      <dsp:nvSpPr>
        <dsp:cNvPr id="0" name=""/>
        <dsp:cNvSpPr/>
      </dsp:nvSpPr>
      <dsp:spPr>
        <a:xfrm>
          <a:off x="714165" y="1504025"/>
          <a:ext cx="1156108" cy="115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Monetária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Metas de inflação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+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Independência do BACEN</a:t>
          </a:r>
        </a:p>
      </dsp:txBody>
      <dsp:txXfrm>
        <a:off x="883473" y="1673333"/>
        <a:ext cx="817492" cy="817492"/>
      </dsp:txXfrm>
    </dsp:sp>
    <dsp:sp modelId="{527FA5CF-24A9-455B-B78D-C9EA5670DD49}">
      <dsp:nvSpPr>
        <dsp:cNvPr id="0" name=""/>
        <dsp:cNvSpPr/>
      </dsp:nvSpPr>
      <dsp:spPr>
        <a:xfrm rot="18012624">
          <a:off x="1571153" y="1148902"/>
          <a:ext cx="301639" cy="390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>
        <a:off x="1593632" y="1266040"/>
        <a:ext cx="211147" cy="234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0.23142</cdr:x>
      <cdr:y>0.63925</cdr:y>
    </cdr:from>
    <cdr:to>
      <cdr:x>0.7717</cdr:x>
      <cdr:y>0.77788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499600" y="2301299"/>
          <a:ext cx="3501025" cy="499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t-BR" sz="1050" b="1" i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Cenário</a:t>
          </a:r>
          <a:r>
            <a:rPr lang="pt-BR" sz="1050" b="1" i="0" baseline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 de </a:t>
          </a:r>
          <a:r>
            <a:rPr lang="pt-BR" sz="1050" b="1" i="0" baseline="0" dirty="0" err="1">
              <a:solidFill>
                <a:srgbClr val="000000"/>
              </a:solidFill>
              <a:latin typeface=""/>
              <a:cs typeface="Calibri" panose="020F0502020204030204" pitchFamily="34" charset="0"/>
            </a:rPr>
            <a:t>nov</a:t>
          </a:r>
          <a:r>
            <a:rPr lang="pt-BR" sz="1050" b="1" i="0" baseline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/23: </a:t>
          </a:r>
          <a:r>
            <a:rPr lang="pt-BR" sz="1050" b="1" i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Média 2026-2033 = 88,2% do PIB</a:t>
          </a:r>
        </a:p>
        <a:p xmlns:a="http://schemas.openxmlformats.org/drawingml/2006/main">
          <a:pPr algn="ctr"/>
          <a:r>
            <a:rPr lang="pt-BR" sz="1050" b="1" i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Cenário de </a:t>
          </a:r>
          <a:r>
            <a:rPr lang="pt-BR" sz="1050" b="1" i="0" dirty="0" err="1">
              <a:solidFill>
                <a:srgbClr val="000000"/>
              </a:solidFill>
              <a:latin typeface=""/>
              <a:cs typeface="Calibri" panose="020F0502020204030204" pitchFamily="34" charset="0"/>
            </a:rPr>
            <a:t>jun</a:t>
          </a:r>
          <a:r>
            <a:rPr lang="pt-BR" sz="1050" b="1" i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/24:</a:t>
          </a:r>
          <a:r>
            <a:rPr lang="pt-BR" sz="1050" b="1" i="0" baseline="0" dirty="0">
              <a:solidFill>
                <a:srgbClr val="000000"/>
              </a:solidFill>
              <a:latin typeface=""/>
              <a:cs typeface="Calibri" panose="020F0502020204030204" pitchFamily="34" charset="0"/>
            </a:rPr>
            <a:t> Média 2026-2034 = 92,5% do PIB</a:t>
          </a:r>
          <a:endParaRPr lang="pt-BR" sz="1050" b="1" i="0" dirty="0">
            <a:solidFill>
              <a:srgbClr val="000000"/>
            </a:solidFill>
            <a:latin typeface="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B7B87-BC69-4923-BF6B-B500D26CAF0D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6B884-C73C-4EBA-9B76-5CD719F6D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94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0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09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1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691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03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58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s_tabe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99"/>
            <a:ext cx="7886700" cy="3584865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74365E9A-D713-9349-C2ED-71B6A2A65CE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8650" y="1690688"/>
            <a:ext cx="7886700" cy="460375"/>
          </a:xfrm>
        </p:spPr>
        <p:txBody>
          <a:bodyPr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9" name="Espaço Reservado para Conteúdo 7">
            <a:extLst>
              <a:ext uri="{FF2B5EF4-FFF2-40B4-BE49-F238E27FC236}">
                <a16:creationId xmlns:a16="http://schemas.microsoft.com/office/drawing/2014/main" id="{C9783C30-8DFA-6E7A-E545-01B8CB780A0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5756564"/>
            <a:ext cx="7886700" cy="460375"/>
          </a:xfrm>
        </p:spPr>
        <p:txBody>
          <a:bodyPr>
            <a:noAutofit/>
          </a:bodyPr>
          <a:lstStyle>
            <a:lvl1pPr marL="0" indent="0">
              <a:buNone/>
              <a:defRPr sz="1200" i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pt-BR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22863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s_tabelas_sem_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0101"/>
            <a:ext cx="7886700" cy="3926463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7">
            <a:extLst>
              <a:ext uri="{FF2B5EF4-FFF2-40B4-BE49-F238E27FC236}">
                <a16:creationId xmlns:a16="http://schemas.microsoft.com/office/drawing/2014/main" id="{C9783C30-8DFA-6E7A-E545-01B8CB780A0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5756564"/>
            <a:ext cx="7886700" cy="460375"/>
          </a:xfrm>
        </p:spPr>
        <p:txBody>
          <a:bodyPr>
            <a:noAutofit/>
          </a:bodyPr>
          <a:lstStyle>
            <a:lvl1pPr marL="0" indent="0">
              <a:buNone/>
              <a:defRPr sz="1200" i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pt-BR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26620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79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71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19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5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03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E7D4-256A-45EA-BD7D-28BAB3C3703C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36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disciplinas.usp.br/pluginfile.php/7507391/mod_resource/content/1/cap22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b.com/ifibrasil" TargetMode="External"/><Relationship Id="rId2" Type="http://schemas.openxmlformats.org/officeDocument/2006/relationships/hyperlink" Target="mailto:marcus.pestana@senado.leg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.linkedin.com/company/ifibrasil" TargetMode="External"/><Relationship Id="rId4" Type="http://schemas.openxmlformats.org/officeDocument/2006/relationships/hyperlink" Target="https://www.instagram.com/ifibrasi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1631C-F1D5-714D-57DA-F6517CE02732}"/>
              </a:ext>
            </a:extLst>
          </p:cNvPr>
          <p:cNvSpPr txBox="1">
            <a:spLocks/>
          </p:cNvSpPr>
          <p:nvPr/>
        </p:nvSpPr>
        <p:spPr>
          <a:xfrm>
            <a:off x="-1" y="2115782"/>
            <a:ext cx="9334007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/>
              <a:t>O QUADRO FISCAL BRASILEIRO:</a:t>
            </a:r>
          </a:p>
          <a:p>
            <a:pPr algn="ctr"/>
            <a:r>
              <a:rPr lang="pt-BR" sz="4800" dirty="0"/>
              <a:t>Questão decisiva para o desenvolvimento sustentado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7B2B7E5-8CD9-D7F5-212D-48B7D4EA8D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7" y="311684"/>
            <a:ext cx="2303828" cy="580428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AA1D8C4-1638-BD63-F182-3016E364F49F}"/>
              </a:ext>
            </a:extLst>
          </p:cNvPr>
          <p:cNvSpPr txBox="1"/>
          <p:nvPr/>
        </p:nvSpPr>
        <p:spPr>
          <a:xfrm>
            <a:off x="6282048" y="4762870"/>
            <a:ext cx="2790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MARCUS PESTANA</a:t>
            </a:r>
          </a:p>
          <a:p>
            <a:r>
              <a:rPr lang="pt-BR" dirty="0"/>
              <a:t>Diretor-Executivo da IFI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3BAFD5F-06CC-099F-866B-82BA4A92DBDD}"/>
              </a:ext>
            </a:extLst>
          </p:cNvPr>
          <p:cNvSpPr txBox="1"/>
          <p:nvPr/>
        </p:nvSpPr>
        <p:spPr>
          <a:xfrm>
            <a:off x="4572000" y="5882443"/>
            <a:ext cx="4500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Embaixada da República Federal da Alemanha </a:t>
            </a:r>
            <a:endParaRPr lang="pt-B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r"/>
            <a:r>
              <a:rPr lang="pt-BR" dirty="0"/>
              <a:t>17 de outubro de 2024</a:t>
            </a:r>
          </a:p>
        </p:txBody>
      </p:sp>
    </p:spTree>
    <p:extLst>
      <p:ext uri="{BB962C8B-B14F-4D97-AF65-F5344CB8AC3E}">
        <p14:creationId xmlns:p14="http://schemas.microsoft.com/office/powerpoint/2010/main" val="139798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302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ENDIVIDAMENTO PÚBLICO</a:t>
            </a:r>
            <a:endParaRPr lang="pt-BR" sz="2800" dirty="0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89AEA91D-9FA8-443C-9A8C-2C9DC325E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068192"/>
              </p:ext>
            </p:extLst>
          </p:nvPr>
        </p:nvGraphicFramePr>
        <p:xfrm>
          <a:off x="628650" y="1798522"/>
          <a:ext cx="7886700" cy="395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150AD3-E0D3-F3BF-F737-992890782D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338147"/>
            <a:ext cx="7886700" cy="460375"/>
          </a:xfrm>
        </p:spPr>
        <p:txBody>
          <a:bodyPr/>
          <a:lstStyle/>
          <a:p>
            <a:r>
              <a:rPr lang="pt-BR" dirty="0"/>
              <a:t>PROJEÇÕES DA IFI PARA A DBGG EM MOMENTOS SELECIONADOS (2023-2034) - % DO PIB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B3FFD3C-3420-B2D1-BB5B-D2BBB2AF3C0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t-BR" dirty="0"/>
              <a:t>Fonte: Banco Central (2013-2023) e IFI (RAF nº 89).</a:t>
            </a:r>
          </a:p>
        </p:txBody>
      </p:sp>
    </p:spTree>
    <p:extLst>
      <p:ext uri="{BB962C8B-B14F-4D97-AF65-F5344CB8AC3E}">
        <p14:creationId xmlns:p14="http://schemas.microsoft.com/office/powerpoint/2010/main" val="231637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302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ENDIVIDAMENTO PÚBLICO</a:t>
            </a:r>
            <a:endParaRPr lang="pt-BR" sz="2800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150AD3-E0D3-F3BF-F737-992890782D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338147"/>
            <a:ext cx="7886700" cy="460375"/>
          </a:xfrm>
        </p:spPr>
        <p:txBody>
          <a:bodyPr/>
          <a:lstStyle/>
          <a:p>
            <a:r>
              <a:rPr lang="pt-BR" dirty="0"/>
              <a:t>RESULTADO PRIMÁRIO REQUERIDO PARA ESTABILIZAR A DÍVIDA BRUTA EM 74,4% DO PIB (NÍVEL DE 2023)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B3FFD3C-3420-B2D1-BB5B-D2BBB2AF3C0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t-BR" dirty="0"/>
              <a:t>Elaboração: IFI (RAF nº 89).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FE12A463-43C4-B867-8C43-1A47961E3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29895"/>
              </p:ext>
            </p:extLst>
          </p:nvPr>
        </p:nvGraphicFramePr>
        <p:xfrm>
          <a:off x="628649" y="1798523"/>
          <a:ext cx="7886702" cy="3958040"/>
        </p:xfrm>
        <a:graphic>
          <a:graphicData uri="http://schemas.openxmlformats.org/drawingml/2006/table">
            <a:tbl>
              <a:tblPr/>
              <a:tblGrid>
                <a:gridCol w="929337">
                  <a:extLst>
                    <a:ext uri="{9D8B030D-6E8A-4147-A177-3AD203B41FA5}">
                      <a16:colId xmlns:a16="http://schemas.microsoft.com/office/drawing/2014/main" val="88349209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3892143595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3032388772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1403571597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730013096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3843679556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2477509518"/>
                    </a:ext>
                  </a:extLst>
                </a:gridCol>
                <a:gridCol w="468893">
                  <a:extLst>
                    <a:ext uri="{9D8B030D-6E8A-4147-A177-3AD203B41FA5}">
                      <a16:colId xmlns:a16="http://schemas.microsoft.com/office/drawing/2014/main" val="3439176359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892737602"/>
                    </a:ext>
                  </a:extLst>
                </a:gridCol>
                <a:gridCol w="811059">
                  <a:extLst>
                    <a:ext uri="{9D8B030D-6E8A-4147-A177-3AD203B41FA5}">
                      <a16:colId xmlns:a16="http://schemas.microsoft.com/office/drawing/2014/main" val="288552610"/>
                    </a:ext>
                  </a:extLst>
                </a:gridCol>
              </a:tblGrid>
              <a:tr h="4515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DBGG em 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Juros reais implícitos da DBGG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A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74638"/>
                  </a:ext>
                </a:extLst>
              </a:tr>
              <a:tr h="4515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21124"/>
                  </a:ext>
                </a:extLst>
              </a:tr>
              <a:tr h="47815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PIB real (% a.a.)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81459"/>
                  </a:ext>
                </a:extLst>
              </a:tr>
              <a:tr h="4250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07352"/>
                  </a:ext>
                </a:extLst>
              </a:tr>
              <a:tr h="4250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60895"/>
                  </a:ext>
                </a:extLst>
              </a:tr>
              <a:tr h="4250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72351"/>
                  </a:ext>
                </a:extLst>
              </a:tr>
              <a:tr h="4250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609300"/>
                  </a:ext>
                </a:extLst>
              </a:tr>
              <a:tr h="4250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608906"/>
                  </a:ext>
                </a:extLst>
              </a:tr>
              <a:tr h="4515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53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90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1A9E195-3007-8D75-17CF-B32C0891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95" y="365126"/>
            <a:ext cx="8639299" cy="846157"/>
          </a:xfrm>
        </p:spPr>
        <p:txBody>
          <a:bodyPr>
            <a:normAutofit/>
          </a:bodyPr>
          <a:lstStyle/>
          <a:p>
            <a:r>
              <a:rPr lang="pt-BR" sz="3500" b="1" dirty="0"/>
              <a:t>REFORMA TRIBUTÁRIA – Necessidade inadiável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7302F4A-0A55-0049-6E63-D4D3480D5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96" y="1550945"/>
            <a:ext cx="8514607" cy="4965680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Carga Tributária – 32,44% do PIB (2023)</a:t>
            </a:r>
          </a:p>
          <a:p>
            <a:pPr algn="just"/>
            <a:r>
              <a:rPr lang="pt-BR" sz="3000" dirty="0"/>
              <a:t>A maior entre os países emergentes e latino-americanos</a:t>
            </a:r>
          </a:p>
          <a:p>
            <a:pPr algn="just"/>
            <a:r>
              <a:rPr lang="pt-BR" sz="3000" dirty="0"/>
              <a:t>Concentração maior dos impostos sobre o consumo</a:t>
            </a:r>
          </a:p>
          <a:p>
            <a:pPr algn="just"/>
            <a:r>
              <a:rPr lang="pt-BR" sz="3000" dirty="0"/>
              <a:t>Sistema complexo, injusto, inseguro, burocrático, oneroso</a:t>
            </a:r>
          </a:p>
          <a:p>
            <a:pPr algn="just"/>
            <a:r>
              <a:rPr lang="pt-BR" sz="3000" dirty="0"/>
              <a:t>IVA – Adotado por mais de 170 países no mundo</a:t>
            </a:r>
          </a:p>
          <a:p>
            <a:pPr algn="just"/>
            <a:r>
              <a:rPr lang="pt-BR" sz="3000" dirty="0"/>
              <a:t>A escolha política feita pelo Congresso Nacional – Caminho certo</a:t>
            </a:r>
          </a:p>
        </p:txBody>
      </p:sp>
    </p:spTree>
    <p:extLst>
      <p:ext uri="{BB962C8B-B14F-4D97-AF65-F5344CB8AC3E}">
        <p14:creationId xmlns:p14="http://schemas.microsoft.com/office/powerpoint/2010/main" val="2600141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1BBCD962-5EF0-4128-A3D7-4DCFDCE3D4D3}"/>
              </a:ext>
            </a:extLst>
          </p:cNvPr>
          <p:cNvSpPr txBox="1"/>
          <p:nvPr/>
        </p:nvSpPr>
        <p:spPr>
          <a:xfrm>
            <a:off x="383722" y="688339"/>
            <a:ext cx="8349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ALERTA DA IFI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37DD883-69B3-B291-10F6-6311846976C5}"/>
              </a:ext>
            </a:extLst>
          </p:cNvPr>
          <p:cNvSpPr txBox="1"/>
          <p:nvPr/>
        </p:nvSpPr>
        <p:spPr>
          <a:xfrm>
            <a:off x="118753" y="1752067"/>
            <a:ext cx="902524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400" dirty="0"/>
              <a:t>Quanto maior o número de exceções, alíquotas, regimes especiais</a:t>
            </a:r>
          </a:p>
          <a:p>
            <a:pPr algn="ctr"/>
            <a:endParaRPr lang="pt-BR" sz="1600" dirty="0"/>
          </a:p>
          <a:p>
            <a:pPr algn="ctr"/>
            <a:endParaRPr lang="pt-BR" sz="12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400" dirty="0"/>
              <a:t>Maior a alíquota de referência nacional</a:t>
            </a:r>
          </a:p>
          <a:p>
            <a:pPr algn="ctr"/>
            <a:endParaRPr lang="pt-BR" sz="1600" dirty="0"/>
          </a:p>
          <a:p>
            <a:pPr algn="ctr"/>
            <a:endParaRPr lang="pt-BR" sz="16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400" dirty="0"/>
              <a:t>Maior a complexidade do sistema</a:t>
            </a:r>
          </a:p>
          <a:p>
            <a:pPr algn="ctr"/>
            <a:endParaRPr lang="pt-BR" sz="1600" dirty="0"/>
          </a:p>
          <a:p>
            <a:pPr algn="ctr"/>
            <a:endParaRPr lang="pt-B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400" dirty="0"/>
              <a:t>Maiores as dificuldades na transição e fiscalização</a:t>
            </a:r>
          </a:p>
          <a:p>
            <a:pPr algn="ctr"/>
            <a:endParaRPr lang="pt-BR" sz="1600" dirty="0"/>
          </a:p>
          <a:p>
            <a:pPr algn="ctr"/>
            <a:endParaRPr lang="pt-BR" sz="16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400" dirty="0"/>
              <a:t>Menores os efeitos positivos no PIB, emprego e na produtividade</a:t>
            </a:r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0DA555A1-10FE-6519-AEA9-432F4051F00C}"/>
              </a:ext>
            </a:extLst>
          </p:cNvPr>
          <p:cNvSpPr/>
          <p:nvPr/>
        </p:nvSpPr>
        <p:spPr>
          <a:xfrm>
            <a:off x="4565881" y="2148904"/>
            <a:ext cx="451567" cy="395111"/>
          </a:xfrm>
          <a:prstGeom prst="downArrow">
            <a:avLst/>
          </a:prstGeom>
          <a:solidFill>
            <a:srgbClr val="005D8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6EC4F794-0F56-AEDA-5FE5-320C10A20EA6}"/>
              </a:ext>
            </a:extLst>
          </p:cNvPr>
          <p:cNvSpPr/>
          <p:nvPr/>
        </p:nvSpPr>
        <p:spPr>
          <a:xfrm>
            <a:off x="4558551" y="2963026"/>
            <a:ext cx="451567" cy="395111"/>
          </a:xfrm>
          <a:prstGeom prst="downArrow">
            <a:avLst/>
          </a:prstGeom>
          <a:solidFill>
            <a:srgbClr val="005D8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4712356-26F9-D16F-7CAB-5AC6070A3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803" y="3813234"/>
            <a:ext cx="487722" cy="40846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B5A1F2B-D7C0-94C5-F1AB-FC5AEE0F5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881" y="4762209"/>
            <a:ext cx="487722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1A9E195-3007-8D75-17CF-B32C0891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44" y="270124"/>
            <a:ext cx="8639299" cy="846157"/>
          </a:xfrm>
        </p:spPr>
        <p:txBody>
          <a:bodyPr>
            <a:normAutofit/>
          </a:bodyPr>
          <a:lstStyle/>
          <a:p>
            <a:pPr algn="ctr"/>
            <a:r>
              <a:rPr lang="pt-BR" sz="3500" b="1" dirty="0"/>
              <a:t>DESAFIOS DA REFORMA ESTRUTURAL FISCAL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7302F4A-0A55-0049-6E63-D4D3480D5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5" y="1318160"/>
            <a:ext cx="8434450" cy="526971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DESENGESSAMENTO DO ORÇAMENTO – Despesas obrigatórias x discricionárias</a:t>
            </a:r>
          </a:p>
          <a:p>
            <a:pPr algn="just"/>
            <a:r>
              <a:rPr lang="pt-BR" dirty="0"/>
              <a:t>REFORMAS DA PREVIDÊNCIA E ADMINISTRATIVA</a:t>
            </a:r>
          </a:p>
          <a:p>
            <a:pPr algn="just"/>
            <a:r>
              <a:rPr lang="pt-BR" dirty="0"/>
              <a:t>FIM DAS VINCULAÇÕES – Orçamento de base zero</a:t>
            </a:r>
          </a:p>
          <a:p>
            <a:pPr algn="just"/>
            <a:r>
              <a:rPr lang="pt-BR" dirty="0"/>
              <a:t>INTOLERÂNCIA A QUALQUER AUMENTO DE CARGA TRIBUTÁRIA</a:t>
            </a:r>
          </a:p>
          <a:p>
            <a:pPr algn="just"/>
            <a:r>
              <a:rPr lang="pt-BR" dirty="0"/>
              <a:t>RECUPERAÇÃO DA CAPACIDADE DE INVESTIMENTO</a:t>
            </a:r>
          </a:p>
          <a:p>
            <a:pPr algn="just"/>
            <a:r>
              <a:rPr lang="pt-BR" dirty="0"/>
              <a:t>REFORMA TRIBUTÁRIA – Visa a simplificação e eficiência, não o aumento de receita</a:t>
            </a:r>
          </a:p>
        </p:txBody>
      </p:sp>
    </p:spTree>
    <p:extLst>
      <p:ext uri="{BB962C8B-B14F-4D97-AF65-F5344CB8AC3E}">
        <p14:creationId xmlns:p14="http://schemas.microsoft.com/office/powerpoint/2010/main" val="971676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1A9E195-3007-8D75-17CF-B32C0891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44" y="270124"/>
            <a:ext cx="8639299" cy="846157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INTEGRAÇÃO GLOBAL – PAPEL NO G20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7302F4A-0A55-0049-6E63-D4D3480D5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5" y="1318160"/>
            <a:ext cx="8434450" cy="52697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/>
              <a:t>BRASIL:</a:t>
            </a:r>
          </a:p>
          <a:p>
            <a:pPr algn="just"/>
            <a:r>
              <a:rPr lang="pt-BR" sz="3200" dirty="0"/>
              <a:t>PROTAGONISMO AMBIENTAL</a:t>
            </a:r>
          </a:p>
          <a:p>
            <a:pPr algn="just"/>
            <a:r>
              <a:rPr lang="pt-BR" sz="3200" dirty="0"/>
              <a:t>PAPEL IMPORTANTE EM FAVOR DA PAZ MUNDIAL</a:t>
            </a:r>
          </a:p>
          <a:p>
            <a:pPr algn="just"/>
            <a:r>
              <a:rPr lang="pt-BR" sz="3200" dirty="0"/>
              <a:t>LIDERANÇA REGIONAL – América Latina</a:t>
            </a:r>
          </a:p>
          <a:p>
            <a:pPr algn="just"/>
            <a:r>
              <a:rPr lang="pt-BR" sz="3200" dirty="0"/>
              <a:t>INTEGRAÇÃO COM CADEIAS PRODUTIVAS E COMERCIAIS – </a:t>
            </a:r>
            <a:r>
              <a:rPr lang="pt-BR" sz="3200" dirty="0" err="1"/>
              <a:t>Ex</a:t>
            </a:r>
            <a:r>
              <a:rPr lang="pt-BR" sz="3200" dirty="0"/>
              <a:t>: Acordo UE/ Mercosul</a:t>
            </a:r>
          </a:p>
          <a:p>
            <a:pPr algn="just"/>
            <a:r>
              <a:rPr lang="pt-BR" sz="3200" dirty="0"/>
              <a:t>ABERTURA EXTERNA: Velho e grande desafio econômico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3496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ABERTURA EXTERNA E ARMADILHA RENDA MÉDIA</a:t>
            </a:r>
            <a:endParaRPr lang="pt-BR" sz="3200" dirty="0"/>
          </a:p>
        </p:txBody>
      </p:sp>
      <p:pic>
        <p:nvPicPr>
          <p:cNvPr id="15" name="Espaço Reservado para Conteúdo 14">
            <a:extLst>
              <a:ext uri="{FF2B5EF4-FFF2-40B4-BE49-F238E27FC236}">
                <a16:creationId xmlns:a16="http://schemas.microsoft.com/office/drawing/2014/main" id="{41475580-ED5F-8382-E0A0-CBC8B58AD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2216" y="2171700"/>
            <a:ext cx="7116106" cy="4037637"/>
          </a:xfrm>
        </p:spPr>
      </p:pic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60C8937F-84DE-9170-E561-2D60C63B7D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5260" y="1690688"/>
            <a:ext cx="7980090" cy="460375"/>
          </a:xfrm>
        </p:spPr>
        <p:txBody>
          <a:bodyPr/>
          <a:lstStyle/>
          <a:p>
            <a:r>
              <a:rPr lang="pt-BR" dirty="0"/>
              <a:t>CARACTERÍSTICAS DOS 12 PAÍSES QUE SUPERARAM A ARMADILHA DA RENDA MÉDIA DESDE A SEGUNDA GUERRA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4071BA-D0CC-0A47-5BEE-736745ED76A6}"/>
              </a:ext>
            </a:extLst>
          </p:cNvPr>
          <p:cNvSpPr txBox="1"/>
          <p:nvPr/>
        </p:nvSpPr>
        <p:spPr>
          <a:xfrm>
            <a:off x="628650" y="6209337"/>
            <a:ext cx="756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*Em: BACHA, Edmar. Fechamento ao Comércio Exterior e Estagnação: Por que o Brasil insiste?. Disponível em: </a:t>
            </a:r>
          </a:p>
          <a:p>
            <a:r>
              <a:rPr lang="pt-BR" sz="1200" dirty="0">
                <a:hlinkClick r:id="rId3"/>
              </a:rPr>
              <a:t>https://edisciplinas.usp.br/</a:t>
            </a:r>
            <a:r>
              <a:rPr lang="pt-BR" sz="1200" dirty="0" err="1">
                <a:hlinkClick r:id="rId3"/>
              </a:rPr>
              <a:t>pluginfile.php</a:t>
            </a:r>
            <a:r>
              <a:rPr lang="pt-BR" sz="1200" dirty="0">
                <a:hlinkClick r:id="rId3"/>
              </a:rPr>
              <a:t>/7507391/</a:t>
            </a:r>
            <a:r>
              <a:rPr lang="pt-BR" sz="1200" dirty="0" err="1">
                <a:hlinkClick r:id="rId3"/>
              </a:rPr>
              <a:t>mod_resource</a:t>
            </a:r>
            <a:r>
              <a:rPr lang="pt-BR" sz="1200" dirty="0">
                <a:hlinkClick r:id="rId3"/>
              </a:rPr>
              <a:t>/</a:t>
            </a:r>
            <a:r>
              <a:rPr lang="pt-BR" sz="1200" dirty="0" err="1">
                <a:hlinkClick r:id="rId3"/>
              </a:rPr>
              <a:t>content</a:t>
            </a:r>
            <a:r>
              <a:rPr lang="pt-BR" sz="1200" dirty="0">
                <a:hlinkClick r:id="rId3"/>
              </a:rPr>
              <a:t>/1/cap22.pdf</a:t>
            </a:r>
            <a:r>
              <a:rPr lang="pt-BR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7307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Obrigado!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387599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marcus.pestana@senado.leg.br</a:t>
            </a:r>
            <a:endParaRPr lang="pt-BR" sz="1800" dirty="0"/>
          </a:p>
          <a:p>
            <a:endParaRPr lang="pt-BR" sz="1800" dirty="0"/>
          </a:p>
          <a:p>
            <a:r>
              <a:rPr lang="pt-BR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ifi@senado.leg.br</a:t>
            </a:r>
          </a:p>
          <a:p>
            <a:r>
              <a:rPr lang="pt-BR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https://fb.com/ifibrasil</a:t>
            </a:r>
            <a:endParaRPr lang="pt-BR" sz="1800" dirty="0"/>
          </a:p>
          <a:p>
            <a:r>
              <a:rPr lang="pt-BR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https://www.instagram.com/ifibrasil/</a:t>
            </a:r>
            <a:endParaRPr lang="pt-BR" sz="1800" dirty="0"/>
          </a:p>
          <a:p>
            <a:r>
              <a:rPr lang="pt-BR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https://br.linkedin.com/company/ifibrasil</a:t>
            </a:r>
            <a:endParaRPr lang="pt-BR" sz="1800" dirty="0"/>
          </a:p>
          <a:p>
            <a:endParaRPr lang="pt-BR" sz="1800" dirty="0">
              <a:solidFill>
                <a:srgbClr val="00AD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1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7302F4A-0A55-0049-6E63-D4D3480D5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96" y="475013"/>
            <a:ext cx="8514607" cy="604161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pt-BR" sz="3000" dirty="0"/>
              <a:t>OBJETIVOS CENTRAIS DE QUALQUER PROJETO NACIONAL: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Crescimento econômico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Estabilidade monetária, cambial e fiscal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Equidade social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Sustentabilidade ambiental</a:t>
            </a:r>
          </a:p>
          <a:p>
            <a:pPr marL="0" indent="0" algn="just">
              <a:buNone/>
            </a:pPr>
            <a:endParaRPr lang="pt-BR" sz="3000" dirty="0"/>
          </a:p>
          <a:p>
            <a:pPr marL="514350" indent="-514350" algn="just">
              <a:buFont typeface="+mj-lt"/>
              <a:buAutoNum type="alphaUcPeriod" startAt="2"/>
            </a:pPr>
            <a:r>
              <a:rPr lang="pt-BR" sz="3000" dirty="0"/>
              <a:t>CONQUISTAS BRASILEIRAS PÓS-REDEMOCRATIZAÇÃO (1985)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Consolidação da democratização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Modernização do Estado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Derrota da hiperinflação (1994)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Construção de densa rede de proteção social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000" dirty="0"/>
              <a:t>Arcabouço institucional avançado para o desenvolvimento sustentável</a:t>
            </a:r>
          </a:p>
        </p:txBody>
      </p:sp>
    </p:spTree>
    <p:extLst>
      <p:ext uri="{BB962C8B-B14F-4D97-AF65-F5344CB8AC3E}">
        <p14:creationId xmlns:p14="http://schemas.microsoft.com/office/powerpoint/2010/main" val="107188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C6A11-3C02-CC84-42A5-0D2D7DD3C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7" y="300683"/>
            <a:ext cx="8502732" cy="608651"/>
          </a:xfrm>
        </p:spPr>
        <p:txBody>
          <a:bodyPr>
            <a:normAutofit/>
          </a:bodyPr>
          <a:lstStyle/>
          <a:p>
            <a:r>
              <a:rPr lang="pt-BR" sz="2800" b="1" dirty="0"/>
              <a:t>AMBIENTE ECONÔMICO E POLÍTICAS GOVERNAMENTAIS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EF56CFD-04CD-713D-F934-004B47A5D820}"/>
              </a:ext>
            </a:extLst>
          </p:cNvPr>
          <p:cNvSpPr/>
          <p:nvPr/>
        </p:nvSpPr>
        <p:spPr>
          <a:xfrm>
            <a:off x="356260" y="973778"/>
            <a:ext cx="8348353" cy="529639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6CD10E6-B4F0-3C05-82BA-38547A6E2BFE}"/>
              </a:ext>
            </a:extLst>
          </p:cNvPr>
          <p:cNvSpPr/>
          <p:nvPr/>
        </p:nvSpPr>
        <p:spPr>
          <a:xfrm>
            <a:off x="641268" y="1567596"/>
            <a:ext cx="7695210" cy="44056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0966F8C-BC5A-2711-04F7-4EC5EAE8CC3F}"/>
              </a:ext>
            </a:extLst>
          </p:cNvPr>
          <p:cNvSpPr/>
          <p:nvPr/>
        </p:nvSpPr>
        <p:spPr>
          <a:xfrm>
            <a:off x="1318161" y="2268187"/>
            <a:ext cx="6472052" cy="320633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4B5550B8-5DF6-0408-1878-2398655ECA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014416"/>
              </p:ext>
            </p:extLst>
          </p:nvPr>
        </p:nvGraphicFramePr>
        <p:xfrm>
          <a:off x="2327565" y="2730830"/>
          <a:ext cx="4320638" cy="266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6CA51F13-BD2F-00BD-CBAD-F83DC573FCD4}"/>
              </a:ext>
            </a:extLst>
          </p:cNvPr>
          <p:cNvSpPr txBox="1"/>
          <p:nvPr/>
        </p:nvSpPr>
        <p:spPr>
          <a:xfrm>
            <a:off x="748145" y="1086021"/>
            <a:ext cx="803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Integração com as cadeias produtivas globais e fluxos financeiros internacionais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2FE17D5-1413-475D-4478-61B83F2D7705}"/>
              </a:ext>
            </a:extLst>
          </p:cNvPr>
          <p:cNvSpPr txBox="1"/>
          <p:nvPr/>
        </p:nvSpPr>
        <p:spPr>
          <a:xfrm>
            <a:off x="866898" y="1621856"/>
            <a:ext cx="732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Ambiente de negócios -&gt; Estabilidade legal e regulatória -&gt; Segurança jurídica e previsibilidade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1E314E4-7249-093D-CFD7-7F7E49FB935F}"/>
              </a:ext>
            </a:extLst>
          </p:cNvPr>
          <p:cNvSpPr txBox="1"/>
          <p:nvPr/>
        </p:nvSpPr>
        <p:spPr>
          <a:xfrm>
            <a:off x="2030680" y="2332631"/>
            <a:ext cx="508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Política econômica</a:t>
            </a:r>
          </a:p>
        </p:txBody>
      </p:sp>
    </p:spTree>
    <p:extLst>
      <p:ext uri="{BB962C8B-B14F-4D97-AF65-F5344CB8AC3E}">
        <p14:creationId xmlns:p14="http://schemas.microsoft.com/office/powerpoint/2010/main" val="223253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F28ED-AA88-6356-E4B2-F93993E0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CENÁRIO MACROECONÔMICO</a:t>
            </a:r>
            <a:br>
              <a:rPr lang="pt-BR" dirty="0"/>
            </a:br>
            <a:r>
              <a:rPr lang="pt-BR" dirty="0"/>
              <a:t>Projeções de curto prazo da IFI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DD688A9A-379B-8431-D0DB-BBCAFF332F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324624"/>
              </p:ext>
            </p:extLst>
          </p:nvPr>
        </p:nvGraphicFramePr>
        <p:xfrm>
          <a:off x="628650" y="1873404"/>
          <a:ext cx="7886700" cy="3883160"/>
        </p:xfrm>
        <a:graphic>
          <a:graphicData uri="http://schemas.openxmlformats.org/drawingml/2006/table">
            <a:tbl>
              <a:tblPr firstRow="1" firstCol="1" bandRow="1"/>
              <a:tblGrid>
                <a:gridCol w="3772996">
                  <a:extLst>
                    <a:ext uri="{9D8B030D-6E8A-4147-A177-3AD203B41FA5}">
                      <a16:colId xmlns:a16="http://schemas.microsoft.com/office/drawing/2014/main" val="4119375632"/>
                    </a:ext>
                  </a:extLst>
                </a:gridCol>
                <a:gridCol w="1028426">
                  <a:extLst>
                    <a:ext uri="{9D8B030D-6E8A-4147-A177-3AD203B41FA5}">
                      <a16:colId xmlns:a16="http://schemas.microsoft.com/office/drawing/2014/main" val="1359657253"/>
                    </a:ext>
                  </a:extLst>
                </a:gridCol>
                <a:gridCol w="1028426">
                  <a:extLst>
                    <a:ext uri="{9D8B030D-6E8A-4147-A177-3AD203B41FA5}">
                      <a16:colId xmlns:a16="http://schemas.microsoft.com/office/drawing/2014/main" val="580760960"/>
                    </a:ext>
                  </a:extLst>
                </a:gridCol>
                <a:gridCol w="1028426">
                  <a:extLst>
                    <a:ext uri="{9D8B030D-6E8A-4147-A177-3AD203B41FA5}">
                      <a16:colId xmlns:a16="http://schemas.microsoft.com/office/drawing/2014/main" val="2832512162"/>
                    </a:ext>
                  </a:extLst>
                </a:gridCol>
                <a:gridCol w="1028426">
                  <a:extLst>
                    <a:ext uri="{9D8B030D-6E8A-4147-A177-3AD203B41FA5}">
                      <a16:colId xmlns:a16="http://schemas.microsoft.com/office/drawing/2014/main" val="3409011968"/>
                    </a:ext>
                  </a:extLst>
                </a:gridCol>
              </a:tblGrid>
              <a:tr h="388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Variável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2023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2024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2025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2026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280743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PIB nominal (R$ bilhões)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10.856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11.579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12.249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13.020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32054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PIB nominal (% variação média anual)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6,3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41118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PIB real (% variação média anual)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2,9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2,3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170382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Deflator do PIB (% variação média anual)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6869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IPCA (% variação ano contra ano em dezembro)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4,6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3,4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084353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Taxa de desemprego (% da força de trabalho)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46909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Massa salarial (% variação média anual)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6,9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2,3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30711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Taxa de câmbio (R$/US$ final de período)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4,84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5,40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5,47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5,54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56182"/>
                  </a:ext>
                </a:extLst>
              </a:tr>
              <a:tr h="388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Selic (% final de período)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11,75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11,50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10,00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9,00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63440"/>
                  </a:ext>
                </a:extLst>
              </a:tr>
            </a:tbl>
          </a:graphicData>
        </a:graphic>
      </p:graphicFrame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384FB2D2-1E67-8E2B-8EE4-CED89DCB7B4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t-BR" dirty="0"/>
              <a:t>Elaboração: IFI</a:t>
            </a:r>
          </a:p>
        </p:txBody>
      </p:sp>
    </p:spTree>
    <p:extLst>
      <p:ext uri="{BB962C8B-B14F-4D97-AF65-F5344CB8AC3E}">
        <p14:creationId xmlns:p14="http://schemas.microsoft.com/office/powerpoint/2010/main" val="402524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QUADRO FISCAL – Receitas Primárias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818DBCF7-9912-3AFE-0734-0E6CEBA72B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35320"/>
              </p:ext>
            </p:extLst>
          </p:nvPr>
        </p:nvGraphicFramePr>
        <p:xfrm>
          <a:off x="628650" y="2151062"/>
          <a:ext cx="7886699" cy="3679262"/>
        </p:xfrm>
        <a:graphic>
          <a:graphicData uri="http://schemas.openxmlformats.org/drawingml/2006/table">
            <a:tbl>
              <a:tblPr firstRow="1" firstCol="1" bandRow="1"/>
              <a:tblGrid>
                <a:gridCol w="3451469">
                  <a:extLst>
                    <a:ext uri="{9D8B030D-6E8A-4147-A177-3AD203B41FA5}">
                      <a16:colId xmlns:a16="http://schemas.microsoft.com/office/drawing/2014/main" val="3166210799"/>
                    </a:ext>
                  </a:extLst>
                </a:gridCol>
                <a:gridCol w="739205">
                  <a:extLst>
                    <a:ext uri="{9D8B030D-6E8A-4147-A177-3AD203B41FA5}">
                      <a16:colId xmlns:a16="http://schemas.microsoft.com/office/drawing/2014/main" val="948823189"/>
                    </a:ext>
                  </a:extLst>
                </a:gridCol>
                <a:gridCol w="739205">
                  <a:extLst>
                    <a:ext uri="{9D8B030D-6E8A-4147-A177-3AD203B41FA5}">
                      <a16:colId xmlns:a16="http://schemas.microsoft.com/office/drawing/2014/main" val="3204040408"/>
                    </a:ext>
                  </a:extLst>
                </a:gridCol>
                <a:gridCol w="739205">
                  <a:extLst>
                    <a:ext uri="{9D8B030D-6E8A-4147-A177-3AD203B41FA5}">
                      <a16:colId xmlns:a16="http://schemas.microsoft.com/office/drawing/2014/main" val="2609864335"/>
                    </a:ext>
                  </a:extLst>
                </a:gridCol>
                <a:gridCol w="739205">
                  <a:extLst>
                    <a:ext uri="{9D8B030D-6E8A-4147-A177-3AD203B41FA5}">
                      <a16:colId xmlns:a16="http://schemas.microsoft.com/office/drawing/2014/main" val="1659307975"/>
                    </a:ext>
                  </a:extLst>
                </a:gridCol>
                <a:gridCol w="739205">
                  <a:extLst>
                    <a:ext uri="{9D8B030D-6E8A-4147-A177-3AD203B41FA5}">
                      <a16:colId xmlns:a16="http://schemas.microsoft.com/office/drawing/2014/main" val="3055946498"/>
                    </a:ext>
                  </a:extLst>
                </a:gridCol>
                <a:gridCol w="739205">
                  <a:extLst>
                    <a:ext uri="{9D8B030D-6E8A-4147-A177-3AD203B41FA5}">
                      <a16:colId xmlns:a16="http://schemas.microsoft.com/office/drawing/2014/main" val="757441367"/>
                    </a:ext>
                  </a:extLst>
                </a:gridCol>
              </a:tblGrid>
              <a:tr h="3477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Cenário base (R$ bilhões)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Revisão set/24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82702"/>
                  </a:ext>
                </a:extLst>
              </a:tr>
              <a:tr h="7417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2024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% do PIB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2025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% do PIB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2026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FFFFFF"/>
                          </a:solidFill>
                          <a:effectLst/>
                          <a:highlight>
                            <a:srgbClr val="005D89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% do PIB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highlight>
                          <a:srgbClr val="005D89"/>
                        </a:highlight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19129"/>
                  </a:ext>
                </a:extLst>
              </a:tr>
              <a:tr h="3670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 Receita primária total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2.641,0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22,8%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2.817,5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23,0%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2.997,9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23,0%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164447"/>
                  </a:ext>
                </a:extLst>
              </a:tr>
              <a:tr h="367057">
                <a:tc>
                  <a:txBody>
                    <a:bodyPr/>
                    <a:lstStyle/>
                    <a:p>
                      <a:pPr indent="9525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Receita administrada pela RFB/MF, exceto RGPS e sem incentivos fiscais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1.660,1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14,3%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1.821,6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14,9%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1.909,2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14,7%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52339"/>
                  </a:ext>
                </a:extLst>
              </a:tr>
              <a:tr h="347708">
                <a:tc>
                  <a:txBody>
                    <a:bodyPr/>
                    <a:lstStyle/>
                    <a:p>
                      <a:pPr indent="9525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Arrecadação líquida para o RGPS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641,8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5,5%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678,7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5,5%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732,7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5,6%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312489"/>
                  </a:ext>
                </a:extLst>
              </a:tr>
              <a:tr h="367057">
                <a:tc>
                  <a:txBody>
                    <a:bodyPr/>
                    <a:lstStyle/>
                    <a:p>
                      <a:pPr indent="9525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Receitas não administradas pela RFB/MF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339,2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2,9%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317,2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2,6%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356,0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2,7%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043826"/>
                  </a:ext>
                </a:extLst>
              </a:tr>
              <a:tr h="347708">
                <a:tc>
                  <a:txBody>
                    <a:bodyPr/>
                    <a:lstStyle/>
                    <a:p>
                      <a:pPr indent="9525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Incentivos fiscais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0,0%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0,0%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0,0%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074871"/>
                  </a:ext>
                </a:extLst>
              </a:tr>
              <a:tr h="3477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 Transferências por repartição de receita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519,7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4,5%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555,9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4,5%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583,2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4,5%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926705"/>
                  </a:ext>
                </a:extLst>
              </a:tr>
              <a:tr h="371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3. Receita líquida de transferências [(1)-(2)]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2.121,4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18,3%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2.261,6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18,5%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2.414,8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18,5%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187216"/>
                  </a:ext>
                </a:extLst>
              </a:tr>
            </a:tbl>
          </a:graphicData>
        </a:graphic>
      </p:graphicFrame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EAE1045-61DF-1E6C-F580-4C48C04A6E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CENÁRIO BASE DA IFI PARA A RECEITA PRIMÁRIA DO GOVERNO CENTRAL EM 2024, 2025 E 2026 (R$ BILHÕES E % DO PIB)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22A4B7-8AFF-2B90-5FC1-B0605012E2E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5830324"/>
            <a:ext cx="7886700" cy="386615"/>
          </a:xfrm>
        </p:spPr>
        <p:txBody>
          <a:bodyPr/>
          <a:lstStyle/>
          <a:p>
            <a:r>
              <a:rPr lang="pt-BR" dirty="0"/>
              <a:t>Fonte: Secretaria do Tesouro Nacional e Siga Brasil. Elaboração: IFI.</a:t>
            </a:r>
          </a:p>
        </p:txBody>
      </p:sp>
    </p:spTree>
    <p:extLst>
      <p:ext uri="{BB962C8B-B14F-4D97-AF65-F5344CB8AC3E}">
        <p14:creationId xmlns:p14="http://schemas.microsoft.com/office/powerpoint/2010/main" val="183137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/>
              <a:t>QUADRO FISCAL – Esforço institucional</a:t>
            </a:r>
            <a:br>
              <a:rPr lang="pt-BR" sz="3600" b="1" dirty="0"/>
            </a:br>
            <a:r>
              <a:rPr lang="pt-BR" sz="3600" b="1" dirty="0"/>
              <a:t>Ampliação das receitas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35B99D18-D66C-138B-7DFF-795B4816D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143586"/>
              </p:ext>
            </p:extLst>
          </p:nvPr>
        </p:nvGraphicFramePr>
        <p:xfrm>
          <a:off x="628650" y="1830388"/>
          <a:ext cx="7886700" cy="4651477"/>
        </p:xfrm>
        <a:graphic>
          <a:graphicData uri="http://schemas.openxmlformats.org/drawingml/2006/table">
            <a:tbl>
              <a:tblPr firstRow="1" firstCol="1" bandRow="1"/>
              <a:tblGrid>
                <a:gridCol w="2532306">
                  <a:extLst>
                    <a:ext uri="{9D8B030D-6E8A-4147-A177-3AD203B41FA5}">
                      <a16:colId xmlns:a16="http://schemas.microsoft.com/office/drawing/2014/main" val="1782497031"/>
                    </a:ext>
                  </a:extLst>
                </a:gridCol>
                <a:gridCol w="2532306">
                  <a:extLst>
                    <a:ext uri="{9D8B030D-6E8A-4147-A177-3AD203B41FA5}">
                      <a16:colId xmlns:a16="http://schemas.microsoft.com/office/drawing/2014/main" val="2730554716"/>
                    </a:ext>
                  </a:extLst>
                </a:gridCol>
                <a:gridCol w="705522">
                  <a:extLst>
                    <a:ext uri="{9D8B030D-6E8A-4147-A177-3AD203B41FA5}">
                      <a16:colId xmlns:a16="http://schemas.microsoft.com/office/drawing/2014/main" val="708171839"/>
                    </a:ext>
                  </a:extLst>
                </a:gridCol>
                <a:gridCol w="705522">
                  <a:extLst>
                    <a:ext uri="{9D8B030D-6E8A-4147-A177-3AD203B41FA5}">
                      <a16:colId xmlns:a16="http://schemas.microsoft.com/office/drawing/2014/main" val="3683182476"/>
                    </a:ext>
                  </a:extLst>
                </a:gridCol>
                <a:gridCol w="705522">
                  <a:extLst>
                    <a:ext uri="{9D8B030D-6E8A-4147-A177-3AD203B41FA5}">
                      <a16:colId xmlns:a16="http://schemas.microsoft.com/office/drawing/2014/main" val="2683998253"/>
                    </a:ext>
                  </a:extLst>
                </a:gridCol>
                <a:gridCol w="705522">
                  <a:extLst>
                    <a:ext uri="{9D8B030D-6E8A-4147-A177-3AD203B41FA5}">
                      <a16:colId xmlns:a16="http://schemas.microsoft.com/office/drawing/2014/main" val="714626025"/>
                    </a:ext>
                  </a:extLst>
                </a:gridCol>
              </a:tblGrid>
              <a:tr h="264022">
                <a:tc gridSpan="6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Impacto orçamentário em 2024 e 2025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92923"/>
                  </a:ext>
                </a:extLst>
              </a:tr>
              <a:tr h="264022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Medida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Norma jurídica/proposição legislativa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Impacto considerado pelo Poder Executivo (R$ bilhões)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Impacto considerado pela IFI - cenário base (R$ bilhões)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837602"/>
                  </a:ext>
                </a:extLst>
              </a:tr>
              <a:tr h="2640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set-dez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2025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set-dez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2025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394493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Total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57,6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166,2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44,3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79,2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35807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Receitas extraordinárias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24,1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121,5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15,2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60,3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272836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Carf</a:t>
                      </a: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 - voto de qualidade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14.689, de 20 de setembro de 2023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0,8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28,6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0,8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5,1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681373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14.789 art. 13 (Transação)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14.789, de 29 de dezembro de 2023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10,0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31,0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9,3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995862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14.789 art. 14 (Transação)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14.789, de 29 de dezembro de 2023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5,2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15,5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4,8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10,0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6075"/>
                  </a:ext>
                </a:extLst>
              </a:tr>
              <a:tr h="159877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Transação de relevante e disseminada controvérsia jurídica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Portaria Normativa MF nº 1.383, de 29 de agosto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26,5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15,9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927271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Limitação da compensação de créditos decorrentes de decisões judiciais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14.873, de 29 de maio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8,0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20,0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8,0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20,0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894966"/>
                  </a:ext>
                </a:extLst>
              </a:tr>
              <a:tr h="159877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Medidas legislativas com impacto na receita (PLOA 2025)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46,7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20,9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26311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Majoração alíquotas CSLL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Projeto de Lei nº 3.394,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14,9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14,9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761845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Majoração alíquota IR sobre JCP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Projeto de Lei nº 3.394,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6,0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6,0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300566"/>
                  </a:ext>
                </a:extLst>
              </a:tr>
              <a:tr h="159877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Compensação da desoneração da folha de salários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14.784, de 27 de dezembro de 2023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25,8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789488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Outras medidas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33,5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29,1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263973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Subvenções para investimento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14.789, de 29 de dezembro de 2023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9,4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5,0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161765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Apostas de quota fixa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14.790, de 29 de dezembro de 2023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0,3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0,3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150195"/>
                  </a:ext>
                </a:extLst>
              </a:tr>
              <a:tr h="159877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Transação tributária PGFN-RFB 6/2024 (Petrobras)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5,5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5,5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703248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Compensação da desoneração da folha - valores empoçados na Caixa Econômica Federal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14.973, de 16 de setembro de 2024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6,3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6,3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833707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Compensação da desoneração da folha - depósitos judiciais em processos encerrados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14.973, de 16 de setembro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8,0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8,0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807302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Compensação da desoneração da folha - desenrola agências reguladoras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14.973, de 16 de setembro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4,0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4,0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841786"/>
                  </a:ext>
                </a:extLst>
              </a:tr>
              <a:tr h="159877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Medidas legislativas com efeitos negativos nas receitas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-2,0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 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-2,0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56245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Reintegra Simples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-0,1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-0,1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317700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Pronon</a:t>
                      </a: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/Pronas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9.250, de 1995, Lei nº 12.715, de 2012 e Lei nº 14.564, de 2023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-0,4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-0,4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083516"/>
                  </a:ext>
                </a:extLst>
              </a:tr>
              <a:tr h="132011">
                <a:tc>
                  <a:txBody>
                    <a:bodyPr/>
                    <a:lstStyle/>
                    <a:p>
                      <a:pPr marL="18034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PADIS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nº 11.484, de 2007 e Lei nº 14.968, de 2024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-1,6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</a:t>
                      </a:r>
                      <a:endParaRPr lang="pt-BR" sz="9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Minion Pro"/>
                        </a:rPr>
                        <a:t>-1,6</a:t>
                      </a:r>
                      <a:endParaRPr lang="pt-BR" sz="9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20990" marR="2099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728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36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186997"/>
            <a:ext cx="8657112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QUADRO FISCAL – Despesas e Resultado Primário (2024)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9A994E1-A876-B912-F51D-268C434B7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690712"/>
              </p:ext>
            </p:extLst>
          </p:nvPr>
        </p:nvGraphicFramePr>
        <p:xfrm>
          <a:off x="796826" y="1398367"/>
          <a:ext cx="7420173" cy="4293825"/>
        </p:xfrm>
        <a:graphic>
          <a:graphicData uri="http://schemas.openxmlformats.org/drawingml/2006/table">
            <a:tbl>
              <a:tblPr firstRow="1" firstCol="1" bandRow="1"/>
              <a:tblGrid>
                <a:gridCol w="2273168">
                  <a:extLst>
                    <a:ext uri="{9D8B030D-6E8A-4147-A177-3AD203B41FA5}">
                      <a16:colId xmlns:a16="http://schemas.microsoft.com/office/drawing/2014/main" val="27496776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1787137469"/>
                    </a:ext>
                  </a:extLst>
                </a:gridCol>
                <a:gridCol w="547244">
                  <a:extLst>
                    <a:ext uri="{9D8B030D-6E8A-4147-A177-3AD203B41FA5}">
                      <a16:colId xmlns:a16="http://schemas.microsoft.com/office/drawing/2014/main" val="2155912106"/>
                    </a:ext>
                  </a:extLst>
                </a:gridCol>
                <a:gridCol w="561815">
                  <a:extLst>
                    <a:ext uri="{9D8B030D-6E8A-4147-A177-3AD203B41FA5}">
                      <a16:colId xmlns:a16="http://schemas.microsoft.com/office/drawing/2014/main" val="1498252517"/>
                    </a:ext>
                  </a:extLst>
                </a:gridCol>
                <a:gridCol w="561815">
                  <a:extLst>
                    <a:ext uri="{9D8B030D-6E8A-4147-A177-3AD203B41FA5}">
                      <a16:colId xmlns:a16="http://schemas.microsoft.com/office/drawing/2014/main" val="1845435395"/>
                    </a:ext>
                  </a:extLst>
                </a:gridCol>
                <a:gridCol w="561815">
                  <a:extLst>
                    <a:ext uri="{9D8B030D-6E8A-4147-A177-3AD203B41FA5}">
                      <a16:colId xmlns:a16="http://schemas.microsoft.com/office/drawing/2014/main" val="782317429"/>
                    </a:ext>
                  </a:extLst>
                </a:gridCol>
                <a:gridCol w="561815">
                  <a:extLst>
                    <a:ext uri="{9D8B030D-6E8A-4147-A177-3AD203B41FA5}">
                      <a16:colId xmlns:a16="http://schemas.microsoft.com/office/drawing/2014/main" val="830656295"/>
                    </a:ext>
                  </a:extLst>
                </a:gridCol>
                <a:gridCol w="458195">
                  <a:extLst>
                    <a:ext uri="{9D8B030D-6E8A-4147-A177-3AD203B41FA5}">
                      <a16:colId xmlns:a16="http://schemas.microsoft.com/office/drawing/2014/main" val="4202892631"/>
                    </a:ext>
                  </a:extLst>
                </a:gridCol>
                <a:gridCol w="446862">
                  <a:extLst>
                    <a:ext uri="{9D8B030D-6E8A-4147-A177-3AD203B41FA5}">
                      <a16:colId xmlns:a16="http://schemas.microsoft.com/office/drawing/2014/main" val="3846127858"/>
                    </a:ext>
                  </a:extLst>
                </a:gridCol>
                <a:gridCol w="446862">
                  <a:extLst>
                    <a:ext uri="{9D8B030D-6E8A-4147-A177-3AD203B41FA5}">
                      <a16:colId xmlns:a16="http://schemas.microsoft.com/office/drawing/2014/main" val="3483163893"/>
                    </a:ext>
                  </a:extLst>
                </a:gridCol>
                <a:gridCol w="446862">
                  <a:extLst>
                    <a:ext uri="{9D8B030D-6E8A-4147-A177-3AD203B41FA5}">
                      <a16:colId xmlns:a16="http://schemas.microsoft.com/office/drawing/2014/main" val="4189660347"/>
                    </a:ext>
                  </a:extLst>
                </a:gridCol>
              </a:tblGrid>
              <a:tr h="403633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Rubrica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Realizado 2023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LOA 2024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RARDP 4º Bim. 2024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IFI (set/2024)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467606"/>
                  </a:ext>
                </a:extLst>
              </a:tr>
              <a:tr h="1352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R$ Bi.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% PIB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Part. %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R$ Bi.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% PIB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R$ Bi.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% PIB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R$ Bi.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% PIB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Part. %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523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Receita Primária Líquida de Transferências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1.899,4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17,5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80,8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2.192,0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18,9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2.172,6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18,8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2.121,4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18,3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80,8</a:t>
                      </a:r>
                      <a:endParaRPr lang="pt-BR" sz="105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071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Despesa Primária Total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2.129,9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19,6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100,0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2.182,9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18,9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2.241,5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19,4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2.217,1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19,1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100,0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4827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895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Benefícios Previdenciários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898,9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41,3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908,7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931,4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941,5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41,3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7858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marR="210185" indent="895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Pessoal e Encargos Sociais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363,7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379,2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373,2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374,1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5308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895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Outras Despesas Obrigatórias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357,5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327,2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378,9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375,0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05143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Abono Salarial e Seguro Desemprego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72,9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78,0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81,8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81,8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8594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Apoio Financeiro aos Estados e Municípios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27,1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5763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Benefícios de Prestação Continuada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92,7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4,6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103,5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111,8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110,6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6168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Créditos Extraordinários (exceto PAC)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2,8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31,5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33,4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4867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Complementação da União ao Fundeb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47,0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48,7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48,0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7694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FCDF (Custeio e Capital)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3,8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6678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Legislativo/Judiciário/MPU/DPU (Custeio e Capital)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0,8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21,2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20,7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3997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Kandir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13233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Sentenças Judiciais e Precatórios (Custeio e Capital)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71,4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27,5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35,0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34,2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989789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Subsídios, Subvenções e </a:t>
                      </a:r>
                      <a:r>
                        <a:rPr lang="pt-BR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Proagro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21,7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22,2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26,2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24,4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0558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67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Outras Despesas Obrigatórias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11,9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13478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895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Despesas Sujeitas à Programação Financeira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509,8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24,6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567,8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557,9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4,8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526,5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24,6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4580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797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Obrigatórias com Controle de Fluxo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326,4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15,3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358,9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359,5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359,7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15,3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421540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4445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Benefícios a servidores públicos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15,4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18,6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4628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4445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Programa Bolsa Família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166,3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169,5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169,5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168,5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2670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4445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Saúde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129,5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154,0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154,0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156,2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09537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4445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Educação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14136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4445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Demais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04871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26797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Despesas Discricionárias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183,4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208,9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198,4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166,8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1475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Resultado Primário Acima da Linha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-230,5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-2,1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9,1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-68,8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-0,6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-95,7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-0,8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 </a:t>
                      </a:r>
                      <a:endParaRPr lang="pt-BR" sz="105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41821" marR="41821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233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0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186997"/>
            <a:ext cx="865711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QUADRO FISCAL</a:t>
            </a:r>
            <a:br>
              <a:rPr lang="pt-BR" b="1" dirty="0"/>
            </a:br>
            <a:r>
              <a:rPr lang="pt-BR" sz="3100" b="1" dirty="0"/>
              <a:t>EXEMPLO DE DINÂMICA DAS DESPESAS</a:t>
            </a:r>
            <a:br>
              <a:rPr lang="pt-BR" b="1" dirty="0"/>
            </a:br>
            <a:r>
              <a:rPr lang="pt-BR" sz="3100" dirty="0"/>
              <a:t>Evolução dos benefícios emitidos – RGPS</a:t>
            </a:r>
            <a:br>
              <a:rPr lang="pt-BR" dirty="0"/>
            </a:br>
            <a:r>
              <a:rPr lang="pt-BR" sz="2200" dirty="0"/>
              <a:t>(em milhões)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850104"/>
              </p:ext>
            </p:extLst>
          </p:nvPr>
        </p:nvGraphicFramePr>
        <p:xfrm>
          <a:off x="546100" y="1683834"/>
          <a:ext cx="8277225" cy="476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716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75440-A8ED-9685-73D7-355503B6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186997"/>
            <a:ext cx="8657112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QUADRO FISCAL – DESEQUILÍBRIO, ENGESSAMENTO CRESCENTE E DÉFICIT (2025)</a:t>
            </a:r>
            <a:endParaRPr lang="pt-BR" dirty="0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6A848175-41C6-A67E-6F72-68805FD33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315732"/>
              </p:ext>
            </p:extLst>
          </p:nvPr>
        </p:nvGraphicFramePr>
        <p:xfrm>
          <a:off x="602167" y="1825627"/>
          <a:ext cx="8173844" cy="4323592"/>
        </p:xfrm>
        <a:graphic>
          <a:graphicData uri="http://schemas.openxmlformats.org/drawingml/2006/table">
            <a:tbl>
              <a:tblPr firstRow="1" firstCol="1" bandRow="1"/>
              <a:tblGrid>
                <a:gridCol w="4165340">
                  <a:extLst>
                    <a:ext uri="{9D8B030D-6E8A-4147-A177-3AD203B41FA5}">
                      <a16:colId xmlns:a16="http://schemas.microsoft.com/office/drawing/2014/main" val="705928742"/>
                    </a:ext>
                  </a:extLst>
                </a:gridCol>
                <a:gridCol w="1002126">
                  <a:extLst>
                    <a:ext uri="{9D8B030D-6E8A-4147-A177-3AD203B41FA5}">
                      <a16:colId xmlns:a16="http://schemas.microsoft.com/office/drawing/2014/main" val="3036667753"/>
                    </a:ext>
                  </a:extLst>
                </a:gridCol>
                <a:gridCol w="1002126">
                  <a:extLst>
                    <a:ext uri="{9D8B030D-6E8A-4147-A177-3AD203B41FA5}">
                      <a16:colId xmlns:a16="http://schemas.microsoft.com/office/drawing/2014/main" val="3730943408"/>
                    </a:ext>
                  </a:extLst>
                </a:gridCol>
                <a:gridCol w="1002126">
                  <a:extLst>
                    <a:ext uri="{9D8B030D-6E8A-4147-A177-3AD203B41FA5}">
                      <a16:colId xmlns:a16="http://schemas.microsoft.com/office/drawing/2014/main" val="149856888"/>
                    </a:ext>
                  </a:extLst>
                </a:gridCol>
                <a:gridCol w="1002126">
                  <a:extLst>
                    <a:ext uri="{9D8B030D-6E8A-4147-A177-3AD203B41FA5}">
                      <a16:colId xmlns:a16="http://schemas.microsoft.com/office/drawing/2014/main" val="2788351799"/>
                    </a:ext>
                  </a:extLst>
                </a:gridCol>
              </a:tblGrid>
              <a:tr h="214482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Rubrica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PLOA 2025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IFI 2025 (set/2024)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336847"/>
                  </a:ext>
                </a:extLst>
              </a:tr>
              <a:tr h="2144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R$ Bi.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% PIB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R$ Bi.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% PIB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577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Receita Primária Líquida de Transferências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2.349,0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19,2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2.261,6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408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Despesa Primária Total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2.389,5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2.408,7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19,7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022053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1022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Benefícios Previdenciários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1.007,2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1.034,1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69311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1022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Pessoal e Encargos Sociais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413,2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406,9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5559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1022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Outras Despesas Obrigatórias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419,8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403,0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1875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Abono Salarial e Seguro Desemprego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87,6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89,8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98990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Apoio Financeiro aos Estados e Municípios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7,3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12,1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57953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Benefícios de Prestação Continuada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118,4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123,0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31134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Créditos Extraordinários (exceto PAC)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682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Complementação da União ao Fundeb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56,6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56,1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42227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FCDF (Custeio e Capital)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6275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Legislativo/Judiciário/MPU/DPU (Custeio e Capital)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20,4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21,0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608063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Lei Kandir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15604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Sentenças Judiciais e Precatórios (Custeio e Capital)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47,1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59,2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257094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Subsídios, Subvenções e </a:t>
                      </a:r>
                      <a:r>
                        <a:rPr lang="pt-BR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Proagro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26,6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22,6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39091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48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Outras Despesas Obrigatórias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47,0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6,6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2549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10223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Despesas Sujeitas à Programação Financeira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549,3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4,5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564,6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4,6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44268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607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Obrigatórias com Controle de Fluxo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370,7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386,1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3,2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68493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5080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Benefícios a servidores públicos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22,1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18,6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33843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509905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Programa Bolsa Família</a:t>
                      </a:r>
                      <a:endParaRPr lang="pt-B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167,2</a:t>
                      </a:r>
                      <a:endParaRPr lang="pt-B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1,4</a:t>
                      </a:r>
                      <a:endParaRPr lang="pt-B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177,1</a:t>
                      </a:r>
                      <a:endParaRPr lang="pt-B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1,4</a:t>
                      </a:r>
                      <a:endParaRPr lang="pt-BR" sz="10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36923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5080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Saúde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163,2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1,3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171,4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1,4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95285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5080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Educação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8,4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10,0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314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50800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Demais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9,8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9,0</a:t>
                      </a:r>
                      <a:endParaRPr lang="pt-BR" sz="1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0,1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512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indent="306070"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Despesas Discricionárias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178,5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1,5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178,5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1,5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883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Resultado Primário Acima da Linha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-40,4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-0,3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-147,1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inion Pro"/>
                        </a:rPr>
                        <a:t>-1,2</a:t>
                      </a:r>
                      <a:endParaRPr lang="pt-BR" sz="1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Minion Pr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53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521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 2013 - 2022">
  <a:themeElements>
    <a:clrScheme name="cores if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D89"/>
      </a:accent1>
      <a:accent2>
        <a:srgbClr val="00ADFA"/>
      </a:accent2>
      <a:accent3>
        <a:srgbClr val="9EBBD3"/>
      </a:accent3>
      <a:accent4>
        <a:srgbClr val="BD534B"/>
      </a:accent4>
      <a:accent5>
        <a:srgbClr val="D5998E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res IFI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5D89"/>
    </a:accent1>
    <a:accent2>
      <a:srgbClr val="00ADFA"/>
    </a:accent2>
    <a:accent3>
      <a:srgbClr val="9EBBD3"/>
    </a:accent3>
    <a:accent4>
      <a:srgbClr val="BD534B"/>
    </a:accent4>
    <a:accent5>
      <a:srgbClr val="D5998E"/>
    </a:accent5>
    <a:accent6>
      <a:srgbClr val="FFC000"/>
    </a:accent6>
    <a:hlink>
      <a:srgbClr val="0563C1"/>
    </a:hlink>
    <a:folHlink>
      <a:srgbClr val="954F72"/>
    </a:folHlink>
  </a:clrScheme>
  <a:fontScheme name="Office 2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mbria"/>
      <a:ea typeface=""/>
      <a:cs typeface=""/>
      <a:font script="Jpan" typeface="HG明朝B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FI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5D89"/>
    </a:accent1>
    <a:accent2>
      <a:srgbClr val="00ADFA"/>
    </a:accent2>
    <a:accent3>
      <a:srgbClr val="9EBBD3"/>
    </a:accent3>
    <a:accent4>
      <a:srgbClr val="BD534B"/>
    </a:accent4>
    <a:accent5>
      <a:srgbClr val="D5998E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9332</TotalTime>
  <Words>2143</Words>
  <Application>Microsoft Office PowerPoint</Application>
  <PresentationFormat>Apresentação na tela (4:3)</PresentationFormat>
  <Paragraphs>850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Tema do Office 2013 - 2022</vt:lpstr>
      <vt:lpstr>Apresentação do PowerPoint</vt:lpstr>
      <vt:lpstr>Apresentação do PowerPoint</vt:lpstr>
      <vt:lpstr>AMBIENTE ECONÔMICO E POLÍTICAS GOVERNAMENTAIS</vt:lpstr>
      <vt:lpstr>CENÁRIO MACROECONÔMICO Projeções de curto prazo da IFI</vt:lpstr>
      <vt:lpstr>QUADRO FISCAL – Receitas Primárias</vt:lpstr>
      <vt:lpstr>QUADRO FISCAL – Esforço institucional Ampliação das receitas</vt:lpstr>
      <vt:lpstr>QUADRO FISCAL – Despesas e Resultado Primário (2024)</vt:lpstr>
      <vt:lpstr>QUADRO FISCAL EXEMPLO DE DINÂMICA DAS DESPESAS Evolução dos benefícios emitidos – RGPS (em milhões)</vt:lpstr>
      <vt:lpstr>QUADRO FISCAL – DESEQUILÍBRIO, ENGESSAMENTO CRESCENTE E DÉFICIT (2025)</vt:lpstr>
      <vt:lpstr>ENDIVIDAMENTO PÚBLICO</vt:lpstr>
      <vt:lpstr>ENDIVIDAMENTO PÚBLICO</vt:lpstr>
      <vt:lpstr>REFORMA TRIBUTÁRIA – Necessidade inadiável</vt:lpstr>
      <vt:lpstr>Apresentação do PowerPoint</vt:lpstr>
      <vt:lpstr>DESAFIOS DA REFORMA ESTRUTURAL FISCAL</vt:lpstr>
      <vt:lpstr>INTEGRAÇÃO GLOBAL – PAPEL NO G20</vt:lpstr>
      <vt:lpstr>ABERTURA EXTERNA E ARMADILHA RENDA MÉDIA</vt:lpstr>
      <vt:lpstr>Obrigado!</vt:lpstr>
    </vt:vector>
  </TitlesOfParts>
  <Company>Senado Federal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Correa Matoso</dc:creator>
  <cp:lastModifiedBy>Pedro Henrique Oliveira de Souza</cp:lastModifiedBy>
  <cp:revision>104</cp:revision>
  <cp:lastPrinted>2024-10-15T19:28:13Z</cp:lastPrinted>
  <dcterms:created xsi:type="dcterms:W3CDTF">2021-08-03T14:01:15Z</dcterms:created>
  <dcterms:modified xsi:type="dcterms:W3CDTF">2024-10-15T19:37:17Z</dcterms:modified>
</cp:coreProperties>
</file>