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11.jpg" ContentType="image/jpg"/>
  <Override PartName="/ppt/media/image12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57" r:id="rId6"/>
    <p:sldId id="260" r:id="rId7"/>
    <p:sldId id="265" r:id="rId8"/>
    <p:sldId id="266" r:id="rId9"/>
    <p:sldId id="264" r:id="rId10"/>
    <p:sldId id="263" r:id="rId11"/>
    <p:sldId id="267" r:id="rId12"/>
    <p:sldId id="268" r:id="rId13"/>
    <p:sldId id="262" r:id="rId14"/>
    <p:sldId id="270" r:id="rId15"/>
    <p:sldId id="269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31/10/2023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3894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31/10/2023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1835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31/10/2023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2719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31/10/2023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6627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31/10/2023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5977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31/10/2023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7921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31/10/2023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6466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31/10/2023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480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31/10/2023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1178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31/10/2023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1575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31/10/2023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3786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8E7D4-256A-45EA-BD7D-28BAB3C3703C}" type="datetimeFigureOut">
              <a:rPr lang="pt-BR" smtClean="0"/>
              <a:t>31/10/2023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7198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health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health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health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56047" y="1865674"/>
            <a:ext cx="8395854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pt-BR" b="1" dirty="0"/>
              <a:t> </a:t>
            </a:r>
            <a:r>
              <a:rPr lang="pt-BR" sz="5300" b="1" dirty="0"/>
              <a:t>A Sustentabilidade Econômica e Financeira do SUS</a:t>
            </a:r>
            <a:br>
              <a:rPr lang="pt-BR" sz="5300" b="1" dirty="0"/>
            </a:br>
            <a:r>
              <a:rPr lang="pt-BR" sz="2200" b="1" dirty="0" smtClean="0"/>
              <a:t/>
            </a:r>
            <a:br>
              <a:rPr lang="pt-BR" sz="2200" b="1" dirty="0" smtClean="0"/>
            </a:br>
            <a:r>
              <a:rPr lang="pt-BR" sz="3100" dirty="0"/>
              <a:t>Seminário: “Chamamento Público e Qualificação das OSS para o Fortalecimento do SUS"</a:t>
            </a:r>
            <a:endParaRPr lang="pt-BR" sz="31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4453047"/>
            <a:ext cx="2618509" cy="165576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b="1" dirty="0"/>
              <a:t>Marcus Pestana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000" dirty="0" smtClean="0"/>
              <a:t>Diretor-Executivo</a:t>
            </a:r>
            <a:endParaRPr lang="pt-BR" sz="20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985" y="5504533"/>
            <a:ext cx="7273978" cy="1208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969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/>
          <p:cNvSpPr txBox="1">
            <a:spLocks/>
          </p:cNvSpPr>
          <p:nvPr/>
        </p:nvSpPr>
        <p:spPr>
          <a:xfrm>
            <a:off x="1295900" y="1014191"/>
            <a:ext cx="512254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200" b="0" i="0">
                <a:solidFill>
                  <a:srgbClr val="FFFF00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0" cap="none" spc="5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Transição</a:t>
            </a:r>
            <a:r>
              <a:rPr kumimoji="0" lang="pt-BR" sz="3200" b="1" i="0" u="none" strike="noStrike" kern="0" cap="none" spc="-18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-1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Demográfica</a:t>
            </a:r>
            <a:endParaRPr kumimoji="0" lang="pt-BR" sz="3200" b="1" i="0" u="none" strike="noStrike" kern="0" cap="none" spc="-1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/>
              <a:ea typeface="+mj-ea"/>
              <a:cs typeface="Tahoma"/>
            </a:endParaRPr>
          </a:p>
        </p:txBody>
      </p:sp>
      <p:sp>
        <p:nvSpPr>
          <p:cNvPr id="8" name="object 3"/>
          <p:cNvSpPr txBox="1"/>
          <p:nvPr/>
        </p:nvSpPr>
        <p:spPr>
          <a:xfrm>
            <a:off x="1295900" y="5337072"/>
            <a:ext cx="4401185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800" kern="0" dirty="0">
                <a:solidFill>
                  <a:sysClr val="windowText" lastClr="000000"/>
                </a:solidFill>
                <a:latin typeface="Verdana"/>
                <a:cs typeface="Verdana"/>
              </a:rPr>
              <a:t>Fonte: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50" dirty="0">
                <a:solidFill>
                  <a:sysClr val="windowText" lastClr="000000"/>
                </a:solidFill>
                <a:latin typeface="Verdana"/>
                <a:cs typeface="Verdana"/>
              </a:rPr>
              <a:t>World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75" dirty="0">
                <a:solidFill>
                  <a:sysClr val="windowText" lastClr="000000"/>
                </a:solidFill>
                <a:latin typeface="Verdana"/>
                <a:cs typeface="Verdana"/>
              </a:rPr>
              <a:t>Population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85" dirty="0">
                <a:solidFill>
                  <a:sysClr val="windowText" lastClr="000000"/>
                </a:solidFill>
                <a:latin typeface="Verdana"/>
                <a:cs typeface="Verdana"/>
              </a:rPr>
              <a:t>Prospects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75" dirty="0">
                <a:solidFill>
                  <a:sysClr val="windowText" lastClr="000000"/>
                </a:solidFill>
                <a:latin typeface="Verdana"/>
                <a:cs typeface="Verdana"/>
              </a:rPr>
              <a:t>2019,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60" dirty="0">
                <a:solidFill>
                  <a:sysClr val="windowText" lastClr="000000"/>
                </a:solidFill>
                <a:latin typeface="Verdana"/>
                <a:cs typeface="Verdana"/>
              </a:rPr>
              <a:t>ONU;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130" dirty="0">
                <a:solidFill>
                  <a:sysClr val="windowText" lastClr="000000"/>
                </a:solidFill>
                <a:latin typeface="Verdana"/>
                <a:cs typeface="Verdana"/>
              </a:rPr>
              <a:t>José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75" dirty="0">
                <a:solidFill>
                  <a:sysClr val="windowText" lastClr="000000"/>
                </a:solidFill>
                <a:latin typeface="Verdana"/>
                <a:cs typeface="Verdana"/>
              </a:rPr>
              <a:t>Eustáquio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60" dirty="0">
                <a:solidFill>
                  <a:sysClr val="windowText" lastClr="000000"/>
                </a:solidFill>
                <a:latin typeface="Verdana"/>
                <a:cs typeface="Verdana"/>
              </a:rPr>
              <a:t>Diniz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50" dirty="0">
                <a:solidFill>
                  <a:sysClr val="windowText" lastClr="000000"/>
                </a:solidFill>
                <a:latin typeface="Verdana"/>
                <a:cs typeface="Verdana"/>
              </a:rPr>
              <a:t>Alvez</a:t>
            </a:r>
            <a:endParaRPr sz="800" kern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pic>
        <p:nvPicPr>
          <p:cNvPr id="9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88602" y="1742403"/>
            <a:ext cx="4079999" cy="3322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1004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1007918" y="1170055"/>
            <a:ext cx="8136082" cy="9489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200" b="0" i="0">
                <a:solidFill>
                  <a:srgbClr val="FFFF00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>
              <a:spcBef>
                <a:spcPts val="100"/>
              </a:spcBef>
            </a:pPr>
            <a:r>
              <a:rPr kumimoji="0" lang="pt-BR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Incorporação</a:t>
            </a:r>
            <a:r>
              <a:rPr kumimoji="0" lang="pt-BR" sz="2800" b="1" i="0" u="none" strike="noStrike" kern="0" cap="none" spc="14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kumimoji="0" lang="pt-BR" sz="2800" b="1" i="0" u="none" strike="noStrike" kern="0" cap="none" spc="-1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Tecnológica </a:t>
            </a:r>
            <a:r>
              <a:rPr lang="pt-BR" sz="2800" b="1" kern="0" spc="-95" dirty="0">
                <a:solidFill>
                  <a:schemeClr val="tx1"/>
                </a:solidFill>
              </a:rPr>
              <a:t>em</a:t>
            </a:r>
            <a:r>
              <a:rPr lang="pt-BR" sz="2800" b="1" kern="0" spc="-195" dirty="0">
                <a:solidFill>
                  <a:schemeClr val="tx1"/>
                </a:solidFill>
              </a:rPr>
              <a:t> </a:t>
            </a:r>
            <a:r>
              <a:rPr lang="pt-BR" sz="2800" b="1" kern="0" spc="140" dirty="0">
                <a:solidFill>
                  <a:schemeClr val="tx1"/>
                </a:solidFill>
              </a:rPr>
              <a:t>4</a:t>
            </a:r>
            <a:r>
              <a:rPr lang="pt-BR" sz="2800" b="1" kern="0" spc="-190" dirty="0">
                <a:solidFill>
                  <a:schemeClr val="tx1"/>
                </a:solidFill>
              </a:rPr>
              <a:t> </a:t>
            </a:r>
            <a:r>
              <a:rPr lang="pt-BR" sz="2800" b="1" kern="0" spc="-10" dirty="0">
                <a:solidFill>
                  <a:schemeClr val="tx1"/>
                </a:solidFill>
              </a:rPr>
              <a:t>Dimensões</a:t>
            </a:r>
            <a:endParaRPr lang="pt-BR" sz="2800" b="1" kern="0" dirty="0">
              <a:solidFill>
                <a:schemeClr val="tx1"/>
              </a:solidFill>
            </a:endParaRP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0" cap="none" spc="-1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endParaRPr kumimoji="0" lang="pt-BR" sz="3200" b="1" i="0" u="none" strike="noStrike" kern="0" cap="none" spc="-1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/>
              <a:ea typeface="+mj-ea"/>
              <a:cs typeface="Tahoma"/>
            </a:endParaRPr>
          </a:p>
        </p:txBody>
      </p:sp>
      <p:sp>
        <p:nvSpPr>
          <p:cNvPr id="5" name="object 3"/>
          <p:cNvSpPr txBox="1"/>
          <p:nvPr/>
        </p:nvSpPr>
        <p:spPr>
          <a:xfrm>
            <a:off x="1309254" y="1983952"/>
            <a:ext cx="6068291" cy="4001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36345">
              <a:spcBef>
                <a:spcPts val="1685"/>
              </a:spcBef>
            </a:pPr>
            <a:r>
              <a:rPr sz="1400" b="1" kern="0" spc="100" dirty="0" smtClean="0">
                <a:solidFill>
                  <a:sysClr val="windowText" lastClr="000000"/>
                </a:solidFill>
                <a:latin typeface="Verdana"/>
                <a:cs typeface="Verdana"/>
              </a:rPr>
              <a:t>A</a:t>
            </a:r>
            <a:r>
              <a:rPr sz="1400" b="1" kern="0" spc="100" dirty="0">
                <a:solidFill>
                  <a:sysClr val="windowText" lastClr="000000"/>
                </a:solidFill>
                <a:latin typeface="Verdana"/>
                <a:cs typeface="Verdana"/>
              </a:rPr>
              <a:t>.</a:t>
            </a:r>
            <a:r>
              <a:rPr sz="1400" b="1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 Econômica</a:t>
            </a:r>
            <a:endParaRPr sz="14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379855" indent="-143510">
              <a:spcBef>
                <a:spcPts val="480"/>
              </a:spcBef>
              <a:buFontTx/>
              <a:buChar char="•"/>
              <a:tabLst>
                <a:tab pos="1379855" algn="l"/>
              </a:tabLst>
            </a:pPr>
            <a:r>
              <a:rPr sz="14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Custo-</a:t>
            </a:r>
            <a:r>
              <a:rPr sz="1400" kern="0" spc="65" dirty="0">
                <a:solidFill>
                  <a:sysClr val="windowText" lastClr="000000"/>
                </a:solidFill>
                <a:latin typeface="Verdana"/>
                <a:cs typeface="Verdana"/>
              </a:rPr>
              <a:t>efetividade</a:t>
            </a:r>
            <a:endParaRPr sz="14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379855" indent="-143510">
              <a:buFontTx/>
              <a:buChar char="•"/>
              <a:tabLst>
                <a:tab pos="1379855" algn="l"/>
              </a:tabLst>
            </a:pPr>
            <a:r>
              <a:rPr sz="1400" kern="0" spc="150" dirty="0">
                <a:solidFill>
                  <a:sysClr val="windowText" lastClr="000000"/>
                </a:solidFill>
                <a:latin typeface="Verdana"/>
                <a:cs typeface="Verdana"/>
              </a:rPr>
              <a:t>“Não</a:t>
            </a:r>
            <a:r>
              <a:rPr sz="1400" kern="0" spc="-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20" dirty="0">
                <a:solidFill>
                  <a:sysClr val="windowText" lastClr="000000"/>
                </a:solidFill>
                <a:latin typeface="Verdana"/>
                <a:cs typeface="Verdana"/>
              </a:rPr>
              <a:t>há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10" dirty="0">
                <a:solidFill>
                  <a:sysClr val="windowText" lastClr="000000"/>
                </a:solidFill>
                <a:latin typeface="Verdana"/>
                <a:cs typeface="Verdana"/>
              </a:rPr>
              <a:t>almoço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85" dirty="0">
                <a:solidFill>
                  <a:sysClr val="windowText" lastClr="000000"/>
                </a:solidFill>
                <a:latin typeface="Verdana"/>
                <a:cs typeface="Verdana"/>
              </a:rPr>
              <a:t>grátis”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–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90" dirty="0">
                <a:solidFill>
                  <a:sysClr val="windowText" lastClr="000000"/>
                </a:solidFill>
                <a:latin typeface="Verdana"/>
                <a:cs typeface="Verdana"/>
              </a:rPr>
              <a:t>orçamento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90" dirty="0">
                <a:solidFill>
                  <a:sysClr val="windowText" lastClr="000000"/>
                </a:solidFill>
                <a:latin typeface="Verdana"/>
                <a:cs typeface="Verdana"/>
              </a:rPr>
              <a:t>é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40" dirty="0">
                <a:solidFill>
                  <a:sysClr val="windowText" lastClr="000000"/>
                </a:solidFill>
                <a:latin typeface="Verdana"/>
                <a:cs typeface="Verdana"/>
              </a:rPr>
              <a:t>finito</a:t>
            </a:r>
            <a:endParaRPr sz="14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380490" marR="5080" indent="-144145">
              <a:buFontTx/>
              <a:buChar char="•"/>
              <a:tabLst>
                <a:tab pos="1380490" algn="l"/>
              </a:tabLst>
            </a:pPr>
            <a:r>
              <a:rPr sz="1400" kern="0" spc="160" dirty="0">
                <a:solidFill>
                  <a:sysClr val="windowText" lastClr="000000"/>
                </a:solidFill>
                <a:latin typeface="Verdana"/>
                <a:cs typeface="Verdana"/>
              </a:rPr>
              <a:t>Nem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75" dirty="0">
                <a:solidFill>
                  <a:sysClr val="windowText" lastClr="000000"/>
                </a:solidFill>
                <a:latin typeface="Verdana"/>
                <a:cs typeface="Verdana"/>
              </a:rPr>
              <a:t>toda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95" dirty="0">
                <a:solidFill>
                  <a:sysClr val="windowText" lastClr="000000"/>
                </a:solidFill>
                <a:latin typeface="Verdana"/>
                <a:cs typeface="Verdana"/>
              </a:rPr>
              <a:t>nova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85" dirty="0">
                <a:solidFill>
                  <a:sysClr val="windowText" lastClr="000000"/>
                </a:solidFill>
                <a:latin typeface="Verdana"/>
                <a:cs typeface="Verdana"/>
              </a:rPr>
              <a:t>tecnologia</a:t>
            </a:r>
            <a:r>
              <a:rPr sz="1400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90" dirty="0">
                <a:solidFill>
                  <a:sysClr val="windowText" lastClr="000000"/>
                </a:solidFill>
                <a:latin typeface="Verdana"/>
                <a:cs typeface="Verdana"/>
              </a:rPr>
              <a:t>é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95" dirty="0">
                <a:solidFill>
                  <a:sysClr val="windowText" lastClr="000000"/>
                </a:solidFill>
                <a:latin typeface="Verdana"/>
                <a:cs typeface="Verdana"/>
              </a:rPr>
              <a:t>necessariamente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boa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40" dirty="0">
                <a:solidFill>
                  <a:sysClr val="windowText" lastClr="000000"/>
                </a:solidFill>
                <a:latin typeface="Verdana"/>
                <a:cs typeface="Verdana"/>
              </a:rPr>
              <a:t>e </a:t>
            </a:r>
            <a:r>
              <a:rPr sz="14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agrega</a:t>
            </a:r>
            <a:r>
              <a:rPr sz="1400" kern="0" spc="-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85" dirty="0">
                <a:solidFill>
                  <a:sysClr val="windowText" lastClr="000000"/>
                </a:solidFill>
                <a:latin typeface="Verdana"/>
                <a:cs typeface="Verdana"/>
              </a:rPr>
              <a:t>valor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00" dirty="0">
                <a:solidFill>
                  <a:sysClr val="windowText" lastClr="000000"/>
                </a:solidFill>
                <a:latin typeface="Verdana"/>
                <a:cs typeface="Verdana"/>
              </a:rPr>
              <a:t>no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00" dirty="0">
                <a:solidFill>
                  <a:sysClr val="windowText" lastClr="000000"/>
                </a:solidFill>
                <a:latin typeface="Verdana"/>
                <a:cs typeface="Verdana"/>
              </a:rPr>
              <a:t>cuidado</a:t>
            </a:r>
            <a:r>
              <a:rPr sz="1400" kern="0" spc="-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20" dirty="0">
                <a:solidFill>
                  <a:sysClr val="windowText" lastClr="000000"/>
                </a:solidFill>
                <a:latin typeface="Verdana"/>
                <a:cs typeface="Verdana"/>
              </a:rPr>
              <a:t>com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30" dirty="0">
                <a:solidFill>
                  <a:sysClr val="windowText" lastClr="000000"/>
                </a:solidFill>
                <a:latin typeface="Verdana"/>
                <a:cs typeface="Verdana"/>
              </a:rPr>
              <a:t>a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saúde</a:t>
            </a:r>
            <a:r>
              <a:rPr sz="1400" kern="0" spc="-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14" dirty="0">
                <a:solidFill>
                  <a:sysClr val="windowText" lastClr="000000"/>
                </a:solidFill>
                <a:latin typeface="Verdana"/>
                <a:cs typeface="Verdana"/>
              </a:rPr>
              <a:t>das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95" dirty="0">
                <a:solidFill>
                  <a:sysClr val="windowText" lastClr="000000"/>
                </a:solidFill>
                <a:latin typeface="Verdana"/>
                <a:cs typeface="Verdana"/>
              </a:rPr>
              <a:t>pessoas</a:t>
            </a:r>
            <a:endParaRPr sz="14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236345">
              <a:spcBef>
                <a:spcPts val="1320"/>
              </a:spcBef>
            </a:pPr>
            <a:r>
              <a:rPr sz="1400" b="1" kern="0" spc="80" dirty="0">
                <a:solidFill>
                  <a:sysClr val="windowText" lastClr="000000"/>
                </a:solidFill>
                <a:latin typeface="Verdana"/>
                <a:cs typeface="Verdana"/>
              </a:rPr>
              <a:t>B.</a:t>
            </a:r>
            <a:r>
              <a:rPr sz="1400" b="1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 Jurídica</a:t>
            </a:r>
            <a:endParaRPr sz="14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380490" marR="537210" indent="-144145">
              <a:spcBef>
                <a:spcPts val="480"/>
              </a:spcBef>
              <a:buFontTx/>
              <a:buChar char="•"/>
              <a:tabLst>
                <a:tab pos="1380490" algn="l"/>
              </a:tabLst>
            </a:pPr>
            <a:r>
              <a:rPr sz="1400" kern="0" spc="85" dirty="0">
                <a:solidFill>
                  <a:sysClr val="windowText" lastClr="000000"/>
                </a:solidFill>
                <a:latin typeface="Verdana"/>
                <a:cs typeface="Verdana"/>
              </a:rPr>
              <a:t>Incorporação</a:t>
            </a:r>
            <a:r>
              <a:rPr sz="1400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pela</a:t>
            </a:r>
            <a:r>
              <a:rPr sz="1400" kern="0" spc="-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80" dirty="0">
                <a:solidFill>
                  <a:sysClr val="windowText" lastClr="000000"/>
                </a:solidFill>
                <a:latin typeface="Verdana"/>
                <a:cs typeface="Verdana"/>
              </a:rPr>
              <a:t>via</a:t>
            </a:r>
            <a:r>
              <a:rPr sz="1400" kern="0" spc="-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20" dirty="0">
                <a:solidFill>
                  <a:sysClr val="windowText" lastClr="000000"/>
                </a:solidFill>
                <a:latin typeface="Verdana"/>
                <a:cs typeface="Verdana"/>
              </a:rPr>
              <a:t>da</a:t>
            </a:r>
            <a:r>
              <a:rPr sz="1400" kern="0" spc="-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14" dirty="0">
                <a:solidFill>
                  <a:sysClr val="windowText" lastClr="000000"/>
                </a:solidFill>
                <a:latin typeface="Verdana"/>
                <a:cs typeface="Verdana"/>
              </a:rPr>
              <a:t>Judicialização</a:t>
            </a:r>
            <a:r>
              <a:rPr sz="1400" kern="0" spc="-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dirty="0">
                <a:solidFill>
                  <a:sysClr val="windowText" lastClr="000000"/>
                </a:solidFill>
                <a:latin typeface="Verdana"/>
                <a:cs typeface="Verdana"/>
              </a:rPr>
              <a:t>x </a:t>
            </a:r>
            <a:r>
              <a:rPr sz="1400" kern="0" spc="70" dirty="0">
                <a:solidFill>
                  <a:sysClr val="windowText" lastClr="000000"/>
                </a:solidFill>
                <a:latin typeface="Verdana"/>
                <a:cs typeface="Verdana"/>
              </a:rPr>
              <a:t>estabilidade/sustentabilidade/previsibilidade</a:t>
            </a:r>
            <a:endParaRPr sz="14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236345">
              <a:spcBef>
                <a:spcPts val="1320"/>
              </a:spcBef>
            </a:pPr>
            <a:r>
              <a:rPr sz="1400" b="1" kern="0" spc="90" dirty="0">
                <a:solidFill>
                  <a:sysClr val="windowText" lastClr="000000"/>
                </a:solidFill>
                <a:latin typeface="Verdana"/>
                <a:cs typeface="Verdana"/>
              </a:rPr>
              <a:t>C.</a:t>
            </a:r>
            <a:r>
              <a:rPr sz="1400" b="1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 Institucional:</a:t>
            </a:r>
            <a:endParaRPr sz="14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379855" indent="-143510">
              <a:spcBef>
                <a:spcPts val="480"/>
              </a:spcBef>
              <a:buFontTx/>
              <a:buChar char="•"/>
              <a:tabLst>
                <a:tab pos="1379855" algn="l"/>
              </a:tabLst>
            </a:pPr>
            <a:r>
              <a:rPr sz="1400" kern="0" spc="150" dirty="0">
                <a:solidFill>
                  <a:sysClr val="windowText" lastClr="000000"/>
                </a:solidFill>
                <a:latin typeface="Verdana"/>
                <a:cs typeface="Verdana"/>
              </a:rPr>
              <a:t>CONITEC</a:t>
            </a:r>
            <a:r>
              <a:rPr sz="1400" kern="0" spc="-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-300" dirty="0">
                <a:solidFill>
                  <a:sysClr val="windowText" lastClr="000000"/>
                </a:solidFill>
                <a:latin typeface="Verdana"/>
                <a:cs typeface="Verdana"/>
              </a:rPr>
              <a:t>+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200" dirty="0">
                <a:solidFill>
                  <a:sysClr val="windowText" lastClr="000000"/>
                </a:solidFill>
                <a:latin typeface="Verdana"/>
                <a:cs typeface="Verdana"/>
              </a:rPr>
              <a:t>ANS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50" dirty="0">
                <a:solidFill>
                  <a:sysClr val="windowText" lastClr="000000"/>
                </a:solidFill>
                <a:latin typeface="Verdana"/>
                <a:cs typeface="Verdana"/>
              </a:rPr>
              <a:t>x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10" dirty="0">
                <a:solidFill>
                  <a:sysClr val="windowText" lastClr="000000"/>
                </a:solidFill>
                <a:latin typeface="Verdana"/>
                <a:cs typeface="Verdana"/>
              </a:rPr>
              <a:t>Agência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95" dirty="0">
                <a:solidFill>
                  <a:sysClr val="windowText" lastClr="000000"/>
                </a:solidFill>
                <a:latin typeface="Verdana"/>
                <a:cs typeface="Verdana"/>
              </a:rPr>
              <a:t>Única</a:t>
            </a:r>
            <a:endParaRPr sz="14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236345">
              <a:spcBef>
                <a:spcPts val="1320"/>
              </a:spcBef>
            </a:pPr>
            <a:r>
              <a:rPr sz="1400" b="1" kern="0" dirty="0">
                <a:solidFill>
                  <a:sysClr val="windowText" lastClr="000000"/>
                </a:solidFill>
                <a:latin typeface="Verdana"/>
                <a:cs typeface="Verdana"/>
              </a:rPr>
              <a:t>D.</a:t>
            </a:r>
            <a:r>
              <a:rPr sz="1400" b="1" kern="0" spc="8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b="1" kern="0" spc="35" dirty="0">
                <a:solidFill>
                  <a:sysClr val="windowText" lastClr="000000"/>
                </a:solidFill>
                <a:latin typeface="Verdana"/>
                <a:cs typeface="Verdana"/>
              </a:rPr>
              <a:t>Ética</a:t>
            </a:r>
            <a:endParaRPr sz="14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379855" indent="-143510">
              <a:spcBef>
                <a:spcPts val="480"/>
              </a:spcBef>
              <a:buFontTx/>
              <a:buChar char="•"/>
              <a:tabLst>
                <a:tab pos="1379855" algn="l"/>
              </a:tabLst>
            </a:pPr>
            <a:r>
              <a:rPr sz="1400" kern="0" spc="90" dirty="0">
                <a:solidFill>
                  <a:sysClr val="windowText" lastClr="000000"/>
                </a:solidFill>
                <a:latin typeface="Verdana"/>
                <a:cs typeface="Verdana"/>
              </a:rPr>
              <a:t>Bioética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–</a:t>
            </a:r>
            <a:r>
              <a:rPr sz="1400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75" dirty="0">
                <a:solidFill>
                  <a:sysClr val="windowText" lastClr="000000"/>
                </a:solidFill>
                <a:latin typeface="Verdana"/>
                <a:cs typeface="Verdana"/>
              </a:rPr>
              <a:t>terapia</a:t>
            </a:r>
            <a:r>
              <a:rPr sz="1400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80" dirty="0">
                <a:solidFill>
                  <a:sysClr val="windowText" lastClr="000000"/>
                </a:solidFill>
                <a:latin typeface="Verdana"/>
                <a:cs typeface="Verdana"/>
              </a:rPr>
              <a:t>gênica,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95" dirty="0">
                <a:solidFill>
                  <a:sysClr val="windowText" lastClr="000000"/>
                </a:solidFill>
                <a:latin typeface="Verdana"/>
                <a:cs typeface="Verdana"/>
              </a:rPr>
              <a:t>engenharia</a:t>
            </a:r>
            <a:r>
              <a:rPr sz="1400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75" dirty="0">
                <a:solidFill>
                  <a:sysClr val="windowText" lastClr="000000"/>
                </a:solidFill>
                <a:latin typeface="Verdana"/>
                <a:cs typeface="Verdana"/>
              </a:rPr>
              <a:t>genética</a:t>
            </a:r>
            <a:endParaRPr sz="14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379855" indent="-143510">
              <a:buFontTx/>
              <a:buChar char="•"/>
              <a:tabLst>
                <a:tab pos="1379855" algn="l"/>
              </a:tabLst>
            </a:pPr>
            <a:r>
              <a:rPr sz="1400" kern="0" spc="95" dirty="0">
                <a:solidFill>
                  <a:sysClr val="windowText" lastClr="000000"/>
                </a:solidFill>
                <a:latin typeface="Verdana"/>
                <a:cs typeface="Verdana"/>
              </a:rPr>
              <a:t>Generosidade</a:t>
            </a:r>
            <a:r>
              <a:rPr sz="1400" kern="0" spc="-2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50" dirty="0">
                <a:solidFill>
                  <a:sysClr val="windowText" lastClr="000000"/>
                </a:solidFill>
                <a:latin typeface="Verdana"/>
                <a:cs typeface="Verdana"/>
              </a:rPr>
              <a:t>x</a:t>
            </a:r>
            <a:r>
              <a:rPr sz="1400" kern="0" spc="-2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00" dirty="0">
                <a:solidFill>
                  <a:sysClr val="windowText" lastClr="000000"/>
                </a:solidFill>
                <a:latin typeface="Verdana"/>
                <a:cs typeface="Verdana"/>
              </a:rPr>
              <a:t>Ética</a:t>
            </a:r>
            <a:r>
              <a:rPr sz="1400" kern="0" spc="-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95" dirty="0">
                <a:solidFill>
                  <a:sysClr val="windowText" lastClr="000000"/>
                </a:solidFill>
                <a:latin typeface="Verdana"/>
                <a:cs typeface="Verdana"/>
              </a:rPr>
              <a:t>Espartana</a:t>
            </a:r>
            <a:endParaRPr sz="14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5126908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976745" y="1177609"/>
            <a:ext cx="7803572" cy="8874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200" b="0" i="0">
                <a:solidFill>
                  <a:srgbClr val="FFFF00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 marR="0" lvl="0" indent="0" algn="ctr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0" cap="none" spc="-3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Desafios</a:t>
            </a:r>
            <a:r>
              <a:rPr kumimoji="0" lang="pt-BR" sz="2800" b="1" i="0" u="none" strike="noStrike" kern="0" cap="none" spc="-19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Crônicos</a:t>
            </a:r>
            <a:r>
              <a:rPr kumimoji="0" lang="pt-BR" sz="2800" b="1" i="0" u="none" strike="noStrike" kern="0" cap="none" spc="-19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do</a:t>
            </a:r>
            <a:r>
              <a:rPr kumimoji="0" lang="pt-BR" sz="2800" b="1" i="0" u="none" strike="noStrike" kern="0" cap="none" spc="-18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2800" b="1" i="0" u="none" strike="noStrike" kern="0" cap="none" spc="-1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Sistema </a:t>
            </a:r>
          </a:p>
          <a:p>
            <a:pPr marL="12700" marR="0" lvl="0" indent="0" algn="ctr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0" cap="none" spc="-1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Nacional de Saúde</a:t>
            </a:r>
            <a:endParaRPr kumimoji="0" lang="pt-BR" sz="2800" b="1" i="0" u="none" strike="noStrike" kern="0" cap="none" spc="-1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/>
              <a:ea typeface="+mj-ea"/>
              <a:cs typeface="Tahoma"/>
            </a:endParaRPr>
          </a:p>
        </p:txBody>
      </p:sp>
      <p:sp>
        <p:nvSpPr>
          <p:cNvPr id="5" name="object 3"/>
          <p:cNvSpPr txBox="1"/>
          <p:nvPr/>
        </p:nvSpPr>
        <p:spPr>
          <a:xfrm>
            <a:off x="1517072" y="2358736"/>
            <a:ext cx="6608619" cy="2731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59815" marR="511175" indent="227329">
              <a:spcBef>
                <a:spcPts val="2870"/>
              </a:spcBef>
              <a:buFontTx/>
              <a:buAutoNum type="arabicPeriod"/>
              <a:tabLst>
                <a:tab pos="1287145" algn="l"/>
              </a:tabLst>
            </a:pPr>
            <a:r>
              <a:rPr sz="1400" b="1" kern="0" dirty="0" smtClean="0">
                <a:solidFill>
                  <a:sysClr val="windowText" lastClr="000000"/>
                </a:solidFill>
                <a:latin typeface="Verdana"/>
                <a:cs typeface="Verdana"/>
              </a:rPr>
              <a:t>Sistema</a:t>
            </a:r>
            <a:r>
              <a:rPr sz="1400" b="1" kern="0" spc="135" dirty="0" smtClean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b="1" kern="0" dirty="0">
                <a:solidFill>
                  <a:sysClr val="windowText" lastClr="000000"/>
                </a:solidFill>
                <a:latin typeface="Verdana"/>
                <a:cs typeface="Verdana"/>
              </a:rPr>
              <a:t>Nacional</a:t>
            </a:r>
            <a:r>
              <a:rPr sz="1400" b="1" kern="0" spc="13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b="1" kern="0" dirty="0">
                <a:solidFill>
                  <a:sysClr val="windowText" lastClr="000000"/>
                </a:solidFill>
                <a:latin typeface="Verdana"/>
                <a:cs typeface="Verdana"/>
              </a:rPr>
              <a:t>de</a:t>
            </a:r>
            <a:r>
              <a:rPr sz="1400" b="1" kern="0" spc="13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b="1" kern="0" dirty="0">
                <a:solidFill>
                  <a:sysClr val="windowText" lastClr="000000"/>
                </a:solidFill>
                <a:latin typeface="Verdana"/>
                <a:cs typeface="Verdana"/>
              </a:rPr>
              <a:t>Saúde</a:t>
            </a:r>
            <a:r>
              <a:rPr sz="1400" b="1" kern="0" spc="13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b="1" kern="0" spc="55" dirty="0">
                <a:solidFill>
                  <a:sysClr val="windowText" lastClr="000000"/>
                </a:solidFill>
                <a:latin typeface="Verdana"/>
                <a:cs typeface="Verdana"/>
              </a:rPr>
              <a:t>(SUS</a:t>
            </a:r>
            <a:r>
              <a:rPr sz="1400" b="1" kern="0" spc="13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b="1" kern="0" spc="-440" dirty="0">
                <a:solidFill>
                  <a:sysClr val="windowText" lastClr="000000"/>
                </a:solidFill>
                <a:latin typeface="Verdana"/>
                <a:cs typeface="Verdana"/>
              </a:rPr>
              <a:t>+</a:t>
            </a:r>
            <a:r>
              <a:rPr sz="1400" b="1" kern="0" spc="13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b="1" kern="0" spc="-25" dirty="0">
                <a:solidFill>
                  <a:sysClr val="windowText" lastClr="000000"/>
                </a:solidFill>
                <a:latin typeface="Verdana"/>
                <a:cs typeface="Verdana"/>
              </a:rPr>
              <a:t>SS) </a:t>
            </a:r>
            <a:r>
              <a:rPr sz="1400" b="1" kern="0" dirty="0">
                <a:solidFill>
                  <a:sysClr val="windowText" lastClr="000000"/>
                </a:solidFill>
                <a:latin typeface="Verdana"/>
                <a:cs typeface="Verdana"/>
              </a:rPr>
              <a:t>Problemas</a:t>
            </a:r>
            <a:r>
              <a:rPr sz="1400" b="1" kern="0" spc="15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b="1" kern="0" dirty="0">
                <a:solidFill>
                  <a:sysClr val="windowText" lastClr="000000"/>
                </a:solidFill>
                <a:latin typeface="Verdana"/>
                <a:cs typeface="Verdana"/>
              </a:rPr>
              <a:t>crônicos</a:t>
            </a:r>
            <a:r>
              <a:rPr sz="1400" b="1" kern="0" spc="15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b="1" kern="0" dirty="0">
                <a:solidFill>
                  <a:sysClr val="windowText" lastClr="000000"/>
                </a:solidFill>
                <a:latin typeface="Verdana"/>
                <a:cs typeface="Verdana"/>
              </a:rPr>
              <a:t>e</a:t>
            </a:r>
            <a:r>
              <a:rPr sz="1400" b="1" kern="0" spc="15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b="1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estruturais:</a:t>
            </a:r>
            <a:endParaRPr sz="14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528445" lvl="1" indent="-216535">
              <a:spcBef>
                <a:spcPts val="1639"/>
              </a:spcBef>
              <a:buFontTx/>
              <a:buAutoNum type="alphaLcParenR"/>
              <a:tabLst>
                <a:tab pos="1528445" algn="l"/>
              </a:tabLst>
            </a:pPr>
            <a:r>
              <a:rPr sz="14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Subfinanciamento</a:t>
            </a:r>
            <a:r>
              <a:rPr sz="1400" kern="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10" dirty="0">
                <a:solidFill>
                  <a:sysClr val="windowText" lastClr="000000"/>
                </a:solidFill>
                <a:latin typeface="Verdana"/>
                <a:cs typeface="Verdana"/>
              </a:rPr>
              <a:t>do</a:t>
            </a:r>
            <a:r>
              <a:rPr sz="1400" kern="0" spc="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75" dirty="0">
                <a:solidFill>
                  <a:sysClr val="windowText" lastClr="000000"/>
                </a:solidFill>
                <a:latin typeface="Verdana"/>
                <a:cs typeface="Verdana"/>
              </a:rPr>
              <a:t>SUS</a:t>
            </a:r>
            <a:endParaRPr sz="14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528445" lvl="1" indent="-216535">
              <a:spcBef>
                <a:spcPts val="360"/>
              </a:spcBef>
              <a:buFontTx/>
              <a:buAutoNum type="alphaLcParenR"/>
              <a:tabLst>
                <a:tab pos="1528445" algn="l"/>
              </a:tabLst>
            </a:pPr>
            <a:r>
              <a:rPr sz="1400" kern="0" spc="110" dirty="0">
                <a:solidFill>
                  <a:sysClr val="windowText" lastClr="000000"/>
                </a:solidFill>
                <a:latin typeface="Verdana"/>
                <a:cs typeface="Verdana"/>
              </a:rPr>
              <a:t>Qualidade</a:t>
            </a:r>
            <a:r>
              <a:rPr sz="1400" kern="0" spc="-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30" dirty="0">
                <a:solidFill>
                  <a:sysClr val="windowText" lastClr="000000"/>
                </a:solidFill>
                <a:latin typeface="Verdana"/>
                <a:cs typeface="Verdana"/>
              </a:rPr>
              <a:t>da</a:t>
            </a:r>
            <a:r>
              <a:rPr sz="1400" kern="0" spc="-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00" dirty="0">
                <a:solidFill>
                  <a:sysClr val="windowText" lastClr="000000"/>
                </a:solidFill>
                <a:latin typeface="Verdana"/>
                <a:cs typeface="Verdana"/>
              </a:rPr>
              <a:t>formação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de</a:t>
            </a:r>
            <a:r>
              <a:rPr sz="1400" kern="0" spc="-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225" dirty="0">
                <a:solidFill>
                  <a:sysClr val="windowText" lastClr="000000"/>
                </a:solidFill>
                <a:latin typeface="Verdana"/>
                <a:cs typeface="Verdana"/>
              </a:rPr>
              <a:t>RH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75" dirty="0">
                <a:solidFill>
                  <a:sysClr val="windowText" lastClr="000000"/>
                </a:solidFill>
                <a:latin typeface="Verdana"/>
                <a:cs typeface="Verdana"/>
              </a:rPr>
              <a:t>(ensino</a:t>
            </a:r>
            <a:r>
              <a:rPr sz="1400" kern="0" spc="-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65" dirty="0">
                <a:solidFill>
                  <a:sysClr val="windowText" lastClr="000000"/>
                </a:solidFill>
                <a:latin typeface="Verdana"/>
                <a:cs typeface="Verdana"/>
              </a:rPr>
              <a:t>médico)</a:t>
            </a:r>
            <a:endParaRPr sz="14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515110" lvl="1" indent="-203200">
              <a:spcBef>
                <a:spcPts val="360"/>
              </a:spcBef>
              <a:buFontTx/>
              <a:buAutoNum type="alphaLcParenR"/>
              <a:tabLst>
                <a:tab pos="1515110" algn="l"/>
              </a:tabLst>
            </a:pPr>
            <a:r>
              <a:rPr sz="1400" kern="0" spc="125" dirty="0">
                <a:solidFill>
                  <a:sysClr val="windowText" lastClr="000000"/>
                </a:solidFill>
                <a:latin typeface="Verdana"/>
                <a:cs typeface="Verdana"/>
              </a:rPr>
              <a:t>Judicialização</a:t>
            </a:r>
            <a:r>
              <a:rPr sz="1400" kern="0" spc="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80" dirty="0">
                <a:solidFill>
                  <a:sysClr val="windowText" lastClr="000000"/>
                </a:solidFill>
                <a:latin typeface="Verdana"/>
                <a:cs typeface="Verdana"/>
              </a:rPr>
              <a:t>excessiva</a:t>
            </a:r>
            <a:endParaRPr sz="14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528445" lvl="1" indent="-216535">
              <a:spcBef>
                <a:spcPts val="360"/>
              </a:spcBef>
              <a:buFontTx/>
              <a:buAutoNum type="alphaLcParenR"/>
              <a:tabLst>
                <a:tab pos="1528445" algn="l"/>
              </a:tabLst>
            </a:pPr>
            <a:r>
              <a:rPr sz="1400" kern="0" spc="80" dirty="0">
                <a:solidFill>
                  <a:sysClr val="windowText" lastClr="000000"/>
                </a:solidFill>
                <a:latin typeface="Verdana"/>
                <a:cs typeface="Verdana"/>
              </a:rPr>
              <a:t>Ineficiência</a:t>
            </a:r>
            <a:r>
              <a:rPr sz="1400" kern="0" spc="-2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de</a:t>
            </a:r>
            <a:r>
              <a:rPr sz="1400" kern="0" spc="-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90" dirty="0">
                <a:solidFill>
                  <a:sysClr val="windowText" lastClr="000000"/>
                </a:solidFill>
                <a:latin typeface="Verdana"/>
                <a:cs typeface="Verdana"/>
              </a:rPr>
              <a:t>gestão</a:t>
            </a:r>
            <a:endParaRPr sz="14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521460" lvl="1" indent="-209550">
              <a:spcBef>
                <a:spcPts val="360"/>
              </a:spcBef>
              <a:buFontTx/>
              <a:buAutoNum type="alphaLcParenR"/>
              <a:tabLst>
                <a:tab pos="1521460" algn="l"/>
              </a:tabLst>
            </a:pPr>
            <a:r>
              <a:rPr sz="1400" kern="0" spc="90" dirty="0">
                <a:solidFill>
                  <a:sysClr val="windowText" lastClr="000000"/>
                </a:solidFill>
                <a:latin typeface="Verdana"/>
                <a:cs typeface="Verdana"/>
              </a:rPr>
              <a:t>Irracionalidades</a:t>
            </a:r>
            <a:r>
              <a:rPr sz="1400" kern="0" spc="-2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10" dirty="0">
                <a:solidFill>
                  <a:sysClr val="windowText" lastClr="000000"/>
                </a:solidFill>
                <a:latin typeface="Verdana"/>
                <a:cs typeface="Verdana"/>
              </a:rPr>
              <a:t>no</a:t>
            </a:r>
            <a:r>
              <a:rPr sz="1400" kern="0" spc="-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14" dirty="0">
                <a:solidFill>
                  <a:sysClr val="windowText" lastClr="000000"/>
                </a:solidFill>
                <a:latin typeface="Verdana"/>
                <a:cs typeface="Verdana"/>
              </a:rPr>
              <a:t>desenho</a:t>
            </a:r>
            <a:r>
              <a:rPr sz="1400" kern="0" spc="-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30" dirty="0">
                <a:solidFill>
                  <a:sysClr val="windowText" lastClr="000000"/>
                </a:solidFill>
                <a:latin typeface="Verdana"/>
                <a:cs typeface="Verdana"/>
              </a:rPr>
              <a:t>da</a:t>
            </a:r>
            <a:r>
              <a:rPr sz="1400" kern="0" spc="-2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95" dirty="0">
                <a:solidFill>
                  <a:sysClr val="windowText" lastClr="000000"/>
                </a:solidFill>
                <a:latin typeface="Verdana"/>
                <a:cs typeface="Verdana"/>
              </a:rPr>
              <a:t>rede</a:t>
            </a:r>
            <a:r>
              <a:rPr sz="1400" kern="0" spc="-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90" dirty="0">
                <a:solidFill>
                  <a:sysClr val="windowText" lastClr="000000"/>
                </a:solidFill>
                <a:latin typeface="Verdana"/>
                <a:cs typeface="Verdana"/>
              </a:rPr>
              <a:t>assistencial</a:t>
            </a:r>
            <a:endParaRPr sz="14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471930" lvl="1" indent="-160020">
              <a:spcBef>
                <a:spcPts val="360"/>
              </a:spcBef>
              <a:buFontTx/>
              <a:buAutoNum type="alphaLcParenR"/>
              <a:tabLst>
                <a:tab pos="1471930" algn="l"/>
              </a:tabLst>
            </a:pPr>
            <a:r>
              <a:rPr sz="1400" kern="0" spc="100" dirty="0">
                <a:solidFill>
                  <a:sysClr val="windowText" lastClr="000000"/>
                </a:solidFill>
                <a:latin typeface="Verdana"/>
                <a:cs typeface="Verdana"/>
              </a:rPr>
              <a:t>Gestão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30" dirty="0">
                <a:solidFill>
                  <a:sysClr val="windowText" lastClr="000000"/>
                </a:solidFill>
                <a:latin typeface="Verdana"/>
                <a:cs typeface="Verdana"/>
              </a:rPr>
              <a:t>da</a:t>
            </a:r>
            <a:r>
              <a:rPr sz="14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Clínica</a:t>
            </a:r>
            <a:endParaRPr sz="14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528445" lvl="1" indent="-216535">
              <a:spcBef>
                <a:spcPts val="360"/>
              </a:spcBef>
              <a:buFontTx/>
              <a:buAutoNum type="alphaLcParenR"/>
              <a:tabLst>
                <a:tab pos="1528445" algn="l"/>
              </a:tabLst>
            </a:pPr>
            <a:r>
              <a:rPr sz="14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Vazios</a:t>
            </a:r>
            <a:r>
              <a:rPr sz="1400" kern="0" spc="-3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85" dirty="0">
                <a:solidFill>
                  <a:sysClr val="windowText" lastClr="000000"/>
                </a:solidFill>
                <a:latin typeface="Verdana"/>
                <a:cs typeface="Verdana"/>
              </a:rPr>
              <a:t>assistenciais</a:t>
            </a:r>
            <a:endParaRPr sz="14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530985" lvl="1" indent="-219075">
              <a:spcBef>
                <a:spcPts val="360"/>
              </a:spcBef>
              <a:buFontTx/>
              <a:buAutoNum type="alphaLcParenR"/>
              <a:tabLst>
                <a:tab pos="1530985" algn="l"/>
              </a:tabLst>
            </a:pPr>
            <a:r>
              <a:rPr sz="14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Debilidades</a:t>
            </a:r>
            <a:r>
              <a:rPr sz="1400" kern="0" spc="-2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14" dirty="0">
                <a:solidFill>
                  <a:sysClr val="windowText" lastClr="000000"/>
                </a:solidFill>
                <a:latin typeface="Verdana"/>
                <a:cs typeface="Verdana"/>
              </a:rPr>
              <a:t>dos</a:t>
            </a:r>
            <a:r>
              <a:rPr sz="1400" kern="0" spc="-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sistemas</a:t>
            </a:r>
            <a:r>
              <a:rPr sz="1400" kern="0" spc="-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de</a:t>
            </a:r>
            <a:r>
              <a:rPr sz="1400" kern="0" spc="-2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400" kern="0" spc="85" dirty="0">
                <a:solidFill>
                  <a:sysClr val="windowText" lastClr="000000"/>
                </a:solidFill>
                <a:latin typeface="Verdana"/>
                <a:cs typeface="Verdana"/>
              </a:rPr>
              <a:t>informação</a:t>
            </a:r>
            <a:endParaRPr sz="14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1689823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1303108" y="1376397"/>
            <a:ext cx="6916769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200" b="0" i="0">
                <a:solidFill>
                  <a:srgbClr val="FFFF00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0" cap="none" spc="-32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O</a:t>
            </a:r>
            <a:r>
              <a:rPr kumimoji="0" lang="pt-BR" sz="3200" b="1" i="0" u="none" strike="noStrike" kern="0" cap="none" spc="-2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-3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Desafio</a:t>
            </a:r>
            <a:r>
              <a:rPr kumimoji="0" lang="pt-BR" sz="3200" b="1" i="0" u="none" strike="noStrike" kern="0" cap="none" spc="-19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da</a:t>
            </a:r>
            <a:r>
              <a:rPr kumimoji="0" lang="pt-BR" sz="3200" b="1" i="0" u="none" strike="noStrike" kern="0" cap="none" spc="-19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Gestão</a:t>
            </a:r>
            <a:r>
              <a:rPr kumimoji="0" lang="pt-BR" sz="3200" b="1" i="0" u="none" strike="noStrike" kern="0" cap="none" spc="-2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da</a:t>
            </a:r>
            <a:r>
              <a:rPr kumimoji="0" lang="pt-BR" sz="3200" b="1" i="0" u="none" strike="noStrike" kern="0" cap="none" spc="-19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4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Clínica</a:t>
            </a:r>
            <a:endParaRPr kumimoji="0" lang="pt-BR" sz="3200" b="1" i="0" u="none" strike="noStrike" kern="0" cap="none" spc="4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/>
              <a:ea typeface="+mj-ea"/>
              <a:cs typeface="Tahoma"/>
            </a:endParaRPr>
          </a:p>
        </p:txBody>
      </p:sp>
      <p:sp>
        <p:nvSpPr>
          <p:cNvPr id="5" name="object 3"/>
          <p:cNvSpPr txBox="1"/>
          <p:nvPr/>
        </p:nvSpPr>
        <p:spPr>
          <a:xfrm>
            <a:off x="2027745" y="4547323"/>
            <a:ext cx="2233295" cy="260985"/>
          </a:xfrm>
          <a:prstGeom prst="rect">
            <a:avLst/>
          </a:prstGeom>
          <a:solidFill>
            <a:srgbClr val="006FCE"/>
          </a:solidFill>
        </p:spPr>
        <p:txBody>
          <a:bodyPr vert="horz" wrap="square" lIns="0" tIns="36830" rIns="0" bIns="0" rtlCol="0">
            <a:spAutoFit/>
          </a:bodyPr>
          <a:lstStyle/>
          <a:p>
            <a:pPr marL="151765">
              <a:spcBef>
                <a:spcPts val="290"/>
              </a:spcBef>
            </a:pPr>
            <a:r>
              <a:rPr sz="1200" b="1" kern="0" spc="55" dirty="0">
                <a:solidFill>
                  <a:srgbClr val="FFFFFF"/>
                </a:solidFill>
                <a:latin typeface="Verdana"/>
                <a:cs typeface="Verdana"/>
              </a:rPr>
              <a:t>REINO</a:t>
            </a:r>
            <a:r>
              <a:rPr sz="1200" b="1" kern="0" spc="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200" b="1" kern="0" spc="-10" dirty="0">
                <a:solidFill>
                  <a:srgbClr val="FFFFFF"/>
                </a:solidFill>
                <a:latin typeface="Verdana"/>
                <a:cs typeface="Verdana"/>
              </a:rPr>
              <a:t>UNIDO</a:t>
            </a:r>
            <a:endParaRPr sz="1200" kern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sp>
        <p:nvSpPr>
          <p:cNvPr id="6" name="object 4"/>
          <p:cNvSpPr txBox="1"/>
          <p:nvPr/>
        </p:nvSpPr>
        <p:spPr>
          <a:xfrm>
            <a:off x="2027745" y="5290451"/>
            <a:ext cx="915669" cy="260985"/>
          </a:xfrm>
          <a:prstGeom prst="rect">
            <a:avLst/>
          </a:prstGeom>
          <a:solidFill>
            <a:srgbClr val="006FCE"/>
          </a:solidFill>
        </p:spPr>
        <p:txBody>
          <a:bodyPr vert="horz" wrap="square" lIns="0" tIns="36830" rIns="0" bIns="0" rtlCol="0">
            <a:spAutoFit/>
          </a:bodyPr>
          <a:lstStyle/>
          <a:p>
            <a:pPr marL="151765">
              <a:spcBef>
                <a:spcPts val="290"/>
              </a:spcBef>
            </a:pPr>
            <a:r>
              <a:rPr sz="1200" b="1" kern="0" spc="80" dirty="0">
                <a:solidFill>
                  <a:srgbClr val="FFFFFF"/>
                </a:solidFill>
                <a:latin typeface="Verdana"/>
                <a:cs typeface="Verdana"/>
              </a:rPr>
              <a:t>CHILE</a:t>
            </a:r>
            <a:endParaRPr sz="1200" kern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sp>
        <p:nvSpPr>
          <p:cNvPr id="7" name="object 5"/>
          <p:cNvSpPr txBox="1"/>
          <p:nvPr/>
        </p:nvSpPr>
        <p:spPr>
          <a:xfrm>
            <a:off x="2027745" y="3064535"/>
            <a:ext cx="5537835" cy="260985"/>
          </a:xfrm>
          <a:prstGeom prst="rect">
            <a:avLst/>
          </a:prstGeom>
          <a:solidFill>
            <a:srgbClr val="006FCE"/>
          </a:solidFill>
        </p:spPr>
        <p:txBody>
          <a:bodyPr vert="horz" wrap="square" lIns="0" tIns="33020" rIns="0" bIns="0" rtlCol="0">
            <a:spAutoFit/>
          </a:bodyPr>
          <a:lstStyle/>
          <a:p>
            <a:pPr marL="151765">
              <a:spcBef>
                <a:spcPts val="260"/>
              </a:spcBef>
            </a:pPr>
            <a:r>
              <a:rPr sz="1200" b="1" kern="0" spc="85" dirty="0">
                <a:solidFill>
                  <a:srgbClr val="FFFFFF"/>
                </a:solidFill>
                <a:latin typeface="Verdana"/>
                <a:cs typeface="Verdana"/>
              </a:rPr>
              <a:t>BRASIL</a:t>
            </a:r>
            <a:endParaRPr sz="12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7797060" y="3085278"/>
            <a:ext cx="3644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b="1" kern="0" spc="-25" dirty="0">
                <a:solidFill>
                  <a:sysClr val="windowText" lastClr="000000"/>
                </a:solidFill>
                <a:latin typeface="Verdana"/>
                <a:cs typeface="Verdana"/>
              </a:rPr>
              <a:t>169</a:t>
            </a:r>
            <a:endParaRPr sz="1200" kern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sp>
        <p:nvSpPr>
          <p:cNvPr id="9" name="object 7"/>
          <p:cNvSpPr txBox="1"/>
          <p:nvPr/>
        </p:nvSpPr>
        <p:spPr>
          <a:xfrm>
            <a:off x="4614491" y="3828380"/>
            <a:ext cx="2940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b="1" kern="0" spc="175" dirty="0">
                <a:solidFill>
                  <a:sysClr val="windowText" lastClr="000000"/>
                </a:solidFill>
                <a:latin typeface="Verdana"/>
                <a:cs typeface="Verdana"/>
              </a:rPr>
              <a:t>52</a:t>
            </a:r>
            <a:endParaRPr sz="1200" kern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sp>
        <p:nvSpPr>
          <p:cNvPr id="10" name="object 8"/>
          <p:cNvSpPr txBox="1"/>
          <p:nvPr/>
        </p:nvSpPr>
        <p:spPr>
          <a:xfrm>
            <a:off x="4337733" y="4571482"/>
            <a:ext cx="2990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b="1" kern="0" spc="190" dirty="0">
                <a:solidFill>
                  <a:sysClr val="windowText" lastClr="000000"/>
                </a:solidFill>
                <a:latin typeface="Verdana"/>
                <a:cs typeface="Verdana"/>
              </a:rPr>
              <a:t>40</a:t>
            </a:r>
            <a:endParaRPr sz="1200" kern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sp>
        <p:nvSpPr>
          <p:cNvPr id="11" name="object 9"/>
          <p:cNvSpPr txBox="1"/>
          <p:nvPr/>
        </p:nvSpPr>
        <p:spPr>
          <a:xfrm>
            <a:off x="3091710" y="5314585"/>
            <a:ext cx="2260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b="1" kern="0" spc="-35" dirty="0">
                <a:solidFill>
                  <a:sysClr val="windowText" lastClr="000000"/>
                </a:solidFill>
                <a:latin typeface="Verdana"/>
                <a:cs typeface="Verdana"/>
              </a:rPr>
              <a:t>13</a:t>
            </a:r>
            <a:endParaRPr sz="1200" kern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sp>
        <p:nvSpPr>
          <p:cNvPr id="12" name="object 10"/>
          <p:cNvSpPr txBox="1"/>
          <p:nvPr/>
        </p:nvSpPr>
        <p:spPr>
          <a:xfrm>
            <a:off x="2027745" y="3804221"/>
            <a:ext cx="2492375" cy="260985"/>
          </a:xfrm>
          <a:prstGeom prst="rect">
            <a:avLst/>
          </a:prstGeom>
          <a:solidFill>
            <a:srgbClr val="006FCE"/>
          </a:solidFill>
        </p:spPr>
        <p:txBody>
          <a:bodyPr vert="horz" wrap="square" lIns="0" tIns="36830" rIns="0" bIns="0" rtlCol="0">
            <a:spAutoFit/>
          </a:bodyPr>
          <a:lstStyle/>
          <a:p>
            <a:pPr marL="151765">
              <a:spcBef>
                <a:spcPts val="290"/>
              </a:spcBef>
            </a:pPr>
            <a:r>
              <a:rPr sz="1200" b="1" kern="0" spc="65" dirty="0">
                <a:solidFill>
                  <a:srgbClr val="FFFFFF"/>
                </a:solidFill>
                <a:latin typeface="Verdana"/>
                <a:cs typeface="Verdana"/>
              </a:rPr>
              <a:t>MÉDIA</a:t>
            </a:r>
            <a:r>
              <a:rPr sz="1200" b="1" kern="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200" b="1" kern="0" spc="125" dirty="0">
                <a:solidFill>
                  <a:srgbClr val="FFFFFF"/>
                </a:solidFill>
                <a:latin typeface="Verdana"/>
                <a:cs typeface="Verdana"/>
              </a:rPr>
              <a:t>DE</a:t>
            </a:r>
            <a:r>
              <a:rPr sz="1200" b="1" kern="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200" b="1" kern="0" spc="210" dirty="0">
                <a:solidFill>
                  <a:srgbClr val="FFFFFF"/>
                </a:solidFill>
                <a:latin typeface="Verdana"/>
                <a:cs typeface="Verdana"/>
              </a:rPr>
              <a:t>30</a:t>
            </a:r>
            <a:r>
              <a:rPr sz="1200" b="1" kern="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200" b="1" kern="0" spc="85" dirty="0">
                <a:solidFill>
                  <a:srgbClr val="FFFFFF"/>
                </a:solidFill>
                <a:latin typeface="Verdana"/>
                <a:cs typeface="Verdana"/>
              </a:rPr>
              <a:t>PAÍSES</a:t>
            </a:r>
            <a:endParaRPr sz="1200" kern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sp>
        <p:nvSpPr>
          <p:cNvPr id="13" name="object 11"/>
          <p:cNvSpPr txBox="1"/>
          <p:nvPr/>
        </p:nvSpPr>
        <p:spPr>
          <a:xfrm>
            <a:off x="1295829" y="2313639"/>
            <a:ext cx="6395720" cy="45212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12700">
              <a:spcBef>
                <a:spcPts val="580"/>
              </a:spcBef>
            </a:pPr>
            <a:r>
              <a:rPr sz="1200" kern="0" spc="10" dirty="0">
                <a:solidFill>
                  <a:sysClr val="windowText" lastClr="000000"/>
                </a:solidFill>
                <a:latin typeface="Arial Black"/>
                <a:cs typeface="Arial Black"/>
              </a:rPr>
              <a:t>Quantidade</a:t>
            </a:r>
            <a:r>
              <a:rPr sz="1200" kern="0" spc="17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10" dirty="0">
                <a:solidFill>
                  <a:sysClr val="windowText" lastClr="000000"/>
                </a:solidFill>
                <a:latin typeface="Arial Black"/>
                <a:cs typeface="Arial Black"/>
              </a:rPr>
              <a:t>de</a:t>
            </a:r>
            <a:r>
              <a:rPr sz="1200" kern="0" spc="17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10" dirty="0">
                <a:solidFill>
                  <a:sysClr val="windowText" lastClr="000000"/>
                </a:solidFill>
                <a:latin typeface="Arial Black"/>
                <a:cs typeface="Arial Black"/>
              </a:rPr>
              <a:t>Exames</a:t>
            </a:r>
            <a:r>
              <a:rPr sz="1200" kern="0" spc="17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10" dirty="0">
                <a:solidFill>
                  <a:sysClr val="windowText" lastClr="000000"/>
                </a:solidFill>
                <a:latin typeface="Arial Black"/>
                <a:cs typeface="Arial Black"/>
              </a:rPr>
              <a:t>de</a:t>
            </a:r>
            <a:r>
              <a:rPr sz="1200" kern="0" spc="17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10" dirty="0">
                <a:solidFill>
                  <a:sysClr val="windowText" lastClr="000000"/>
                </a:solidFill>
                <a:latin typeface="Arial Black"/>
                <a:cs typeface="Arial Black"/>
              </a:rPr>
              <a:t>Ressonância</a:t>
            </a:r>
            <a:r>
              <a:rPr sz="1200" kern="0" spc="17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10" dirty="0">
                <a:solidFill>
                  <a:sysClr val="windowText" lastClr="000000"/>
                </a:solidFill>
                <a:latin typeface="Arial Black"/>
                <a:cs typeface="Arial Black"/>
              </a:rPr>
              <a:t>Magnética</a:t>
            </a:r>
            <a:r>
              <a:rPr sz="1200" kern="0" spc="17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10" dirty="0">
                <a:solidFill>
                  <a:sysClr val="windowText" lastClr="000000"/>
                </a:solidFill>
                <a:latin typeface="Arial Black"/>
                <a:cs typeface="Arial Black"/>
              </a:rPr>
              <a:t>Realizados</a:t>
            </a:r>
            <a:r>
              <a:rPr sz="1200" kern="0" spc="17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70" dirty="0">
                <a:solidFill>
                  <a:sysClr val="windowText" lastClr="000000"/>
                </a:solidFill>
                <a:latin typeface="Arial Black"/>
                <a:cs typeface="Arial Black"/>
              </a:rPr>
              <a:t>em</a:t>
            </a:r>
            <a:r>
              <a:rPr sz="1200" kern="0" spc="17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65" dirty="0">
                <a:solidFill>
                  <a:sysClr val="windowText" lastClr="000000"/>
                </a:solidFill>
                <a:latin typeface="Arial Black"/>
                <a:cs typeface="Arial Black"/>
              </a:rPr>
              <a:t>2018*</a:t>
            </a:r>
            <a:endParaRPr sz="1200" kern="0" dirty="0">
              <a:solidFill>
                <a:sysClr val="windowText" lastClr="000000"/>
              </a:solidFill>
              <a:latin typeface="Arial Black"/>
              <a:cs typeface="Arial Black"/>
            </a:endParaRPr>
          </a:p>
          <a:p>
            <a:pPr marL="12700">
              <a:spcBef>
                <a:spcPts val="355"/>
              </a:spcBef>
            </a:pPr>
            <a:r>
              <a:rPr sz="900" kern="0" spc="-165" dirty="0">
                <a:solidFill>
                  <a:sysClr val="windowText" lastClr="000000"/>
                </a:solidFill>
                <a:latin typeface="Verdana"/>
                <a:cs typeface="Verdana"/>
              </a:rPr>
              <a:t>*</a:t>
            </a:r>
            <a:r>
              <a:rPr sz="9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900" kern="0" spc="90" dirty="0">
                <a:solidFill>
                  <a:sysClr val="windowText" lastClr="000000"/>
                </a:solidFill>
                <a:latin typeface="Verdana"/>
                <a:cs typeface="Verdana"/>
              </a:rPr>
              <a:t>Número</a:t>
            </a:r>
            <a:r>
              <a:rPr sz="900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900" kern="0" spc="70" dirty="0">
                <a:solidFill>
                  <a:sysClr val="windowText" lastClr="000000"/>
                </a:solidFill>
                <a:latin typeface="Verdana"/>
                <a:cs typeface="Verdana"/>
              </a:rPr>
              <a:t>de</a:t>
            </a:r>
            <a:r>
              <a:rPr sz="900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900" kern="0" spc="80" dirty="0">
                <a:solidFill>
                  <a:sysClr val="windowText" lastClr="000000"/>
                </a:solidFill>
                <a:latin typeface="Verdana"/>
                <a:cs typeface="Verdana"/>
              </a:rPr>
              <a:t>exames</a:t>
            </a:r>
            <a:r>
              <a:rPr sz="900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900" kern="0" spc="85" dirty="0">
                <a:solidFill>
                  <a:sysClr val="windowText" lastClr="000000"/>
                </a:solidFill>
                <a:latin typeface="Verdana"/>
                <a:cs typeface="Verdana"/>
              </a:rPr>
              <a:t>para</a:t>
            </a:r>
            <a:r>
              <a:rPr sz="900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900" kern="0" spc="100" dirty="0">
                <a:solidFill>
                  <a:sysClr val="windowText" lastClr="000000"/>
                </a:solidFill>
                <a:latin typeface="Verdana"/>
                <a:cs typeface="Verdana"/>
              </a:rPr>
              <a:t>cada</a:t>
            </a:r>
            <a:r>
              <a:rPr sz="9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900" kern="0" spc="110" dirty="0">
                <a:solidFill>
                  <a:sysClr val="windowText" lastClr="000000"/>
                </a:solidFill>
                <a:latin typeface="Verdana"/>
                <a:cs typeface="Verdana"/>
              </a:rPr>
              <a:t>1.000</a:t>
            </a:r>
            <a:r>
              <a:rPr sz="900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900" kern="0" spc="70" dirty="0">
                <a:solidFill>
                  <a:sysClr val="windowText" lastClr="000000"/>
                </a:solidFill>
                <a:latin typeface="Verdana"/>
                <a:cs typeface="Verdana"/>
              </a:rPr>
              <a:t>habitantes</a:t>
            </a:r>
            <a:r>
              <a:rPr sz="900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900" kern="0" spc="75" dirty="0">
                <a:solidFill>
                  <a:sysClr val="windowText" lastClr="000000"/>
                </a:solidFill>
                <a:latin typeface="Verdana"/>
                <a:cs typeface="Verdana"/>
              </a:rPr>
              <a:t>ou</a:t>
            </a:r>
            <a:r>
              <a:rPr sz="900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900" kern="0" spc="50" dirty="0">
                <a:solidFill>
                  <a:sysClr val="windowText" lastClr="000000"/>
                </a:solidFill>
                <a:latin typeface="Verdana"/>
                <a:cs typeface="Verdana"/>
              </a:rPr>
              <a:t>beneficiários</a:t>
            </a:r>
            <a:endParaRPr sz="9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pic>
        <p:nvPicPr>
          <p:cNvPr id="14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08595" y="2910001"/>
            <a:ext cx="563130" cy="563105"/>
          </a:xfrm>
          <a:prstGeom prst="rect">
            <a:avLst/>
          </a:prstGeom>
        </p:spPr>
      </p:pic>
      <p:pic>
        <p:nvPicPr>
          <p:cNvPr id="15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11427" y="5144122"/>
            <a:ext cx="550735" cy="553567"/>
          </a:xfrm>
          <a:prstGeom prst="rect">
            <a:avLst/>
          </a:prstGeom>
        </p:spPr>
      </p:pic>
      <p:pic>
        <p:nvPicPr>
          <p:cNvPr id="16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15631" y="4396232"/>
            <a:ext cx="566089" cy="563105"/>
          </a:xfrm>
          <a:prstGeom prst="rect">
            <a:avLst/>
          </a:prstGeom>
        </p:spPr>
      </p:pic>
      <p:grpSp>
        <p:nvGrpSpPr>
          <p:cNvPr id="17" name="object 15"/>
          <p:cNvGrpSpPr/>
          <p:nvPr/>
        </p:nvGrpSpPr>
        <p:grpSpPr>
          <a:xfrm>
            <a:off x="1244781" y="3589292"/>
            <a:ext cx="690880" cy="690880"/>
            <a:chOff x="1016181" y="2446292"/>
            <a:chExt cx="690880" cy="690880"/>
          </a:xfrm>
        </p:grpSpPr>
        <p:sp>
          <p:nvSpPr>
            <p:cNvPr id="18" name="object 16"/>
            <p:cNvSpPr/>
            <p:nvPr/>
          </p:nvSpPr>
          <p:spPr>
            <a:xfrm>
              <a:off x="1016181" y="2446292"/>
              <a:ext cx="690880" cy="690880"/>
            </a:xfrm>
            <a:custGeom>
              <a:avLst/>
              <a:gdLst/>
              <a:ahLst/>
              <a:cxnLst/>
              <a:rect l="l" t="t" r="r" b="b"/>
              <a:pathLst>
                <a:path w="690880" h="690880">
                  <a:moveTo>
                    <a:pt x="345376" y="0"/>
                  </a:moveTo>
                  <a:lnTo>
                    <a:pt x="298511" y="3152"/>
                  </a:lnTo>
                  <a:lnTo>
                    <a:pt x="253563" y="12337"/>
                  </a:lnTo>
                  <a:lnTo>
                    <a:pt x="210942" y="27142"/>
                  </a:lnTo>
                  <a:lnTo>
                    <a:pt x="171060" y="47155"/>
                  </a:lnTo>
                  <a:lnTo>
                    <a:pt x="134329" y="71965"/>
                  </a:lnTo>
                  <a:lnTo>
                    <a:pt x="101160" y="101161"/>
                  </a:lnTo>
                  <a:lnTo>
                    <a:pt x="71965" y="134331"/>
                  </a:lnTo>
                  <a:lnTo>
                    <a:pt x="47155" y="171064"/>
                  </a:lnTo>
                  <a:lnTo>
                    <a:pt x="27142" y="210947"/>
                  </a:lnTo>
                  <a:lnTo>
                    <a:pt x="12337" y="253570"/>
                  </a:lnTo>
                  <a:lnTo>
                    <a:pt x="3152" y="298521"/>
                  </a:lnTo>
                  <a:lnTo>
                    <a:pt x="0" y="345389"/>
                  </a:lnTo>
                  <a:lnTo>
                    <a:pt x="3152" y="392250"/>
                  </a:lnTo>
                  <a:lnTo>
                    <a:pt x="12337" y="437196"/>
                  </a:lnTo>
                  <a:lnTo>
                    <a:pt x="27142" y="479815"/>
                  </a:lnTo>
                  <a:lnTo>
                    <a:pt x="47155" y="519696"/>
                  </a:lnTo>
                  <a:lnTo>
                    <a:pt x="71965" y="556426"/>
                  </a:lnTo>
                  <a:lnTo>
                    <a:pt x="101160" y="589594"/>
                  </a:lnTo>
                  <a:lnTo>
                    <a:pt x="134329" y="618788"/>
                  </a:lnTo>
                  <a:lnTo>
                    <a:pt x="171060" y="643598"/>
                  </a:lnTo>
                  <a:lnTo>
                    <a:pt x="210942" y="663611"/>
                  </a:lnTo>
                  <a:lnTo>
                    <a:pt x="253563" y="678415"/>
                  </a:lnTo>
                  <a:lnTo>
                    <a:pt x="298511" y="687600"/>
                  </a:lnTo>
                  <a:lnTo>
                    <a:pt x="345376" y="690752"/>
                  </a:lnTo>
                  <a:lnTo>
                    <a:pt x="392241" y="687600"/>
                  </a:lnTo>
                  <a:lnTo>
                    <a:pt x="437189" y="678415"/>
                  </a:lnTo>
                  <a:lnTo>
                    <a:pt x="479810" y="663611"/>
                  </a:lnTo>
                  <a:lnTo>
                    <a:pt x="519692" y="643598"/>
                  </a:lnTo>
                  <a:lnTo>
                    <a:pt x="556423" y="618788"/>
                  </a:lnTo>
                  <a:lnTo>
                    <a:pt x="589592" y="589594"/>
                  </a:lnTo>
                  <a:lnTo>
                    <a:pt x="618787" y="556426"/>
                  </a:lnTo>
                  <a:lnTo>
                    <a:pt x="643597" y="519696"/>
                  </a:lnTo>
                  <a:lnTo>
                    <a:pt x="663610" y="479815"/>
                  </a:lnTo>
                  <a:lnTo>
                    <a:pt x="678415" y="437196"/>
                  </a:lnTo>
                  <a:lnTo>
                    <a:pt x="687600" y="392250"/>
                  </a:lnTo>
                  <a:lnTo>
                    <a:pt x="690753" y="345389"/>
                  </a:lnTo>
                  <a:lnTo>
                    <a:pt x="687600" y="298521"/>
                  </a:lnTo>
                  <a:lnTo>
                    <a:pt x="678415" y="253570"/>
                  </a:lnTo>
                  <a:lnTo>
                    <a:pt x="663610" y="210947"/>
                  </a:lnTo>
                  <a:lnTo>
                    <a:pt x="643597" y="171064"/>
                  </a:lnTo>
                  <a:lnTo>
                    <a:pt x="618787" y="134331"/>
                  </a:lnTo>
                  <a:lnTo>
                    <a:pt x="589592" y="101161"/>
                  </a:lnTo>
                  <a:lnTo>
                    <a:pt x="556423" y="71965"/>
                  </a:lnTo>
                  <a:lnTo>
                    <a:pt x="519692" y="47155"/>
                  </a:lnTo>
                  <a:lnTo>
                    <a:pt x="479810" y="27142"/>
                  </a:lnTo>
                  <a:lnTo>
                    <a:pt x="437189" y="12337"/>
                  </a:lnTo>
                  <a:lnTo>
                    <a:pt x="392241" y="3152"/>
                  </a:lnTo>
                  <a:lnTo>
                    <a:pt x="3453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pic>
          <p:nvPicPr>
            <p:cNvPr id="19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66152" y="2517231"/>
              <a:ext cx="590816" cy="5488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72374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1441372" y="1336309"/>
            <a:ext cx="6143992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200" b="0" i="0">
                <a:solidFill>
                  <a:srgbClr val="FFFF00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0" cap="none" spc="-17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OPORTUNIDADES</a:t>
            </a:r>
            <a:r>
              <a:rPr kumimoji="0" lang="pt-BR" sz="3200" b="1" i="0" u="none" strike="noStrike" kern="0" cap="none" spc="-18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-13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DIANTE</a:t>
            </a:r>
            <a:r>
              <a:rPr kumimoji="0" lang="pt-BR" sz="3200" b="1" i="0" u="none" strike="noStrike" kern="0" cap="none" spc="-18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-2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DA</a:t>
            </a:r>
            <a:endParaRPr kumimoji="0" lang="pt-BR" sz="3200" b="1" i="0" u="none" strike="noStrike" kern="0" cap="none" spc="-25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/>
              <a:ea typeface="+mj-ea"/>
              <a:cs typeface="Tahoma"/>
            </a:endParaRPr>
          </a:p>
        </p:txBody>
      </p:sp>
      <p:sp>
        <p:nvSpPr>
          <p:cNvPr id="5" name="object 3"/>
          <p:cNvSpPr txBox="1"/>
          <p:nvPr/>
        </p:nvSpPr>
        <p:spPr>
          <a:xfrm>
            <a:off x="1441372" y="1841576"/>
            <a:ext cx="6725883" cy="3157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200" b="1" kern="0" spc="-150" dirty="0">
                <a:latin typeface="Tahoma"/>
                <a:cs typeface="Tahoma"/>
              </a:rPr>
              <a:t>EQUAÇÃO</a:t>
            </a:r>
            <a:r>
              <a:rPr sz="3200" b="1" kern="0" spc="-160" dirty="0">
                <a:latin typeface="Tahoma"/>
                <a:cs typeface="Tahoma"/>
              </a:rPr>
              <a:t> </a:t>
            </a:r>
            <a:r>
              <a:rPr sz="3200" b="1" kern="0" spc="-95" dirty="0">
                <a:latin typeface="Tahoma"/>
                <a:cs typeface="Tahoma"/>
              </a:rPr>
              <a:t>COMPLEXA:</a:t>
            </a:r>
            <a:r>
              <a:rPr sz="3200" b="1" kern="0" spc="-160" dirty="0">
                <a:latin typeface="Tahoma"/>
                <a:cs typeface="Tahoma"/>
              </a:rPr>
              <a:t> </a:t>
            </a:r>
            <a:r>
              <a:rPr sz="3200" b="1" kern="0" spc="-10" dirty="0">
                <a:latin typeface="Tahoma"/>
                <a:cs typeface="Tahoma"/>
              </a:rPr>
              <a:t>INOVAÇÃO</a:t>
            </a:r>
            <a:endParaRPr sz="3200" b="1" kern="0" dirty="0">
              <a:latin typeface="Tahoma"/>
              <a:cs typeface="Tahoma"/>
            </a:endParaRPr>
          </a:p>
          <a:p>
            <a:pPr>
              <a:spcBef>
                <a:spcPts val="370"/>
              </a:spcBef>
            </a:pPr>
            <a:endParaRPr sz="3200" kern="0" dirty="0">
              <a:solidFill>
                <a:sysClr val="windowText" lastClr="000000"/>
              </a:solidFill>
              <a:latin typeface="Tahoma"/>
              <a:cs typeface="Tahoma"/>
            </a:endParaRPr>
          </a:p>
          <a:p>
            <a:pPr marL="1423670" indent="-275590">
              <a:spcBef>
                <a:spcPts val="5"/>
              </a:spcBef>
              <a:buFontTx/>
              <a:buAutoNum type="alphaUcPeriod"/>
              <a:tabLst>
                <a:tab pos="1423670" algn="l"/>
              </a:tabLst>
            </a:pPr>
            <a:r>
              <a:rPr sz="1600" kern="0" spc="120" dirty="0">
                <a:solidFill>
                  <a:sysClr val="windowText" lastClr="000000"/>
                </a:solidFill>
                <a:latin typeface="Verdana"/>
                <a:cs typeface="Verdana"/>
              </a:rPr>
              <a:t>Telemedicina</a:t>
            </a:r>
            <a:r>
              <a:rPr sz="1600" kern="0" spc="-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6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e</a:t>
            </a:r>
            <a:r>
              <a:rPr sz="1600" kern="0" spc="-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600" kern="0" spc="155" dirty="0">
                <a:solidFill>
                  <a:sysClr val="windowText" lastClr="000000"/>
                </a:solidFill>
                <a:latin typeface="Verdana"/>
                <a:cs typeface="Verdana"/>
              </a:rPr>
              <a:t>Call</a:t>
            </a:r>
            <a:r>
              <a:rPr sz="16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600" kern="0" spc="114" dirty="0">
                <a:solidFill>
                  <a:sysClr val="windowText" lastClr="000000"/>
                </a:solidFill>
                <a:latin typeface="Verdana"/>
                <a:cs typeface="Verdana"/>
              </a:rPr>
              <a:t>Centers</a:t>
            </a:r>
            <a:r>
              <a:rPr sz="1600" kern="0" spc="-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600" kern="0" spc="110" dirty="0">
                <a:solidFill>
                  <a:sysClr val="windowText" lastClr="000000"/>
                </a:solidFill>
                <a:latin typeface="Verdana"/>
                <a:cs typeface="Verdana"/>
              </a:rPr>
              <a:t>Assistenciais</a:t>
            </a:r>
            <a:endParaRPr sz="16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426845" indent="-278765">
              <a:spcBef>
                <a:spcPts val="520"/>
              </a:spcBef>
              <a:buFontTx/>
              <a:buAutoNum type="alphaUcPeriod"/>
              <a:tabLst>
                <a:tab pos="1426845" algn="l"/>
              </a:tabLst>
            </a:pPr>
            <a:r>
              <a:rPr sz="1600" kern="0" spc="120" dirty="0">
                <a:solidFill>
                  <a:sysClr val="windowText" lastClr="000000"/>
                </a:solidFill>
                <a:latin typeface="Verdana"/>
                <a:cs typeface="Verdana"/>
              </a:rPr>
              <a:t>Prontuário</a:t>
            </a:r>
            <a:r>
              <a:rPr sz="1600" kern="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6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Eletrônico</a:t>
            </a:r>
            <a:endParaRPr sz="16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426210" indent="-278130">
              <a:spcBef>
                <a:spcPts val="515"/>
              </a:spcBef>
              <a:buFontTx/>
              <a:buAutoNum type="alphaUcPeriod"/>
              <a:tabLst>
                <a:tab pos="1426210" algn="l"/>
              </a:tabLst>
            </a:pPr>
            <a:r>
              <a:rPr sz="1600" kern="0" spc="130" dirty="0">
                <a:solidFill>
                  <a:sysClr val="windowText" lastClr="000000"/>
                </a:solidFill>
                <a:latin typeface="Verdana"/>
                <a:cs typeface="Verdana"/>
              </a:rPr>
              <a:t>Protocolos</a:t>
            </a:r>
            <a:r>
              <a:rPr sz="1600" kern="0" spc="-2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600" kern="0" spc="130" dirty="0">
                <a:solidFill>
                  <a:sysClr val="windowText" lastClr="000000"/>
                </a:solidFill>
                <a:latin typeface="Verdana"/>
                <a:cs typeface="Verdana"/>
              </a:rPr>
              <a:t>Clínicos</a:t>
            </a:r>
            <a:r>
              <a:rPr sz="1600" kern="0" spc="-2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600" kern="0" spc="85" dirty="0">
                <a:solidFill>
                  <a:sysClr val="windowText" lastClr="000000"/>
                </a:solidFill>
                <a:latin typeface="Verdana"/>
                <a:cs typeface="Verdana"/>
              </a:rPr>
              <a:t>Digitais</a:t>
            </a:r>
            <a:endParaRPr sz="16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431925" indent="-283845">
              <a:spcBef>
                <a:spcPts val="520"/>
              </a:spcBef>
              <a:buFontTx/>
              <a:buAutoNum type="alphaUcPeriod"/>
              <a:tabLst>
                <a:tab pos="1431925" algn="l"/>
              </a:tabLst>
            </a:pPr>
            <a:r>
              <a:rPr sz="1600" kern="0" spc="110" dirty="0">
                <a:solidFill>
                  <a:sysClr val="windowText" lastClr="000000"/>
                </a:solidFill>
                <a:latin typeface="Verdana"/>
                <a:cs typeface="Verdana"/>
              </a:rPr>
              <a:t>Receituário</a:t>
            </a:r>
            <a:r>
              <a:rPr sz="1600" kern="0" spc="-2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600" kern="0" spc="140" dirty="0">
                <a:solidFill>
                  <a:sysClr val="windowText" lastClr="000000"/>
                </a:solidFill>
                <a:latin typeface="Verdana"/>
                <a:cs typeface="Verdana"/>
              </a:rPr>
              <a:t>Médico</a:t>
            </a:r>
            <a:r>
              <a:rPr sz="1600" kern="0" spc="-2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600" kern="0" spc="90" dirty="0">
                <a:solidFill>
                  <a:sysClr val="windowText" lastClr="000000"/>
                </a:solidFill>
                <a:latin typeface="Verdana"/>
                <a:cs typeface="Verdana"/>
              </a:rPr>
              <a:t>Digital</a:t>
            </a:r>
            <a:endParaRPr sz="16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417320" indent="-269240">
              <a:spcBef>
                <a:spcPts val="520"/>
              </a:spcBef>
              <a:buFontTx/>
              <a:buAutoNum type="alphaUcPeriod"/>
              <a:tabLst>
                <a:tab pos="1417320" algn="l"/>
              </a:tabLst>
            </a:pPr>
            <a:r>
              <a:rPr sz="1600" kern="0" spc="130" dirty="0">
                <a:solidFill>
                  <a:sysClr val="windowText" lastClr="000000"/>
                </a:solidFill>
                <a:latin typeface="Verdana"/>
                <a:cs typeface="Verdana"/>
              </a:rPr>
              <a:t>Sistemas</a:t>
            </a:r>
            <a:r>
              <a:rPr sz="1600" kern="0" spc="-3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600" kern="0" spc="100" dirty="0">
                <a:solidFill>
                  <a:sysClr val="windowText" lastClr="000000"/>
                </a:solidFill>
                <a:latin typeface="Verdana"/>
                <a:cs typeface="Verdana"/>
              </a:rPr>
              <a:t>Digitais</a:t>
            </a:r>
            <a:r>
              <a:rPr sz="1600" kern="0" spc="-4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600" kern="0" spc="114" dirty="0">
                <a:solidFill>
                  <a:sysClr val="windowText" lastClr="000000"/>
                </a:solidFill>
                <a:latin typeface="Verdana"/>
                <a:cs typeface="Verdana"/>
              </a:rPr>
              <a:t>de</a:t>
            </a:r>
            <a:r>
              <a:rPr sz="1600" kern="0" spc="-3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600" kern="0" spc="135" dirty="0">
                <a:solidFill>
                  <a:sysClr val="windowText" lastClr="000000"/>
                </a:solidFill>
                <a:latin typeface="Verdana"/>
                <a:cs typeface="Verdana"/>
              </a:rPr>
              <a:t>Classificação</a:t>
            </a:r>
            <a:r>
              <a:rPr sz="1600" kern="0" spc="-3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600" kern="0" spc="114" dirty="0">
                <a:solidFill>
                  <a:sysClr val="windowText" lastClr="000000"/>
                </a:solidFill>
                <a:latin typeface="Verdana"/>
                <a:cs typeface="Verdana"/>
              </a:rPr>
              <a:t>de</a:t>
            </a:r>
            <a:r>
              <a:rPr sz="1600" kern="0" spc="-3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600" kern="0" spc="140" dirty="0">
                <a:solidFill>
                  <a:sysClr val="windowText" lastClr="000000"/>
                </a:solidFill>
                <a:latin typeface="Verdana"/>
                <a:cs typeface="Verdana"/>
              </a:rPr>
              <a:t>Riscos</a:t>
            </a:r>
            <a:endParaRPr sz="16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410970" indent="-262890">
              <a:spcBef>
                <a:spcPts val="520"/>
              </a:spcBef>
              <a:buFontTx/>
              <a:buAutoNum type="alphaUcPeriod"/>
              <a:tabLst>
                <a:tab pos="1410970" algn="l"/>
              </a:tabLst>
            </a:pPr>
            <a:r>
              <a:rPr sz="1600" kern="0" spc="130" dirty="0">
                <a:solidFill>
                  <a:sysClr val="windowText" lastClr="000000"/>
                </a:solidFill>
                <a:latin typeface="Verdana"/>
                <a:cs typeface="Verdana"/>
              </a:rPr>
              <a:t>Ferramentas</a:t>
            </a:r>
            <a:r>
              <a:rPr sz="1600" kern="0" spc="-3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600" kern="0" spc="100" dirty="0">
                <a:solidFill>
                  <a:sysClr val="windowText" lastClr="000000"/>
                </a:solidFill>
                <a:latin typeface="Verdana"/>
                <a:cs typeface="Verdana"/>
              </a:rPr>
              <a:t>Digitais</a:t>
            </a:r>
            <a:r>
              <a:rPr sz="1600" kern="0" spc="-3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600" kern="0" spc="114" dirty="0">
                <a:solidFill>
                  <a:sysClr val="windowText" lastClr="000000"/>
                </a:solidFill>
                <a:latin typeface="Verdana"/>
                <a:cs typeface="Verdana"/>
              </a:rPr>
              <a:t>de</a:t>
            </a:r>
            <a:r>
              <a:rPr sz="1600" kern="0" spc="-3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600" kern="0" spc="110" dirty="0">
                <a:solidFill>
                  <a:sysClr val="windowText" lastClr="000000"/>
                </a:solidFill>
                <a:latin typeface="Verdana"/>
                <a:cs typeface="Verdana"/>
              </a:rPr>
              <a:t>Gestão</a:t>
            </a:r>
            <a:endParaRPr sz="16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429385" indent="-281305">
              <a:spcBef>
                <a:spcPts val="520"/>
              </a:spcBef>
              <a:buFontTx/>
              <a:buAutoNum type="alphaUcPeriod"/>
              <a:tabLst>
                <a:tab pos="1429385" algn="l"/>
              </a:tabLst>
            </a:pPr>
            <a:r>
              <a:rPr sz="1600" kern="0" spc="170" dirty="0">
                <a:solidFill>
                  <a:sysClr val="windowText" lastClr="000000"/>
                </a:solidFill>
                <a:latin typeface="Verdana"/>
                <a:cs typeface="Verdana"/>
              </a:rPr>
              <a:t>Mudanças</a:t>
            </a:r>
            <a:r>
              <a:rPr sz="1600" kern="0" spc="-3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600" kern="0" spc="130" dirty="0">
                <a:solidFill>
                  <a:sysClr val="windowText" lastClr="000000"/>
                </a:solidFill>
                <a:latin typeface="Verdana"/>
                <a:cs typeface="Verdana"/>
              </a:rPr>
              <a:t>no</a:t>
            </a:r>
            <a:r>
              <a:rPr sz="1600" kern="0" spc="-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600" kern="0" spc="125" dirty="0">
                <a:solidFill>
                  <a:sysClr val="windowText" lastClr="000000"/>
                </a:solidFill>
                <a:latin typeface="Verdana"/>
                <a:cs typeface="Verdana"/>
              </a:rPr>
              <a:t>processo</a:t>
            </a:r>
            <a:r>
              <a:rPr sz="1600" kern="0" spc="-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600" kern="0" spc="114" dirty="0">
                <a:solidFill>
                  <a:sysClr val="windowText" lastClr="000000"/>
                </a:solidFill>
                <a:latin typeface="Verdana"/>
                <a:cs typeface="Verdana"/>
              </a:rPr>
              <a:t>de</a:t>
            </a:r>
            <a:r>
              <a:rPr sz="1600" kern="0" spc="-2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6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trabalho</a:t>
            </a:r>
            <a:endParaRPr sz="16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593077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3103808" y="2679579"/>
            <a:ext cx="3226591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200" b="0" i="0">
                <a:solidFill>
                  <a:srgbClr val="FFFF00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0" i="0" u="none" strike="noStrike" kern="0" cap="none" spc="9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Muito</a:t>
            </a:r>
            <a:r>
              <a:rPr kumimoji="0" lang="pt-BR" sz="3200" b="0" i="0" u="none" strike="noStrike" kern="0" cap="none" spc="-18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0" i="0" u="none" strike="noStrike" kern="0" cap="none" spc="4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obrigado!</a:t>
            </a:r>
            <a:endParaRPr kumimoji="0" lang="pt-BR" sz="3200" b="0" i="0" u="none" strike="noStrike" kern="0" cap="none" spc="45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/>
              <a:ea typeface="+mj-ea"/>
              <a:cs typeface="Tahoma"/>
            </a:endParaRPr>
          </a:p>
        </p:txBody>
      </p:sp>
      <p:sp>
        <p:nvSpPr>
          <p:cNvPr id="5" name="object 3"/>
          <p:cNvSpPr txBox="1"/>
          <p:nvPr/>
        </p:nvSpPr>
        <p:spPr>
          <a:xfrm>
            <a:off x="5083991" y="4239935"/>
            <a:ext cx="3426164" cy="25135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36525" algn="r">
              <a:lnSpc>
                <a:spcPct val="125000"/>
              </a:lnSpc>
              <a:spcBef>
                <a:spcPts val="100"/>
              </a:spcBef>
            </a:pPr>
            <a:r>
              <a:rPr sz="1400" kern="0" spc="40" dirty="0" err="1" smtClean="0">
                <a:latin typeface="Arial Black"/>
                <a:cs typeface="Arial Black"/>
              </a:rPr>
              <a:t>marcus.pestana</a:t>
            </a:r>
            <a:r>
              <a:rPr sz="1400" kern="0" spc="40" dirty="0" smtClean="0">
                <a:latin typeface="Arial Black"/>
                <a:cs typeface="Arial Black"/>
              </a:rPr>
              <a:t>@</a:t>
            </a:r>
            <a:r>
              <a:rPr lang="pt-BR" sz="1400" kern="0" spc="40" dirty="0" smtClean="0">
                <a:latin typeface="Arial Black"/>
                <a:cs typeface="Arial Black"/>
              </a:rPr>
              <a:t>senado.leg.br</a:t>
            </a:r>
            <a:r>
              <a:rPr sz="1400" kern="0" spc="40" dirty="0" smtClean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400" kern="0" dirty="0" smtClean="0">
                <a:latin typeface="Arial Black"/>
                <a:cs typeface="Arial Black"/>
              </a:rPr>
              <a:t>Instagram:</a:t>
            </a:r>
            <a:r>
              <a:rPr lang="pt-BR" sz="1400" kern="0" spc="385" dirty="0" smtClean="0">
                <a:latin typeface="Arial Black"/>
                <a:cs typeface="Arial Black"/>
              </a:rPr>
              <a:t> </a:t>
            </a:r>
            <a:r>
              <a:rPr sz="1400" kern="0" spc="80" dirty="0" smtClean="0">
                <a:latin typeface="Arial Black"/>
                <a:cs typeface="Arial Black"/>
              </a:rPr>
              <a:t>@</a:t>
            </a:r>
            <a:r>
              <a:rPr sz="1400" kern="0" spc="80" dirty="0">
                <a:latin typeface="Arial Black"/>
                <a:cs typeface="Arial Black"/>
              </a:rPr>
              <a:t>marcuspestana45 </a:t>
            </a:r>
            <a:r>
              <a:rPr sz="1400" kern="0" spc="55" dirty="0" smtClean="0">
                <a:latin typeface="Arial Black"/>
                <a:cs typeface="Arial Black"/>
              </a:rPr>
              <a:t>facebook.com/pestana45</a:t>
            </a:r>
            <a:endParaRPr lang="pt-BR" sz="1400" kern="0" spc="55" dirty="0" smtClean="0">
              <a:latin typeface="Arial Black"/>
              <a:cs typeface="Arial Black"/>
            </a:endParaRPr>
          </a:p>
          <a:p>
            <a:pPr marL="12700" marR="5080" indent="136525" algn="r">
              <a:lnSpc>
                <a:spcPct val="125000"/>
              </a:lnSpc>
              <a:spcBef>
                <a:spcPts val="100"/>
              </a:spcBef>
            </a:pPr>
            <a:r>
              <a:rPr lang="pt-BR" sz="1400" kern="0" spc="55" dirty="0" smtClean="0">
                <a:latin typeface="Arial Black"/>
                <a:cs typeface="Arial Black"/>
              </a:rPr>
              <a:t>ifi@senado.leg.br</a:t>
            </a:r>
          </a:p>
          <a:p>
            <a:pPr marL="12700" marR="5080" indent="136525" algn="r">
              <a:lnSpc>
                <a:spcPct val="125000"/>
              </a:lnSpc>
              <a:spcBef>
                <a:spcPts val="100"/>
              </a:spcBef>
            </a:pPr>
            <a:r>
              <a:rPr lang="pt-BR" sz="1400" kern="0" spc="55" dirty="0" smtClean="0">
                <a:latin typeface="Arial Black"/>
                <a:cs typeface="Arial Black"/>
              </a:rPr>
              <a:t>facebook.com/</a:t>
            </a:r>
            <a:r>
              <a:rPr lang="pt-BR" sz="1400" kern="0" spc="55" dirty="0" err="1" smtClean="0">
                <a:latin typeface="Arial Black"/>
                <a:cs typeface="Arial Black"/>
              </a:rPr>
              <a:t>ifibrasil</a:t>
            </a:r>
            <a:endParaRPr lang="pt-BR" sz="1400" kern="0" spc="55" dirty="0" smtClean="0">
              <a:latin typeface="Arial Black"/>
              <a:cs typeface="Arial Black"/>
            </a:endParaRPr>
          </a:p>
          <a:p>
            <a:pPr marL="12700" marR="5080" indent="136525" algn="r">
              <a:lnSpc>
                <a:spcPct val="125000"/>
              </a:lnSpc>
              <a:spcBef>
                <a:spcPts val="100"/>
              </a:spcBef>
            </a:pPr>
            <a:r>
              <a:rPr lang="pt-BR" sz="1400" kern="0" spc="55" dirty="0" smtClean="0">
                <a:latin typeface="Arial Black"/>
                <a:cs typeface="Arial Black"/>
              </a:rPr>
              <a:t>Instagram: @</a:t>
            </a:r>
            <a:r>
              <a:rPr lang="pt-BR" sz="1400" kern="0" spc="55" dirty="0" err="1" smtClean="0">
                <a:latin typeface="Arial Black"/>
                <a:cs typeface="Arial Black"/>
              </a:rPr>
              <a:t>ifibrasil</a:t>
            </a:r>
            <a:endParaRPr lang="pt-BR" sz="1400" kern="0" spc="55" dirty="0">
              <a:latin typeface="Arial Black"/>
              <a:cs typeface="Arial Black"/>
            </a:endParaRPr>
          </a:p>
          <a:p>
            <a:pPr marL="12700" marR="5080" indent="136525" algn="r">
              <a:lnSpc>
                <a:spcPct val="125000"/>
              </a:lnSpc>
              <a:spcBef>
                <a:spcPts val="100"/>
              </a:spcBef>
            </a:pPr>
            <a:r>
              <a:rPr lang="pt-BR" sz="1400" kern="0" spc="55" dirty="0">
                <a:latin typeface="Arial Black"/>
                <a:cs typeface="Arial Black"/>
              </a:rPr>
              <a:t>twitter.com/</a:t>
            </a:r>
            <a:r>
              <a:rPr lang="pt-BR" sz="1400" kern="0" spc="55" dirty="0" err="1">
                <a:latin typeface="Arial Black"/>
                <a:cs typeface="Arial Black"/>
              </a:rPr>
              <a:t>IFIBrasil</a:t>
            </a:r>
            <a:endParaRPr lang="pt-BR" sz="1400" kern="0" spc="55" dirty="0" smtClean="0">
              <a:latin typeface="Arial Black"/>
              <a:cs typeface="Arial Black"/>
            </a:endParaRPr>
          </a:p>
          <a:p>
            <a:pPr marL="12700" marR="5080" indent="136525" algn="r">
              <a:lnSpc>
                <a:spcPct val="125000"/>
              </a:lnSpc>
              <a:spcBef>
                <a:spcPts val="100"/>
              </a:spcBef>
            </a:pPr>
            <a:endParaRPr lang="pt-BR" sz="1400" kern="0" spc="55" dirty="0" smtClean="0">
              <a:latin typeface="Arial Black"/>
              <a:cs typeface="Arial Black"/>
            </a:endParaRPr>
          </a:p>
          <a:p>
            <a:pPr marL="12700" marR="5080" indent="136525" algn="r">
              <a:lnSpc>
                <a:spcPct val="125000"/>
              </a:lnSpc>
              <a:spcBef>
                <a:spcPts val="100"/>
              </a:spcBef>
            </a:pPr>
            <a:endParaRPr sz="1400" kern="0" dirty="0"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366751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object 2"/>
          <p:cNvSpPr/>
          <p:nvPr/>
        </p:nvSpPr>
        <p:spPr>
          <a:xfrm>
            <a:off x="3772690" y="2092374"/>
            <a:ext cx="1586230" cy="3838575"/>
          </a:xfrm>
          <a:custGeom>
            <a:avLst/>
            <a:gdLst/>
            <a:ahLst/>
            <a:cxnLst/>
            <a:rect l="l" t="t" r="r" b="b"/>
            <a:pathLst>
              <a:path w="1586229" h="3838575">
                <a:moveTo>
                  <a:pt x="1513700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3766248"/>
                </a:lnTo>
                <a:lnTo>
                  <a:pt x="5657" y="3794273"/>
                </a:lnTo>
                <a:lnTo>
                  <a:pt x="21086" y="3817158"/>
                </a:lnTo>
                <a:lnTo>
                  <a:pt x="43971" y="3832587"/>
                </a:lnTo>
                <a:lnTo>
                  <a:pt x="71996" y="3838244"/>
                </a:lnTo>
                <a:lnTo>
                  <a:pt x="1513700" y="3838244"/>
                </a:lnTo>
                <a:lnTo>
                  <a:pt x="1541725" y="3832587"/>
                </a:lnTo>
                <a:lnTo>
                  <a:pt x="1564609" y="3817158"/>
                </a:lnTo>
                <a:lnTo>
                  <a:pt x="1580038" y="3794273"/>
                </a:lnTo>
                <a:lnTo>
                  <a:pt x="1585696" y="3766248"/>
                </a:lnTo>
                <a:lnTo>
                  <a:pt x="1585696" y="71996"/>
                </a:lnTo>
                <a:lnTo>
                  <a:pt x="1580038" y="43971"/>
                </a:lnTo>
                <a:lnTo>
                  <a:pt x="1564609" y="21086"/>
                </a:lnTo>
                <a:lnTo>
                  <a:pt x="1541725" y="5657"/>
                </a:lnTo>
                <a:lnTo>
                  <a:pt x="15137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3" name="object 3"/>
          <p:cNvSpPr/>
          <p:nvPr/>
        </p:nvSpPr>
        <p:spPr>
          <a:xfrm>
            <a:off x="1159091" y="2712245"/>
            <a:ext cx="1586230" cy="447675"/>
          </a:xfrm>
          <a:custGeom>
            <a:avLst/>
            <a:gdLst/>
            <a:ahLst/>
            <a:cxnLst/>
            <a:rect l="l" t="t" r="r" b="b"/>
            <a:pathLst>
              <a:path w="1586230" h="447675">
                <a:moveTo>
                  <a:pt x="1513700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375335"/>
                </a:lnTo>
                <a:lnTo>
                  <a:pt x="5657" y="403362"/>
                </a:lnTo>
                <a:lnTo>
                  <a:pt x="21086" y="426251"/>
                </a:lnTo>
                <a:lnTo>
                  <a:pt x="43971" y="441685"/>
                </a:lnTo>
                <a:lnTo>
                  <a:pt x="71996" y="447344"/>
                </a:lnTo>
                <a:lnTo>
                  <a:pt x="1513700" y="447344"/>
                </a:lnTo>
                <a:lnTo>
                  <a:pt x="1541725" y="441685"/>
                </a:lnTo>
                <a:lnTo>
                  <a:pt x="1564609" y="426251"/>
                </a:lnTo>
                <a:lnTo>
                  <a:pt x="1580038" y="403362"/>
                </a:lnTo>
                <a:lnTo>
                  <a:pt x="1585696" y="375335"/>
                </a:lnTo>
                <a:lnTo>
                  <a:pt x="1585696" y="71996"/>
                </a:lnTo>
                <a:lnTo>
                  <a:pt x="1580038" y="43971"/>
                </a:lnTo>
                <a:lnTo>
                  <a:pt x="1564609" y="21086"/>
                </a:lnTo>
                <a:lnTo>
                  <a:pt x="1541725" y="5657"/>
                </a:lnTo>
                <a:lnTo>
                  <a:pt x="15137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4" name="object 4"/>
          <p:cNvSpPr/>
          <p:nvPr/>
        </p:nvSpPr>
        <p:spPr>
          <a:xfrm>
            <a:off x="6400691" y="2534867"/>
            <a:ext cx="1586230" cy="447675"/>
          </a:xfrm>
          <a:custGeom>
            <a:avLst/>
            <a:gdLst/>
            <a:ahLst/>
            <a:cxnLst/>
            <a:rect l="l" t="t" r="r" b="b"/>
            <a:pathLst>
              <a:path w="1586229" h="447675">
                <a:moveTo>
                  <a:pt x="1513700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375335"/>
                </a:lnTo>
                <a:lnTo>
                  <a:pt x="5657" y="403362"/>
                </a:lnTo>
                <a:lnTo>
                  <a:pt x="21086" y="426251"/>
                </a:lnTo>
                <a:lnTo>
                  <a:pt x="43971" y="441685"/>
                </a:lnTo>
                <a:lnTo>
                  <a:pt x="71996" y="447344"/>
                </a:lnTo>
                <a:lnTo>
                  <a:pt x="1513700" y="447344"/>
                </a:lnTo>
                <a:lnTo>
                  <a:pt x="1541725" y="441685"/>
                </a:lnTo>
                <a:lnTo>
                  <a:pt x="1564609" y="426251"/>
                </a:lnTo>
                <a:lnTo>
                  <a:pt x="1580038" y="403362"/>
                </a:lnTo>
                <a:lnTo>
                  <a:pt x="1585696" y="375335"/>
                </a:lnTo>
                <a:lnTo>
                  <a:pt x="1585696" y="71996"/>
                </a:lnTo>
                <a:lnTo>
                  <a:pt x="1580038" y="43971"/>
                </a:lnTo>
                <a:lnTo>
                  <a:pt x="1564609" y="21086"/>
                </a:lnTo>
                <a:lnTo>
                  <a:pt x="1541725" y="5657"/>
                </a:lnTo>
                <a:lnTo>
                  <a:pt x="15137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5" name="object 5"/>
          <p:cNvSpPr/>
          <p:nvPr/>
        </p:nvSpPr>
        <p:spPr>
          <a:xfrm>
            <a:off x="6400691" y="3338325"/>
            <a:ext cx="1586230" cy="447675"/>
          </a:xfrm>
          <a:custGeom>
            <a:avLst/>
            <a:gdLst/>
            <a:ahLst/>
            <a:cxnLst/>
            <a:rect l="l" t="t" r="r" b="b"/>
            <a:pathLst>
              <a:path w="1586229" h="447675">
                <a:moveTo>
                  <a:pt x="1513700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375335"/>
                </a:lnTo>
                <a:lnTo>
                  <a:pt x="5657" y="403362"/>
                </a:lnTo>
                <a:lnTo>
                  <a:pt x="21086" y="426251"/>
                </a:lnTo>
                <a:lnTo>
                  <a:pt x="43971" y="441685"/>
                </a:lnTo>
                <a:lnTo>
                  <a:pt x="71996" y="447344"/>
                </a:lnTo>
                <a:lnTo>
                  <a:pt x="1513700" y="447344"/>
                </a:lnTo>
                <a:lnTo>
                  <a:pt x="1541725" y="441685"/>
                </a:lnTo>
                <a:lnTo>
                  <a:pt x="1564609" y="426251"/>
                </a:lnTo>
                <a:lnTo>
                  <a:pt x="1580038" y="403362"/>
                </a:lnTo>
                <a:lnTo>
                  <a:pt x="1585696" y="375335"/>
                </a:lnTo>
                <a:lnTo>
                  <a:pt x="1585696" y="71996"/>
                </a:lnTo>
                <a:lnTo>
                  <a:pt x="1580038" y="43971"/>
                </a:lnTo>
                <a:lnTo>
                  <a:pt x="1564609" y="21086"/>
                </a:lnTo>
                <a:lnTo>
                  <a:pt x="1541725" y="5657"/>
                </a:lnTo>
                <a:lnTo>
                  <a:pt x="15137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6" name="object 6"/>
          <p:cNvSpPr/>
          <p:nvPr/>
        </p:nvSpPr>
        <p:spPr>
          <a:xfrm>
            <a:off x="6400691" y="4107435"/>
            <a:ext cx="1586230" cy="447675"/>
          </a:xfrm>
          <a:custGeom>
            <a:avLst/>
            <a:gdLst/>
            <a:ahLst/>
            <a:cxnLst/>
            <a:rect l="l" t="t" r="r" b="b"/>
            <a:pathLst>
              <a:path w="1586229" h="447675">
                <a:moveTo>
                  <a:pt x="1513700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375335"/>
                </a:lnTo>
                <a:lnTo>
                  <a:pt x="5657" y="403362"/>
                </a:lnTo>
                <a:lnTo>
                  <a:pt x="21086" y="426251"/>
                </a:lnTo>
                <a:lnTo>
                  <a:pt x="43971" y="441685"/>
                </a:lnTo>
                <a:lnTo>
                  <a:pt x="71996" y="447344"/>
                </a:lnTo>
                <a:lnTo>
                  <a:pt x="1513700" y="447344"/>
                </a:lnTo>
                <a:lnTo>
                  <a:pt x="1541725" y="441685"/>
                </a:lnTo>
                <a:lnTo>
                  <a:pt x="1564609" y="426251"/>
                </a:lnTo>
                <a:lnTo>
                  <a:pt x="1580038" y="403362"/>
                </a:lnTo>
                <a:lnTo>
                  <a:pt x="1585696" y="375335"/>
                </a:lnTo>
                <a:lnTo>
                  <a:pt x="1585696" y="71996"/>
                </a:lnTo>
                <a:lnTo>
                  <a:pt x="1580038" y="43971"/>
                </a:lnTo>
                <a:lnTo>
                  <a:pt x="1564609" y="21086"/>
                </a:lnTo>
                <a:lnTo>
                  <a:pt x="1541725" y="5657"/>
                </a:lnTo>
                <a:lnTo>
                  <a:pt x="15137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7" name="object 7"/>
          <p:cNvSpPr/>
          <p:nvPr/>
        </p:nvSpPr>
        <p:spPr>
          <a:xfrm>
            <a:off x="6400691" y="5013215"/>
            <a:ext cx="1586230" cy="447675"/>
          </a:xfrm>
          <a:custGeom>
            <a:avLst/>
            <a:gdLst/>
            <a:ahLst/>
            <a:cxnLst/>
            <a:rect l="l" t="t" r="r" b="b"/>
            <a:pathLst>
              <a:path w="1586229" h="447675">
                <a:moveTo>
                  <a:pt x="1513700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375335"/>
                </a:lnTo>
                <a:lnTo>
                  <a:pt x="5657" y="403362"/>
                </a:lnTo>
                <a:lnTo>
                  <a:pt x="21086" y="426251"/>
                </a:lnTo>
                <a:lnTo>
                  <a:pt x="43971" y="441685"/>
                </a:lnTo>
                <a:lnTo>
                  <a:pt x="71996" y="447344"/>
                </a:lnTo>
                <a:lnTo>
                  <a:pt x="1513700" y="447344"/>
                </a:lnTo>
                <a:lnTo>
                  <a:pt x="1541725" y="441685"/>
                </a:lnTo>
                <a:lnTo>
                  <a:pt x="1564609" y="426251"/>
                </a:lnTo>
                <a:lnTo>
                  <a:pt x="1580038" y="403362"/>
                </a:lnTo>
                <a:lnTo>
                  <a:pt x="1585696" y="375335"/>
                </a:lnTo>
                <a:lnTo>
                  <a:pt x="1585696" y="71996"/>
                </a:lnTo>
                <a:lnTo>
                  <a:pt x="1580038" y="43971"/>
                </a:lnTo>
                <a:lnTo>
                  <a:pt x="1564609" y="21086"/>
                </a:lnTo>
                <a:lnTo>
                  <a:pt x="1541725" y="5657"/>
                </a:lnTo>
                <a:lnTo>
                  <a:pt x="15137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8" name="object 8"/>
          <p:cNvSpPr/>
          <p:nvPr/>
        </p:nvSpPr>
        <p:spPr>
          <a:xfrm>
            <a:off x="1159091" y="3655025"/>
            <a:ext cx="1586230" cy="447675"/>
          </a:xfrm>
          <a:custGeom>
            <a:avLst/>
            <a:gdLst/>
            <a:ahLst/>
            <a:cxnLst/>
            <a:rect l="l" t="t" r="r" b="b"/>
            <a:pathLst>
              <a:path w="1586230" h="447675">
                <a:moveTo>
                  <a:pt x="1513700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375335"/>
                </a:lnTo>
                <a:lnTo>
                  <a:pt x="5657" y="403362"/>
                </a:lnTo>
                <a:lnTo>
                  <a:pt x="21086" y="426251"/>
                </a:lnTo>
                <a:lnTo>
                  <a:pt x="43971" y="441685"/>
                </a:lnTo>
                <a:lnTo>
                  <a:pt x="71996" y="447344"/>
                </a:lnTo>
                <a:lnTo>
                  <a:pt x="1513700" y="447344"/>
                </a:lnTo>
                <a:lnTo>
                  <a:pt x="1541725" y="441685"/>
                </a:lnTo>
                <a:lnTo>
                  <a:pt x="1564609" y="426251"/>
                </a:lnTo>
                <a:lnTo>
                  <a:pt x="1580038" y="403362"/>
                </a:lnTo>
                <a:lnTo>
                  <a:pt x="1585696" y="375335"/>
                </a:lnTo>
                <a:lnTo>
                  <a:pt x="1585696" y="71996"/>
                </a:lnTo>
                <a:lnTo>
                  <a:pt x="1580038" y="43971"/>
                </a:lnTo>
                <a:lnTo>
                  <a:pt x="1564609" y="21086"/>
                </a:lnTo>
                <a:lnTo>
                  <a:pt x="1541725" y="5657"/>
                </a:lnTo>
                <a:lnTo>
                  <a:pt x="15137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9" name="object 9"/>
          <p:cNvSpPr/>
          <p:nvPr/>
        </p:nvSpPr>
        <p:spPr>
          <a:xfrm>
            <a:off x="1159091" y="4628004"/>
            <a:ext cx="1586230" cy="447675"/>
          </a:xfrm>
          <a:custGeom>
            <a:avLst/>
            <a:gdLst/>
            <a:ahLst/>
            <a:cxnLst/>
            <a:rect l="l" t="t" r="r" b="b"/>
            <a:pathLst>
              <a:path w="1586230" h="447675">
                <a:moveTo>
                  <a:pt x="1513700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375335"/>
                </a:lnTo>
                <a:lnTo>
                  <a:pt x="5657" y="403362"/>
                </a:lnTo>
                <a:lnTo>
                  <a:pt x="21086" y="426251"/>
                </a:lnTo>
                <a:lnTo>
                  <a:pt x="43971" y="441685"/>
                </a:lnTo>
                <a:lnTo>
                  <a:pt x="71996" y="447344"/>
                </a:lnTo>
                <a:lnTo>
                  <a:pt x="1513700" y="447344"/>
                </a:lnTo>
                <a:lnTo>
                  <a:pt x="1541725" y="441685"/>
                </a:lnTo>
                <a:lnTo>
                  <a:pt x="1564609" y="426251"/>
                </a:lnTo>
                <a:lnTo>
                  <a:pt x="1580038" y="403362"/>
                </a:lnTo>
                <a:lnTo>
                  <a:pt x="1585696" y="375335"/>
                </a:lnTo>
                <a:lnTo>
                  <a:pt x="1585696" y="71996"/>
                </a:lnTo>
                <a:lnTo>
                  <a:pt x="1580038" y="43971"/>
                </a:lnTo>
                <a:lnTo>
                  <a:pt x="1564609" y="21086"/>
                </a:lnTo>
                <a:lnTo>
                  <a:pt x="1541725" y="5657"/>
                </a:lnTo>
                <a:lnTo>
                  <a:pt x="15137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0" name="object 10"/>
          <p:cNvSpPr/>
          <p:nvPr/>
        </p:nvSpPr>
        <p:spPr>
          <a:xfrm>
            <a:off x="3592690" y="4664301"/>
            <a:ext cx="1946275" cy="447675"/>
          </a:xfrm>
          <a:custGeom>
            <a:avLst/>
            <a:gdLst/>
            <a:ahLst/>
            <a:cxnLst/>
            <a:rect l="l" t="t" r="r" b="b"/>
            <a:pathLst>
              <a:path w="1946275" h="447675">
                <a:moveTo>
                  <a:pt x="1873694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375335"/>
                </a:lnTo>
                <a:lnTo>
                  <a:pt x="5657" y="403362"/>
                </a:lnTo>
                <a:lnTo>
                  <a:pt x="21086" y="426251"/>
                </a:lnTo>
                <a:lnTo>
                  <a:pt x="43971" y="441685"/>
                </a:lnTo>
                <a:lnTo>
                  <a:pt x="71996" y="447344"/>
                </a:lnTo>
                <a:lnTo>
                  <a:pt x="1873694" y="447344"/>
                </a:lnTo>
                <a:lnTo>
                  <a:pt x="1901719" y="441685"/>
                </a:lnTo>
                <a:lnTo>
                  <a:pt x="1924604" y="426251"/>
                </a:lnTo>
                <a:lnTo>
                  <a:pt x="1940033" y="403362"/>
                </a:lnTo>
                <a:lnTo>
                  <a:pt x="1945690" y="375335"/>
                </a:lnTo>
                <a:lnTo>
                  <a:pt x="1945690" y="71996"/>
                </a:lnTo>
                <a:lnTo>
                  <a:pt x="1940033" y="43971"/>
                </a:lnTo>
                <a:lnTo>
                  <a:pt x="1924604" y="21086"/>
                </a:lnTo>
                <a:lnTo>
                  <a:pt x="1901719" y="5657"/>
                </a:lnTo>
                <a:lnTo>
                  <a:pt x="1873694" y="0"/>
                </a:lnTo>
                <a:close/>
              </a:path>
            </a:pathLst>
          </a:custGeom>
          <a:solidFill>
            <a:srgbClr val="006FCE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1" name="object 11"/>
          <p:cNvSpPr/>
          <p:nvPr/>
        </p:nvSpPr>
        <p:spPr>
          <a:xfrm>
            <a:off x="3592690" y="5317103"/>
            <a:ext cx="1946275" cy="447675"/>
          </a:xfrm>
          <a:custGeom>
            <a:avLst/>
            <a:gdLst/>
            <a:ahLst/>
            <a:cxnLst/>
            <a:rect l="l" t="t" r="r" b="b"/>
            <a:pathLst>
              <a:path w="1946275" h="447675">
                <a:moveTo>
                  <a:pt x="1873694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375335"/>
                </a:lnTo>
                <a:lnTo>
                  <a:pt x="5657" y="403362"/>
                </a:lnTo>
                <a:lnTo>
                  <a:pt x="21086" y="426251"/>
                </a:lnTo>
                <a:lnTo>
                  <a:pt x="43971" y="441685"/>
                </a:lnTo>
                <a:lnTo>
                  <a:pt x="71996" y="447344"/>
                </a:lnTo>
                <a:lnTo>
                  <a:pt x="1873694" y="447344"/>
                </a:lnTo>
                <a:lnTo>
                  <a:pt x="1901719" y="441685"/>
                </a:lnTo>
                <a:lnTo>
                  <a:pt x="1924604" y="426251"/>
                </a:lnTo>
                <a:lnTo>
                  <a:pt x="1940033" y="403362"/>
                </a:lnTo>
                <a:lnTo>
                  <a:pt x="1945690" y="375335"/>
                </a:lnTo>
                <a:lnTo>
                  <a:pt x="1945690" y="71996"/>
                </a:lnTo>
                <a:lnTo>
                  <a:pt x="1940033" y="43971"/>
                </a:lnTo>
                <a:lnTo>
                  <a:pt x="1924604" y="21086"/>
                </a:lnTo>
                <a:lnTo>
                  <a:pt x="1901719" y="5657"/>
                </a:lnTo>
                <a:lnTo>
                  <a:pt x="1873694" y="0"/>
                </a:lnTo>
                <a:close/>
              </a:path>
            </a:pathLst>
          </a:custGeom>
          <a:solidFill>
            <a:srgbClr val="006FCE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2" name="object 12"/>
          <p:cNvSpPr/>
          <p:nvPr/>
        </p:nvSpPr>
        <p:spPr>
          <a:xfrm>
            <a:off x="3592690" y="4011499"/>
            <a:ext cx="1946275" cy="447675"/>
          </a:xfrm>
          <a:custGeom>
            <a:avLst/>
            <a:gdLst/>
            <a:ahLst/>
            <a:cxnLst/>
            <a:rect l="l" t="t" r="r" b="b"/>
            <a:pathLst>
              <a:path w="1946275" h="447675">
                <a:moveTo>
                  <a:pt x="1873694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375335"/>
                </a:lnTo>
                <a:lnTo>
                  <a:pt x="5657" y="403362"/>
                </a:lnTo>
                <a:lnTo>
                  <a:pt x="21086" y="426251"/>
                </a:lnTo>
                <a:lnTo>
                  <a:pt x="43971" y="441685"/>
                </a:lnTo>
                <a:lnTo>
                  <a:pt x="71996" y="447344"/>
                </a:lnTo>
                <a:lnTo>
                  <a:pt x="1873694" y="447344"/>
                </a:lnTo>
                <a:lnTo>
                  <a:pt x="1901719" y="441685"/>
                </a:lnTo>
                <a:lnTo>
                  <a:pt x="1924604" y="426251"/>
                </a:lnTo>
                <a:lnTo>
                  <a:pt x="1940033" y="403362"/>
                </a:lnTo>
                <a:lnTo>
                  <a:pt x="1945690" y="375335"/>
                </a:lnTo>
                <a:lnTo>
                  <a:pt x="1945690" y="71996"/>
                </a:lnTo>
                <a:lnTo>
                  <a:pt x="1940033" y="43971"/>
                </a:lnTo>
                <a:lnTo>
                  <a:pt x="1924604" y="21086"/>
                </a:lnTo>
                <a:lnTo>
                  <a:pt x="1901719" y="5657"/>
                </a:lnTo>
                <a:lnTo>
                  <a:pt x="1873694" y="0"/>
                </a:lnTo>
                <a:close/>
              </a:path>
            </a:pathLst>
          </a:custGeom>
          <a:solidFill>
            <a:srgbClr val="006FCE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3" name="object 13"/>
          <p:cNvSpPr/>
          <p:nvPr/>
        </p:nvSpPr>
        <p:spPr>
          <a:xfrm>
            <a:off x="3592690" y="3358697"/>
            <a:ext cx="1946275" cy="447675"/>
          </a:xfrm>
          <a:custGeom>
            <a:avLst/>
            <a:gdLst/>
            <a:ahLst/>
            <a:cxnLst/>
            <a:rect l="l" t="t" r="r" b="b"/>
            <a:pathLst>
              <a:path w="1946275" h="447675">
                <a:moveTo>
                  <a:pt x="1873694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375335"/>
                </a:lnTo>
                <a:lnTo>
                  <a:pt x="5657" y="403362"/>
                </a:lnTo>
                <a:lnTo>
                  <a:pt x="21086" y="426251"/>
                </a:lnTo>
                <a:lnTo>
                  <a:pt x="43971" y="441685"/>
                </a:lnTo>
                <a:lnTo>
                  <a:pt x="71996" y="447344"/>
                </a:lnTo>
                <a:lnTo>
                  <a:pt x="1873694" y="447344"/>
                </a:lnTo>
                <a:lnTo>
                  <a:pt x="1901719" y="441685"/>
                </a:lnTo>
                <a:lnTo>
                  <a:pt x="1924604" y="426251"/>
                </a:lnTo>
                <a:lnTo>
                  <a:pt x="1940033" y="403362"/>
                </a:lnTo>
                <a:lnTo>
                  <a:pt x="1945690" y="375335"/>
                </a:lnTo>
                <a:lnTo>
                  <a:pt x="1945690" y="71996"/>
                </a:lnTo>
                <a:lnTo>
                  <a:pt x="1940033" y="43971"/>
                </a:lnTo>
                <a:lnTo>
                  <a:pt x="1924604" y="21086"/>
                </a:lnTo>
                <a:lnTo>
                  <a:pt x="1901719" y="5657"/>
                </a:lnTo>
                <a:lnTo>
                  <a:pt x="1873694" y="0"/>
                </a:lnTo>
                <a:close/>
              </a:path>
            </a:pathLst>
          </a:custGeom>
          <a:solidFill>
            <a:srgbClr val="006FCE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4" name="object 14"/>
          <p:cNvSpPr/>
          <p:nvPr/>
        </p:nvSpPr>
        <p:spPr>
          <a:xfrm>
            <a:off x="3592690" y="2705895"/>
            <a:ext cx="1946275" cy="447675"/>
          </a:xfrm>
          <a:custGeom>
            <a:avLst/>
            <a:gdLst/>
            <a:ahLst/>
            <a:cxnLst/>
            <a:rect l="l" t="t" r="r" b="b"/>
            <a:pathLst>
              <a:path w="1946275" h="447675">
                <a:moveTo>
                  <a:pt x="1873694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375335"/>
                </a:lnTo>
                <a:lnTo>
                  <a:pt x="5657" y="403362"/>
                </a:lnTo>
                <a:lnTo>
                  <a:pt x="21086" y="426251"/>
                </a:lnTo>
                <a:lnTo>
                  <a:pt x="43971" y="441685"/>
                </a:lnTo>
                <a:lnTo>
                  <a:pt x="71996" y="447344"/>
                </a:lnTo>
                <a:lnTo>
                  <a:pt x="1873694" y="447344"/>
                </a:lnTo>
                <a:lnTo>
                  <a:pt x="1901719" y="441685"/>
                </a:lnTo>
                <a:lnTo>
                  <a:pt x="1924604" y="426251"/>
                </a:lnTo>
                <a:lnTo>
                  <a:pt x="1940033" y="403362"/>
                </a:lnTo>
                <a:lnTo>
                  <a:pt x="1945690" y="375335"/>
                </a:lnTo>
                <a:lnTo>
                  <a:pt x="1945690" y="71996"/>
                </a:lnTo>
                <a:lnTo>
                  <a:pt x="1940033" y="43971"/>
                </a:lnTo>
                <a:lnTo>
                  <a:pt x="1924604" y="21086"/>
                </a:lnTo>
                <a:lnTo>
                  <a:pt x="1901719" y="5657"/>
                </a:lnTo>
                <a:lnTo>
                  <a:pt x="1873694" y="0"/>
                </a:lnTo>
                <a:close/>
              </a:path>
            </a:pathLst>
          </a:custGeom>
          <a:solidFill>
            <a:srgbClr val="006FCE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5" name="object 15"/>
          <p:cNvSpPr txBox="1">
            <a:spLocks/>
          </p:cNvSpPr>
          <p:nvPr/>
        </p:nvSpPr>
        <p:spPr>
          <a:xfrm>
            <a:off x="1140037" y="1377874"/>
            <a:ext cx="512254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200" b="0" i="0">
                <a:solidFill>
                  <a:srgbClr val="FFFF00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0" cap="none" spc="-32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O</a:t>
            </a:r>
            <a:r>
              <a:rPr kumimoji="0" lang="pt-BR" sz="3200" b="1" i="0" u="none" strike="noStrike" kern="0" cap="none" spc="-2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-3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Desafio</a:t>
            </a:r>
            <a:r>
              <a:rPr kumimoji="0" lang="pt-BR" sz="3200" b="1" i="0" u="none" strike="noStrike" kern="0" cap="none" spc="-19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da</a:t>
            </a:r>
            <a:r>
              <a:rPr kumimoji="0" lang="pt-BR" sz="3200" b="1" i="0" u="none" strike="noStrike" kern="0" cap="none" spc="-19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-1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Saúde</a:t>
            </a:r>
            <a:endParaRPr kumimoji="0" lang="pt-BR" sz="3200" b="1" i="0" u="none" strike="noStrike" kern="0" cap="none" spc="-1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/>
              <a:ea typeface="+mj-ea"/>
              <a:cs typeface="Tahoma"/>
            </a:endParaRPr>
          </a:p>
        </p:txBody>
      </p:sp>
      <p:sp>
        <p:nvSpPr>
          <p:cNvPr id="66" name="object 16"/>
          <p:cNvSpPr txBox="1"/>
          <p:nvPr/>
        </p:nvSpPr>
        <p:spPr>
          <a:xfrm>
            <a:off x="1234333" y="3727243"/>
            <a:ext cx="14357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0985" marR="5080" indent="-248920">
              <a:spcBef>
                <a:spcPts val="100"/>
              </a:spcBef>
            </a:pPr>
            <a:r>
              <a:rPr sz="9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Nível</a:t>
            </a:r>
            <a:r>
              <a:rPr sz="900" kern="0" spc="10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9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de</a:t>
            </a:r>
            <a:r>
              <a:rPr sz="900" kern="0" spc="11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900" kern="0" spc="-10" dirty="0">
                <a:solidFill>
                  <a:sysClr val="windowText" lastClr="000000"/>
                </a:solidFill>
                <a:latin typeface="Arial Black"/>
                <a:cs typeface="Arial Black"/>
              </a:rPr>
              <a:t>Organização </a:t>
            </a:r>
            <a:r>
              <a:rPr sz="9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e</a:t>
            </a:r>
            <a:r>
              <a:rPr sz="900" kern="0" spc="-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900" kern="0" spc="-10" dirty="0">
                <a:solidFill>
                  <a:sysClr val="windowText" lastClr="000000"/>
                </a:solidFill>
                <a:latin typeface="Arial Black"/>
                <a:cs typeface="Arial Black"/>
              </a:rPr>
              <a:t>Consciência</a:t>
            </a:r>
            <a:endParaRPr sz="900" kern="0">
              <a:solidFill>
                <a:sysClr val="windowText" lastClr="000000"/>
              </a:solidFill>
              <a:latin typeface="Arial Black"/>
              <a:cs typeface="Arial Black"/>
            </a:endParaRPr>
          </a:p>
        </p:txBody>
      </p:sp>
      <p:sp>
        <p:nvSpPr>
          <p:cNvPr id="67" name="object 17"/>
          <p:cNvSpPr txBox="1"/>
          <p:nvPr/>
        </p:nvSpPr>
        <p:spPr>
          <a:xfrm>
            <a:off x="3709842" y="3424005"/>
            <a:ext cx="17119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4025" marR="5080" indent="-441959">
              <a:spcBef>
                <a:spcPts val="100"/>
              </a:spcBef>
            </a:pPr>
            <a:r>
              <a:rPr sz="900" b="1" kern="0" dirty="0">
                <a:solidFill>
                  <a:srgbClr val="FFFFFF"/>
                </a:solidFill>
                <a:latin typeface="Verdana"/>
                <a:cs typeface="Verdana"/>
              </a:rPr>
              <a:t>Retaguarda</a:t>
            </a:r>
            <a:r>
              <a:rPr sz="900" b="1" kern="0" spc="1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900" b="1" kern="0" spc="-10" dirty="0">
                <a:solidFill>
                  <a:srgbClr val="FFFFFF"/>
                </a:solidFill>
                <a:latin typeface="Verdana"/>
                <a:cs typeface="Verdana"/>
              </a:rPr>
              <a:t>Ambulatorial </a:t>
            </a:r>
            <a:r>
              <a:rPr sz="900" b="1" kern="0" dirty="0">
                <a:solidFill>
                  <a:srgbClr val="FFFFFF"/>
                </a:solidFill>
                <a:latin typeface="Verdana"/>
                <a:cs typeface="Verdana"/>
              </a:rPr>
              <a:t>e</a:t>
            </a:r>
            <a:r>
              <a:rPr sz="900" b="1" kern="0" spc="-2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900" b="1" kern="0" spc="-10" dirty="0">
                <a:solidFill>
                  <a:srgbClr val="FFFFFF"/>
                </a:solidFill>
                <a:latin typeface="Verdana"/>
                <a:cs typeface="Verdana"/>
              </a:rPr>
              <a:t>Hospitalar</a:t>
            </a:r>
            <a:endParaRPr sz="900" kern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sp>
        <p:nvSpPr>
          <p:cNvPr id="68" name="object 18"/>
          <p:cNvSpPr txBox="1"/>
          <p:nvPr/>
        </p:nvSpPr>
        <p:spPr>
          <a:xfrm>
            <a:off x="6551455" y="3488242"/>
            <a:ext cx="12846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900" kern="0" spc="10" dirty="0">
                <a:solidFill>
                  <a:sysClr val="windowText" lastClr="000000"/>
                </a:solidFill>
                <a:latin typeface="Arial Black"/>
                <a:cs typeface="Arial Black"/>
              </a:rPr>
              <a:t>Segurança</a:t>
            </a:r>
            <a:r>
              <a:rPr sz="900" kern="0" spc="26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900" kern="0" spc="-10" dirty="0">
                <a:solidFill>
                  <a:sysClr val="windowText" lastClr="000000"/>
                </a:solidFill>
                <a:latin typeface="Arial Black"/>
                <a:cs typeface="Arial Black"/>
              </a:rPr>
              <a:t>Pública</a:t>
            </a:r>
            <a:endParaRPr sz="900" kern="0">
              <a:solidFill>
                <a:sysClr val="windowText" lastClr="000000"/>
              </a:solidFill>
              <a:latin typeface="Arial Black"/>
              <a:cs typeface="Arial Black"/>
            </a:endParaRPr>
          </a:p>
        </p:txBody>
      </p:sp>
      <p:sp>
        <p:nvSpPr>
          <p:cNvPr id="69" name="object 19"/>
          <p:cNvSpPr txBox="1"/>
          <p:nvPr/>
        </p:nvSpPr>
        <p:spPr>
          <a:xfrm>
            <a:off x="1341318" y="4700279"/>
            <a:ext cx="12217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4480" marR="5080" indent="-272415">
              <a:spcBef>
                <a:spcPts val="100"/>
              </a:spcBef>
            </a:pPr>
            <a:r>
              <a:rPr sz="9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Nível</a:t>
            </a:r>
            <a:r>
              <a:rPr sz="900" kern="0" spc="18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900" kern="0" spc="-10" dirty="0">
                <a:solidFill>
                  <a:sysClr val="windowText" lastClr="000000"/>
                </a:solidFill>
                <a:latin typeface="Arial Black"/>
                <a:cs typeface="Arial Black"/>
              </a:rPr>
              <a:t>Educacional </a:t>
            </a:r>
            <a:r>
              <a:rPr sz="9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e</a:t>
            </a:r>
            <a:r>
              <a:rPr sz="900" kern="0" spc="-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900" kern="0" spc="-10" dirty="0">
                <a:solidFill>
                  <a:sysClr val="windowText" lastClr="000000"/>
                </a:solidFill>
                <a:latin typeface="Arial Black"/>
                <a:cs typeface="Arial Black"/>
              </a:rPr>
              <a:t>Cultural</a:t>
            </a:r>
            <a:endParaRPr sz="900" kern="0">
              <a:solidFill>
                <a:sysClr val="windowText" lastClr="000000"/>
              </a:solidFill>
              <a:latin typeface="Arial Black"/>
              <a:cs typeface="Arial Black"/>
            </a:endParaRPr>
          </a:p>
        </p:txBody>
      </p:sp>
      <p:sp>
        <p:nvSpPr>
          <p:cNvPr id="70" name="object 20"/>
          <p:cNvSpPr txBox="1"/>
          <p:nvPr/>
        </p:nvSpPr>
        <p:spPr>
          <a:xfrm>
            <a:off x="3853830" y="2208477"/>
            <a:ext cx="143891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spcBef>
                <a:spcPts val="100"/>
              </a:spcBef>
            </a:pPr>
            <a:r>
              <a:rPr sz="1100" b="1" kern="0" dirty="0">
                <a:solidFill>
                  <a:sysClr val="windowText" lastClr="000000"/>
                </a:solidFill>
                <a:latin typeface="Verdana"/>
                <a:cs typeface="Verdana"/>
              </a:rPr>
              <a:t>Políticas</a:t>
            </a:r>
            <a:r>
              <a:rPr sz="1100" b="1" kern="0" spc="9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100" b="1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Públicas </a:t>
            </a:r>
            <a:r>
              <a:rPr sz="1100" b="1" kern="0" dirty="0">
                <a:solidFill>
                  <a:sysClr val="windowText" lastClr="000000"/>
                </a:solidFill>
                <a:latin typeface="Verdana"/>
                <a:cs typeface="Verdana"/>
              </a:rPr>
              <a:t>de</a:t>
            </a:r>
            <a:r>
              <a:rPr sz="1100" b="1" kern="0" spc="-10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100" b="1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Saúde</a:t>
            </a:r>
            <a:endParaRPr sz="1100" kern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sp>
        <p:nvSpPr>
          <p:cNvPr id="71" name="object 21"/>
          <p:cNvSpPr txBox="1"/>
          <p:nvPr/>
        </p:nvSpPr>
        <p:spPr>
          <a:xfrm>
            <a:off x="3979645" y="4814908"/>
            <a:ext cx="11861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900" b="1" kern="0" dirty="0">
                <a:solidFill>
                  <a:srgbClr val="FFFFFF"/>
                </a:solidFill>
                <a:latin typeface="Verdana"/>
                <a:cs typeface="Verdana"/>
              </a:rPr>
              <a:t>Atenção</a:t>
            </a:r>
            <a:r>
              <a:rPr sz="900" b="1" kern="0" spc="15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900" b="1" kern="0" spc="-10" dirty="0">
                <a:solidFill>
                  <a:srgbClr val="FFFFFF"/>
                </a:solidFill>
                <a:latin typeface="Verdana"/>
                <a:cs typeface="Verdana"/>
              </a:rPr>
              <a:t>Primária</a:t>
            </a:r>
            <a:endParaRPr sz="900" kern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sp>
        <p:nvSpPr>
          <p:cNvPr id="72" name="object 22"/>
          <p:cNvSpPr txBox="1"/>
          <p:nvPr/>
        </p:nvSpPr>
        <p:spPr>
          <a:xfrm>
            <a:off x="6763193" y="4259296"/>
            <a:ext cx="86106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900" kern="0" spc="-10" dirty="0">
                <a:solidFill>
                  <a:sysClr val="windowText" lastClr="000000"/>
                </a:solidFill>
                <a:latin typeface="Arial Black"/>
                <a:cs typeface="Arial Black"/>
              </a:rPr>
              <a:t>Saneamento</a:t>
            </a:r>
            <a:endParaRPr sz="900" kern="0">
              <a:solidFill>
                <a:sysClr val="windowText" lastClr="000000"/>
              </a:solidFill>
              <a:latin typeface="Arial Black"/>
              <a:cs typeface="Arial Black"/>
            </a:endParaRPr>
          </a:p>
        </p:txBody>
      </p:sp>
      <p:sp>
        <p:nvSpPr>
          <p:cNvPr id="73" name="object 23"/>
          <p:cNvSpPr txBox="1"/>
          <p:nvPr/>
        </p:nvSpPr>
        <p:spPr>
          <a:xfrm>
            <a:off x="4106290" y="4080073"/>
            <a:ext cx="9334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9215">
              <a:spcBef>
                <a:spcPts val="100"/>
              </a:spcBef>
            </a:pPr>
            <a:r>
              <a:rPr sz="900" b="1" kern="0" spc="-10" dirty="0">
                <a:solidFill>
                  <a:srgbClr val="FFFFFF"/>
                </a:solidFill>
                <a:latin typeface="Verdana"/>
                <a:cs typeface="Verdana"/>
              </a:rPr>
              <a:t>Assistência Farmacêutica</a:t>
            </a:r>
            <a:endParaRPr sz="900" kern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sp>
        <p:nvSpPr>
          <p:cNvPr id="74" name="object 24"/>
          <p:cNvSpPr txBox="1"/>
          <p:nvPr/>
        </p:nvSpPr>
        <p:spPr>
          <a:xfrm>
            <a:off x="3878033" y="5455903"/>
            <a:ext cx="138938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900" b="1" kern="0" dirty="0">
                <a:solidFill>
                  <a:srgbClr val="FFFFFF"/>
                </a:solidFill>
                <a:latin typeface="Verdana"/>
                <a:cs typeface="Verdana"/>
              </a:rPr>
              <a:t>Vigilância</a:t>
            </a:r>
            <a:r>
              <a:rPr sz="900" b="1" kern="0" spc="14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900" b="1" kern="0" dirty="0">
                <a:solidFill>
                  <a:srgbClr val="FFFFFF"/>
                </a:solidFill>
                <a:latin typeface="Verdana"/>
                <a:cs typeface="Verdana"/>
              </a:rPr>
              <a:t>em</a:t>
            </a:r>
            <a:r>
              <a:rPr sz="900" b="1" kern="0" spc="14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900" b="1" kern="0" spc="-10" dirty="0">
                <a:solidFill>
                  <a:srgbClr val="FFFFFF"/>
                </a:solidFill>
                <a:latin typeface="Verdana"/>
                <a:cs typeface="Verdana"/>
              </a:rPr>
              <a:t>Saúde</a:t>
            </a:r>
            <a:endParaRPr sz="900" kern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sp>
        <p:nvSpPr>
          <p:cNvPr id="75" name="object 25"/>
          <p:cNvSpPr txBox="1"/>
          <p:nvPr/>
        </p:nvSpPr>
        <p:spPr>
          <a:xfrm>
            <a:off x="6908354" y="5147635"/>
            <a:ext cx="57086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900" kern="0" spc="-10" dirty="0">
                <a:solidFill>
                  <a:sysClr val="windowText" lastClr="000000"/>
                </a:solidFill>
                <a:latin typeface="Arial Black"/>
                <a:cs typeface="Arial Black"/>
              </a:rPr>
              <a:t>Trânsito</a:t>
            </a:r>
            <a:endParaRPr sz="900" kern="0">
              <a:solidFill>
                <a:sysClr val="windowText" lastClr="000000"/>
              </a:solidFill>
              <a:latin typeface="Arial Black"/>
              <a:cs typeface="Arial Black"/>
            </a:endParaRPr>
          </a:p>
        </p:txBody>
      </p:sp>
      <p:sp>
        <p:nvSpPr>
          <p:cNvPr id="76" name="object 26"/>
          <p:cNvSpPr txBox="1"/>
          <p:nvPr/>
        </p:nvSpPr>
        <p:spPr>
          <a:xfrm>
            <a:off x="1295424" y="2768824"/>
            <a:ext cx="13131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0355" marR="5080" indent="-288290">
              <a:spcBef>
                <a:spcPts val="100"/>
              </a:spcBef>
            </a:pPr>
            <a:r>
              <a:rPr sz="900" kern="0" spc="10" dirty="0">
                <a:solidFill>
                  <a:sysClr val="windowText" lastClr="000000"/>
                </a:solidFill>
                <a:latin typeface="Arial Black"/>
                <a:cs typeface="Arial Black"/>
              </a:rPr>
              <a:t>Dinâmica</a:t>
            </a:r>
            <a:r>
              <a:rPr sz="900" kern="0" spc="11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900" kern="0" spc="10" dirty="0">
                <a:solidFill>
                  <a:sysClr val="windowText" lastClr="000000"/>
                </a:solidFill>
                <a:latin typeface="Arial Black"/>
                <a:cs typeface="Arial Black"/>
              </a:rPr>
              <a:t>de</a:t>
            </a:r>
            <a:r>
              <a:rPr sz="900" kern="0" spc="11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900" kern="0" spc="-20" dirty="0">
                <a:solidFill>
                  <a:sysClr val="windowText" lastClr="000000"/>
                </a:solidFill>
                <a:latin typeface="Arial Black"/>
                <a:cs typeface="Arial Black"/>
              </a:rPr>
              <a:t>Renda </a:t>
            </a:r>
            <a:r>
              <a:rPr sz="9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e</a:t>
            </a:r>
            <a:r>
              <a:rPr sz="900" kern="0" spc="-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900" kern="0" spc="-10" dirty="0">
                <a:solidFill>
                  <a:sysClr val="windowText" lastClr="000000"/>
                </a:solidFill>
                <a:latin typeface="Arial Black"/>
                <a:cs typeface="Arial Black"/>
              </a:rPr>
              <a:t>Emprego</a:t>
            </a:r>
            <a:endParaRPr sz="900" kern="0">
              <a:solidFill>
                <a:sysClr val="windowText" lastClr="000000"/>
              </a:solidFill>
              <a:latin typeface="Arial Black"/>
              <a:cs typeface="Arial Black"/>
            </a:endParaRPr>
          </a:p>
        </p:txBody>
      </p:sp>
      <p:sp>
        <p:nvSpPr>
          <p:cNvPr id="77" name="object 27"/>
          <p:cNvSpPr txBox="1"/>
          <p:nvPr/>
        </p:nvSpPr>
        <p:spPr>
          <a:xfrm>
            <a:off x="4209731" y="2831803"/>
            <a:ext cx="72644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900" b="1" kern="0" spc="-10" dirty="0">
                <a:solidFill>
                  <a:srgbClr val="FFFFFF"/>
                </a:solidFill>
                <a:latin typeface="Verdana"/>
                <a:cs typeface="Verdana"/>
              </a:rPr>
              <a:t>Regulação</a:t>
            </a:r>
            <a:endParaRPr sz="900" kern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sp>
        <p:nvSpPr>
          <p:cNvPr id="78" name="object 28"/>
          <p:cNvSpPr txBox="1"/>
          <p:nvPr/>
        </p:nvSpPr>
        <p:spPr>
          <a:xfrm>
            <a:off x="6475614" y="2653952"/>
            <a:ext cx="143637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900" kern="0" spc="10" dirty="0">
                <a:solidFill>
                  <a:sysClr val="windowText" lastClr="000000"/>
                </a:solidFill>
                <a:latin typeface="Arial Black"/>
                <a:cs typeface="Arial Black"/>
              </a:rPr>
              <a:t>Segurança</a:t>
            </a:r>
            <a:r>
              <a:rPr sz="900" kern="0" spc="26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900" kern="0" spc="-10" dirty="0">
                <a:solidFill>
                  <a:sysClr val="windowText" lastClr="000000"/>
                </a:solidFill>
                <a:latin typeface="Arial Black"/>
                <a:cs typeface="Arial Black"/>
              </a:rPr>
              <a:t>Alimentar</a:t>
            </a:r>
            <a:endParaRPr sz="900" kern="0">
              <a:solidFill>
                <a:sysClr val="windowText" lastClr="000000"/>
              </a:solidFill>
              <a:latin typeface="Arial Black"/>
              <a:cs typeface="Arial Black"/>
            </a:endParaRPr>
          </a:p>
        </p:txBody>
      </p:sp>
      <p:grpSp>
        <p:nvGrpSpPr>
          <p:cNvPr id="79" name="object 29"/>
          <p:cNvGrpSpPr/>
          <p:nvPr/>
        </p:nvGrpSpPr>
        <p:grpSpPr>
          <a:xfrm>
            <a:off x="2751136" y="2836413"/>
            <a:ext cx="497205" cy="180340"/>
            <a:chOff x="2678399" y="2119440"/>
            <a:chExt cx="497205" cy="180340"/>
          </a:xfrm>
        </p:grpSpPr>
        <p:sp>
          <p:nvSpPr>
            <p:cNvPr id="80" name="object 30"/>
            <p:cNvSpPr/>
            <p:nvPr/>
          </p:nvSpPr>
          <p:spPr>
            <a:xfrm>
              <a:off x="2678399" y="2209458"/>
              <a:ext cx="353695" cy="0"/>
            </a:xfrm>
            <a:custGeom>
              <a:avLst/>
              <a:gdLst/>
              <a:ahLst/>
              <a:cxnLst/>
              <a:rect l="l" t="t" r="r" b="b"/>
              <a:pathLst>
                <a:path w="353694">
                  <a:moveTo>
                    <a:pt x="0" y="0"/>
                  </a:moveTo>
                  <a:lnTo>
                    <a:pt x="353148" y="0"/>
                  </a:lnTo>
                </a:path>
              </a:pathLst>
            </a:custGeom>
            <a:ln w="635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1" name="object 31"/>
            <p:cNvSpPr/>
            <p:nvPr/>
          </p:nvSpPr>
          <p:spPr>
            <a:xfrm>
              <a:off x="2927828" y="2119440"/>
              <a:ext cx="247650" cy="180340"/>
            </a:xfrm>
            <a:custGeom>
              <a:avLst/>
              <a:gdLst/>
              <a:ahLst/>
              <a:cxnLst/>
              <a:rect l="l" t="t" r="r" b="b"/>
              <a:pathLst>
                <a:path w="247650" h="180339">
                  <a:moveTo>
                    <a:pt x="0" y="0"/>
                  </a:moveTo>
                  <a:lnTo>
                    <a:pt x="0" y="180035"/>
                  </a:lnTo>
                  <a:lnTo>
                    <a:pt x="247370" y="900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82" name="object 32"/>
          <p:cNvGrpSpPr/>
          <p:nvPr/>
        </p:nvGrpSpPr>
        <p:grpSpPr>
          <a:xfrm>
            <a:off x="5897537" y="5146867"/>
            <a:ext cx="497205" cy="180340"/>
            <a:chOff x="5824800" y="4429894"/>
            <a:chExt cx="497205" cy="180340"/>
          </a:xfrm>
        </p:grpSpPr>
        <p:sp>
          <p:nvSpPr>
            <p:cNvPr id="83" name="object 33"/>
            <p:cNvSpPr/>
            <p:nvPr/>
          </p:nvSpPr>
          <p:spPr>
            <a:xfrm>
              <a:off x="5968451" y="4519911"/>
              <a:ext cx="353695" cy="0"/>
            </a:xfrm>
            <a:custGeom>
              <a:avLst/>
              <a:gdLst/>
              <a:ahLst/>
              <a:cxnLst/>
              <a:rect l="l" t="t" r="r" b="b"/>
              <a:pathLst>
                <a:path w="353695">
                  <a:moveTo>
                    <a:pt x="353148" y="0"/>
                  </a:moveTo>
                  <a:lnTo>
                    <a:pt x="0" y="0"/>
                  </a:lnTo>
                </a:path>
              </a:pathLst>
            </a:custGeom>
            <a:ln w="635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4" name="object 34"/>
            <p:cNvSpPr/>
            <p:nvPr/>
          </p:nvSpPr>
          <p:spPr>
            <a:xfrm>
              <a:off x="5824800" y="4429894"/>
              <a:ext cx="247650" cy="180340"/>
            </a:xfrm>
            <a:custGeom>
              <a:avLst/>
              <a:gdLst/>
              <a:ahLst/>
              <a:cxnLst/>
              <a:rect l="l" t="t" r="r" b="b"/>
              <a:pathLst>
                <a:path w="247650" h="180339">
                  <a:moveTo>
                    <a:pt x="247370" y="0"/>
                  </a:moveTo>
                  <a:lnTo>
                    <a:pt x="0" y="90017"/>
                  </a:lnTo>
                  <a:lnTo>
                    <a:pt x="247370" y="180035"/>
                  </a:lnTo>
                  <a:lnTo>
                    <a:pt x="24737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85" name="object 35"/>
          <p:cNvGrpSpPr/>
          <p:nvPr/>
        </p:nvGrpSpPr>
        <p:grpSpPr>
          <a:xfrm>
            <a:off x="5897537" y="4253786"/>
            <a:ext cx="497205" cy="180340"/>
            <a:chOff x="5824800" y="3536813"/>
            <a:chExt cx="497205" cy="180340"/>
          </a:xfrm>
        </p:grpSpPr>
        <p:sp>
          <p:nvSpPr>
            <p:cNvPr id="86" name="object 36"/>
            <p:cNvSpPr/>
            <p:nvPr/>
          </p:nvSpPr>
          <p:spPr>
            <a:xfrm>
              <a:off x="5968451" y="3626831"/>
              <a:ext cx="353695" cy="0"/>
            </a:xfrm>
            <a:custGeom>
              <a:avLst/>
              <a:gdLst/>
              <a:ahLst/>
              <a:cxnLst/>
              <a:rect l="l" t="t" r="r" b="b"/>
              <a:pathLst>
                <a:path w="353695">
                  <a:moveTo>
                    <a:pt x="353148" y="0"/>
                  </a:moveTo>
                  <a:lnTo>
                    <a:pt x="0" y="0"/>
                  </a:lnTo>
                </a:path>
              </a:pathLst>
            </a:custGeom>
            <a:ln w="635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7" name="object 37"/>
            <p:cNvSpPr/>
            <p:nvPr/>
          </p:nvSpPr>
          <p:spPr>
            <a:xfrm>
              <a:off x="5824800" y="3536813"/>
              <a:ext cx="247650" cy="180340"/>
            </a:xfrm>
            <a:custGeom>
              <a:avLst/>
              <a:gdLst/>
              <a:ahLst/>
              <a:cxnLst/>
              <a:rect l="l" t="t" r="r" b="b"/>
              <a:pathLst>
                <a:path w="247650" h="180339">
                  <a:moveTo>
                    <a:pt x="247370" y="0"/>
                  </a:moveTo>
                  <a:lnTo>
                    <a:pt x="0" y="90017"/>
                  </a:lnTo>
                  <a:lnTo>
                    <a:pt x="247370" y="180035"/>
                  </a:lnTo>
                  <a:lnTo>
                    <a:pt x="24737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88" name="object 38"/>
          <p:cNvGrpSpPr/>
          <p:nvPr/>
        </p:nvGrpSpPr>
        <p:grpSpPr>
          <a:xfrm>
            <a:off x="2751136" y="3788677"/>
            <a:ext cx="497205" cy="180340"/>
            <a:chOff x="2678399" y="3071704"/>
            <a:chExt cx="497205" cy="180340"/>
          </a:xfrm>
        </p:grpSpPr>
        <p:sp>
          <p:nvSpPr>
            <p:cNvPr id="89" name="object 39"/>
            <p:cNvSpPr/>
            <p:nvPr/>
          </p:nvSpPr>
          <p:spPr>
            <a:xfrm>
              <a:off x="2678399" y="3161721"/>
              <a:ext cx="353695" cy="0"/>
            </a:xfrm>
            <a:custGeom>
              <a:avLst/>
              <a:gdLst/>
              <a:ahLst/>
              <a:cxnLst/>
              <a:rect l="l" t="t" r="r" b="b"/>
              <a:pathLst>
                <a:path w="353694">
                  <a:moveTo>
                    <a:pt x="0" y="0"/>
                  </a:moveTo>
                  <a:lnTo>
                    <a:pt x="353148" y="0"/>
                  </a:lnTo>
                </a:path>
              </a:pathLst>
            </a:custGeom>
            <a:ln w="635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0" name="object 40"/>
            <p:cNvSpPr/>
            <p:nvPr/>
          </p:nvSpPr>
          <p:spPr>
            <a:xfrm>
              <a:off x="2927828" y="3071704"/>
              <a:ext cx="247650" cy="180340"/>
            </a:xfrm>
            <a:custGeom>
              <a:avLst/>
              <a:gdLst/>
              <a:ahLst/>
              <a:cxnLst/>
              <a:rect l="l" t="t" r="r" b="b"/>
              <a:pathLst>
                <a:path w="247650" h="180339">
                  <a:moveTo>
                    <a:pt x="0" y="0"/>
                  </a:moveTo>
                  <a:lnTo>
                    <a:pt x="0" y="180035"/>
                  </a:lnTo>
                  <a:lnTo>
                    <a:pt x="247370" y="900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91" name="object 41"/>
          <p:cNvGrpSpPr/>
          <p:nvPr/>
        </p:nvGrpSpPr>
        <p:grpSpPr>
          <a:xfrm>
            <a:off x="5897537" y="3482693"/>
            <a:ext cx="497205" cy="180340"/>
            <a:chOff x="5824800" y="2765720"/>
            <a:chExt cx="497205" cy="180340"/>
          </a:xfrm>
        </p:grpSpPr>
        <p:sp>
          <p:nvSpPr>
            <p:cNvPr id="92" name="object 42"/>
            <p:cNvSpPr/>
            <p:nvPr/>
          </p:nvSpPr>
          <p:spPr>
            <a:xfrm>
              <a:off x="5968451" y="2855738"/>
              <a:ext cx="353695" cy="0"/>
            </a:xfrm>
            <a:custGeom>
              <a:avLst/>
              <a:gdLst/>
              <a:ahLst/>
              <a:cxnLst/>
              <a:rect l="l" t="t" r="r" b="b"/>
              <a:pathLst>
                <a:path w="353695">
                  <a:moveTo>
                    <a:pt x="353148" y="0"/>
                  </a:moveTo>
                  <a:lnTo>
                    <a:pt x="0" y="0"/>
                  </a:lnTo>
                </a:path>
              </a:pathLst>
            </a:custGeom>
            <a:ln w="635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3" name="object 43"/>
            <p:cNvSpPr/>
            <p:nvPr/>
          </p:nvSpPr>
          <p:spPr>
            <a:xfrm>
              <a:off x="5824800" y="2765720"/>
              <a:ext cx="247650" cy="180340"/>
            </a:xfrm>
            <a:custGeom>
              <a:avLst/>
              <a:gdLst/>
              <a:ahLst/>
              <a:cxnLst/>
              <a:rect l="l" t="t" r="r" b="b"/>
              <a:pathLst>
                <a:path w="247650" h="180339">
                  <a:moveTo>
                    <a:pt x="247370" y="0"/>
                  </a:moveTo>
                  <a:lnTo>
                    <a:pt x="0" y="90017"/>
                  </a:lnTo>
                  <a:lnTo>
                    <a:pt x="247370" y="180035"/>
                  </a:lnTo>
                  <a:lnTo>
                    <a:pt x="24737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94" name="object 44"/>
          <p:cNvGrpSpPr/>
          <p:nvPr/>
        </p:nvGrpSpPr>
        <p:grpSpPr>
          <a:xfrm>
            <a:off x="2751136" y="4761657"/>
            <a:ext cx="497205" cy="180340"/>
            <a:chOff x="2678399" y="4044684"/>
            <a:chExt cx="497205" cy="180340"/>
          </a:xfrm>
        </p:grpSpPr>
        <p:sp>
          <p:nvSpPr>
            <p:cNvPr id="95" name="object 45"/>
            <p:cNvSpPr/>
            <p:nvPr/>
          </p:nvSpPr>
          <p:spPr>
            <a:xfrm>
              <a:off x="2678399" y="4134702"/>
              <a:ext cx="353695" cy="0"/>
            </a:xfrm>
            <a:custGeom>
              <a:avLst/>
              <a:gdLst/>
              <a:ahLst/>
              <a:cxnLst/>
              <a:rect l="l" t="t" r="r" b="b"/>
              <a:pathLst>
                <a:path w="353694">
                  <a:moveTo>
                    <a:pt x="0" y="0"/>
                  </a:moveTo>
                  <a:lnTo>
                    <a:pt x="353148" y="0"/>
                  </a:lnTo>
                </a:path>
              </a:pathLst>
            </a:custGeom>
            <a:ln w="635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6" name="object 46"/>
            <p:cNvSpPr/>
            <p:nvPr/>
          </p:nvSpPr>
          <p:spPr>
            <a:xfrm>
              <a:off x="2927828" y="4044684"/>
              <a:ext cx="247650" cy="180340"/>
            </a:xfrm>
            <a:custGeom>
              <a:avLst/>
              <a:gdLst/>
              <a:ahLst/>
              <a:cxnLst/>
              <a:rect l="l" t="t" r="r" b="b"/>
              <a:pathLst>
                <a:path w="247650" h="180339">
                  <a:moveTo>
                    <a:pt x="0" y="0"/>
                  </a:moveTo>
                  <a:lnTo>
                    <a:pt x="0" y="180035"/>
                  </a:lnTo>
                  <a:lnTo>
                    <a:pt x="247370" y="900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97" name="object 47"/>
          <p:cNvGrpSpPr/>
          <p:nvPr/>
        </p:nvGrpSpPr>
        <p:grpSpPr>
          <a:xfrm>
            <a:off x="5897537" y="2659035"/>
            <a:ext cx="497205" cy="180340"/>
            <a:chOff x="5824800" y="1942062"/>
            <a:chExt cx="497205" cy="180340"/>
          </a:xfrm>
        </p:grpSpPr>
        <p:sp>
          <p:nvSpPr>
            <p:cNvPr id="98" name="object 48"/>
            <p:cNvSpPr/>
            <p:nvPr/>
          </p:nvSpPr>
          <p:spPr>
            <a:xfrm>
              <a:off x="5968451" y="2032079"/>
              <a:ext cx="353695" cy="0"/>
            </a:xfrm>
            <a:custGeom>
              <a:avLst/>
              <a:gdLst/>
              <a:ahLst/>
              <a:cxnLst/>
              <a:rect l="l" t="t" r="r" b="b"/>
              <a:pathLst>
                <a:path w="353695">
                  <a:moveTo>
                    <a:pt x="353148" y="0"/>
                  </a:moveTo>
                  <a:lnTo>
                    <a:pt x="0" y="0"/>
                  </a:lnTo>
                </a:path>
              </a:pathLst>
            </a:custGeom>
            <a:ln w="635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9" name="object 49"/>
            <p:cNvSpPr/>
            <p:nvPr/>
          </p:nvSpPr>
          <p:spPr>
            <a:xfrm>
              <a:off x="5824800" y="1942062"/>
              <a:ext cx="247650" cy="180340"/>
            </a:xfrm>
            <a:custGeom>
              <a:avLst/>
              <a:gdLst/>
              <a:ahLst/>
              <a:cxnLst/>
              <a:rect l="l" t="t" r="r" b="b"/>
              <a:pathLst>
                <a:path w="247650" h="180339">
                  <a:moveTo>
                    <a:pt x="247370" y="0"/>
                  </a:moveTo>
                  <a:lnTo>
                    <a:pt x="0" y="90017"/>
                  </a:lnTo>
                  <a:lnTo>
                    <a:pt x="247370" y="180035"/>
                  </a:lnTo>
                  <a:lnTo>
                    <a:pt x="24737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0388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1117527" y="3866010"/>
            <a:ext cx="1933575" cy="2025014"/>
          </a:xfrm>
          <a:custGeom>
            <a:avLst/>
            <a:gdLst/>
            <a:ahLst/>
            <a:cxnLst/>
            <a:rect l="l" t="t" r="r" b="b"/>
            <a:pathLst>
              <a:path w="1933575" h="2025014">
                <a:moveTo>
                  <a:pt x="1860994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1952904"/>
                </a:lnTo>
                <a:lnTo>
                  <a:pt x="5657" y="1980929"/>
                </a:lnTo>
                <a:lnTo>
                  <a:pt x="21086" y="2003813"/>
                </a:lnTo>
                <a:lnTo>
                  <a:pt x="43971" y="2019243"/>
                </a:lnTo>
                <a:lnTo>
                  <a:pt x="71996" y="2024900"/>
                </a:lnTo>
                <a:lnTo>
                  <a:pt x="1860994" y="2024900"/>
                </a:lnTo>
                <a:lnTo>
                  <a:pt x="1889019" y="2019243"/>
                </a:lnTo>
                <a:lnTo>
                  <a:pt x="1911904" y="2003813"/>
                </a:lnTo>
                <a:lnTo>
                  <a:pt x="1927333" y="1980929"/>
                </a:lnTo>
                <a:lnTo>
                  <a:pt x="1932990" y="1952904"/>
                </a:lnTo>
                <a:lnTo>
                  <a:pt x="1932990" y="71996"/>
                </a:lnTo>
                <a:lnTo>
                  <a:pt x="1927333" y="43971"/>
                </a:lnTo>
                <a:lnTo>
                  <a:pt x="1911904" y="21086"/>
                </a:lnTo>
                <a:lnTo>
                  <a:pt x="1889019" y="5657"/>
                </a:lnTo>
                <a:lnTo>
                  <a:pt x="1860994" y="0"/>
                </a:lnTo>
                <a:close/>
              </a:path>
            </a:pathLst>
          </a:custGeom>
          <a:solidFill>
            <a:srgbClr val="3C70B6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object 3"/>
          <p:cNvSpPr/>
          <p:nvPr/>
        </p:nvSpPr>
        <p:spPr>
          <a:xfrm>
            <a:off x="3385527" y="3869371"/>
            <a:ext cx="2291715" cy="2021839"/>
          </a:xfrm>
          <a:custGeom>
            <a:avLst/>
            <a:gdLst/>
            <a:ahLst/>
            <a:cxnLst/>
            <a:rect l="l" t="t" r="r" b="b"/>
            <a:pathLst>
              <a:path w="2291715" h="2021839">
                <a:moveTo>
                  <a:pt x="2219299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1949538"/>
                </a:lnTo>
                <a:lnTo>
                  <a:pt x="5657" y="1977563"/>
                </a:lnTo>
                <a:lnTo>
                  <a:pt x="21086" y="2000448"/>
                </a:lnTo>
                <a:lnTo>
                  <a:pt x="43971" y="2015877"/>
                </a:lnTo>
                <a:lnTo>
                  <a:pt x="71996" y="2021535"/>
                </a:lnTo>
                <a:lnTo>
                  <a:pt x="2219299" y="2021535"/>
                </a:lnTo>
                <a:lnTo>
                  <a:pt x="2247324" y="2015877"/>
                </a:lnTo>
                <a:lnTo>
                  <a:pt x="2270209" y="2000448"/>
                </a:lnTo>
                <a:lnTo>
                  <a:pt x="2285638" y="1977563"/>
                </a:lnTo>
                <a:lnTo>
                  <a:pt x="2291295" y="1949538"/>
                </a:lnTo>
                <a:lnTo>
                  <a:pt x="2291295" y="71996"/>
                </a:lnTo>
                <a:lnTo>
                  <a:pt x="2285638" y="43971"/>
                </a:lnTo>
                <a:lnTo>
                  <a:pt x="2270209" y="21086"/>
                </a:lnTo>
                <a:lnTo>
                  <a:pt x="2247324" y="5657"/>
                </a:lnTo>
                <a:lnTo>
                  <a:pt x="2219299" y="0"/>
                </a:lnTo>
                <a:close/>
              </a:path>
            </a:pathLst>
          </a:custGeom>
          <a:solidFill>
            <a:srgbClr val="3C70B6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object 4"/>
          <p:cNvSpPr/>
          <p:nvPr/>
        </p:nvSpPr>
        <p:spPr>
          <a:xfrm>
            <a:off x="6178276" y="3869371"/>
            <a:ext cx="1933575" cy="2021839"/>
          </a:xfrm>
          <a:custGeom>
            <a:avLst/>
            <a:gdLst/>
            <a:ahLst/>
            <a:cxnLst/>
            <a:rect l="l" t="t" r="r" b="b"/>
            <a:pathLst>
              <a:path w="1933575" h="2021839">
                <a:moveTo>
                  <a:pt x="1860994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1949538"/>
                </a:lnTo>
                <a:lnTo>
                  <a:pt x="5657" y="1977563"/>
                </a:lnTo>
                <a:lnTo>
                  <a:pt x="21086" y="2000448"/>
                </a:lnTo>
                <a:lnTo>
                  <a:pt x="43971" y="2015877"/>
                </a:lnTo>
                <a:lnTo>
                  <a:pt x="71996" y="2021535"/>
                </a:lnTo>
                <a:lnTo>
                  <a:pt x="1860994" y="2021535"/>
                </a:lnTo>
                <a:lnTo>
                  <a:pt x="1889019" y="2015877"/>
                </a:lnTo>
                <a:lnTo>
                  <a:pt x="1911904" y="2000448"/>
                </a:lnTo>
                <a:lnTo>
                  <a:pt x="1927333" y="1977563"/>
                </a:lnTo>
                <a:lnTo>
                  <a:pt x="1932990" y="1949538"/>
                </a:lnTo>
                <a:lnTo>
                  <a:pt x="1932990" y="71996"/>
                </a:lnTo>
                <a:lnTo>
                  <a:pt x="1927333" y="43971"/>
                </a:lnTo>
                <a:lnTo>
                  <a:pt x="1911904" y="21086"/>
                </a:lnTo>
                <a:lnTo>
                  <a:pt x="1889019" y="5657"/>
                </a:lnTo>
                <a:lnTo>
                  <a:pt x="1860994" y="0"/>
                </a:lnTo>
                <a:close/>
              </a:path>
            </a:pathLst>
          </a:custGeom>
          <a:solidFill>
            <a:srgbClr val="3C70B6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object 5"/>
          <p:cNvSpPr/>
          <p:nvPr/>
        </p:nvSpPr>
        <p:spPr>
          <a:xfrm>
            <a:off x="6171926" y="2856280"/>
            <a:ext cx="1946275" cy="447675"/>
          </a:xfrm>
          <a:custGeom>
            <a:avLst/>
            <a:gdLst/>
            <a:ahLst/>
            <a:cxnLst/>
            <a:rect l="l" t="t" r="r" b="b"/>
            <a:pathLst>
              <a:path w="1946275" h="447675">
                <a:moveTo>
                  <a:pt x="1873694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375335"/>
                </a:lnTo>
                <a:lnTo>
                  <a:pt x="5657" y="403362"/>
                </a:lnTo>
                <a:lnTo>
                  <a:pt x="21086" y="426251"/>
                </a:lnTo>
                <a:lnTo>
                  <a:pt x="43971" y="441685"/>
                </a:lnTo>
                <a:lnTo>
                  <a:pt x="71996" y="447344"/>
                </a:lnTo>
                <a:lnTo>
                  <a:pt x="1873694" y="447344"/>
                </a:lnTo>
                <a:lnTo>
                  <a:pt x="1901719" y="441685"/>
                </a:lnTo>
                <a:lnTo>
                  <a:pt x="1924604" y="426251"/>
                </a:lnTo>
                <a:lnTo>
                  <a:pt x="1940033" y="403362"/>
                </a:lnTo>
                <a:lnTo>
                  <a:pt x="1945690" y="375335"/>
                </a:lnTo>
                <a:lnTo>
                  <a:pt x="1945690" y="71996"/>
                </a:lnTo>
                <a:lnTo>
                  <a:pt x="1940033" y="43971"/>
                </a:lnTo>
                <a:lnTo>
                  <a:pt x="1924604" y="21086"/>
                </a:lnTo>
                <a:lnTo>
                  <a:pt x="1901719" y="5657"/>
                </a:lnTo>
                <a:lnTo>
                  <a:pt x="18736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object 6"/>
          <p:cNvSpPr/>
          <p:nvPr/>
        </p:nvSpPr>
        <p:spPr>
          <a:xfrm>
            <a:off x="3386647" y="2856280"/>
            <a:ext cx="2289175" cy="447675"/>
          </a:xfrm>
          <a:custGeom>
            <a:avLst/>
            <a:gdLst/>
            <a:ahLst/>
            <a:cxnLst/>
            <a:rect l="l" t="t" r="r" b="b"/>
            <a:pathLst>
              <a:path w="2289175" h="447675">
                <a:moveTo>
                  <a:pt x="2217051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375335"/>
                </a:lnTo>
                <a:lnTo>
                  <a:pt x="5657" y="403362"/>
                </a:lnTo>
                <a:lnTo>
                  <a:pt x="21086" y="426251"/>
                </a:lnTo>
                <a:lnTo>
                  <a:pt x="43971" y="441685"/>
                </a:lnTo>
                <a:lnTo>
                  <a:pt x="71996" y="447344"/>
                </a:lnTo>
                <a:lnTo>
                  <a:pt x="2217051" y="447344"/>
                </a:lnTo>
                <a:lnTo>
                  <a:pt x="2245078" y="441685"/>
                </a:lnTo>
                <a:lnTo>
                  <a:pt x="2267967" y="426251"/>
                </a:lnTo>
                <a:lnTo>
                  <a:pt x="2283401" y="403362"/>
                </a:lnTo>
                <a:lnTo>
                  <a:pt x="2289060" y="375335"/>
                </a:lnTo>
                <a:lnTo>
                  <a:pt x="2289060" y="71996"/>
                </a:lnTo>
                <a:lnTo>
                  <a:pt x="2283401" y="43971"/>
                </a:lnTo>
                <a:lnTo>
                  <a:pt x="2267967" y="21086"/>
                </a:lnTo>
                <a:lnTo>
                  <a:pt x="2245078" y="5657"/>
                </a:lnTo>
                <a:lnTo>
                  <a:pt x="22170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object 7"/>
          <p:cNvSpPr/>
          <p:nvPr/>
        </p:nvSpPr>
        <p:spPr>
          <a:xfrm>
            <a:off x="1111177" y="2856280"/>
            <a:ext cx="1946275" cy="447675"/>
          </a:xfrm>
          <a:custGeom>
            <a:avLst/>
            <a:gdLst/>
            <a:ahLst/>
            <a:cxnLst/>
            <a:rect l="l" t="t" r="r" b="b"/>
            <a:pathLst>
              <a:path w="1946275" h="447675">
                <a:moveTo>
                  <a:pt x="1873694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375335"/>
                </a:lnTo>
                <a:lnTo>
                  <a:pt x="5657" y="403362"/>
                </a:lnTo>
                <a:lnTo>
                  <a:pt x="21086" y="426251"/>
                </a:lnTo>
                <a:lnTo>
                  <a:pt x="43971" y="441685"/>
                </a:lnTo>
                <a:lnTo>
                  <a:pt x="71996" y="447344"/>
                </a:lnTo>
                <a:lnTo>
                  <a:pt x="1873694" y="447344"/>
                </a:lnTo>
                <a:lnTo>
                  <a:pt x="1901719" y="441685"/>
                </a:lnTo>
                <a:lnTo>
                  <a:pt x="1924604" y="426251"/>
                </a:lnTo>
                <a:lnTo>
                  <a:pt x="1940033" y="403362"/>
                </a:lnTo>
                <a:lnTo>
                  <a:pt x="1945690" y="375335"/>
                </a:lnTo>
                <a:lnTo>
                  <a:pt x="1945690" y="71996"/>
                </a:lnTo>
                <a:lnTo>
                  <a:pt x="1940033" y="43971"/>
                </a:lnTo>
                <a:lnTo>
                  <a:pt x="1924604" y="21086"/>
                </a:lnTo>
                <a:lnTo>
                  <a:pt x="1901719" y="5657"/>
                </a:lnTo>
                <a:lnTo>
                  <a:pt x="18736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" name="object 8"/>
          <p:cNvSpPr txBox="1">
            <a:spLocks/>
          </p:cNvSpPr>
          <p:nvPr/>
        </p:nvSpPr>
        <p:spPr>
          <a:xfrm>
            <a:off x="1098473" y="1907810"/>
            <a:ext cx="5821872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200" b="0" i="0">
                <a:solidFill>
                  <a:srgbClr val="FFFF00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Sistema</a:t>
            </a:r>
            <a:r>
              <a:rPr kumimoji="0" lang="pt-BR" sz="3200" b="1" i="0" u="none" strike="noStrike" kern="0" cap="none" spc="-16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5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Nacional</a:t>
            </a:r>
            <a:r>
              <a:rPr kumimoji="0" lang="pt-BR" sz="3200" b="1" i="0" u="none" strike="noStrike" kern="0" cap="none" spc="-16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de</a:t>
            </a:r>
            <a:r>
              <a:rPr kumimoji="0" lang="pt-BR" sz="3200" b="1" i="0" u="none" strike="noStrike" kern="0" cap="none" spc="-16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-1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Saúde</a:t>
            </a:r>
            <a:endParaRPr kumimoji="0" lang="pt-BR" sz="3200" b="1" i="0" u="none" strike="noStrike" kern="0" cap="none" spc="-1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/>
              <a:ea typeface="+mj-ea"/>
              <a:cs typeface="Tahoma"/>
            </a:endParaRPr>
          </a:p>
        </p:txBody>
      </p:sp>
      <p:sp>
        <p:nvSpPr>
          <p:cNvPr id="11" name="object 9"/>
          <p:cNvSpPr txBox="1"/>
          <p:nvPr/>
        </p:nvSpPr>
        <p:spPr>
          <a:xfrm>
            <a:off x="3553980" y="4329968"/>
            <a:ext cx="1954530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45800"/>
              </a:lnSpc>
              <a:spcBef>
                <a:spcPts val="100"/>
              </a:spcBef>
            </a:pPr>
            <a:r>
              <a:rPr sz="1200" kern="0" spc="60" dirty="0">
                <a:solidFill>
                  <a:srgbClr val="FFFFFF"/>
                </a:solidFill>
                <a:latin typeface="Arial Black"/>
                <a:cs typeface="Arial Black"/>
              </a:rPr>
              <a:t>Planos</a:t>
            </a:r>
            <a:r>
              <a:rPr sz="1200" kern="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200" kern="0" dirty="0">
                <a:solidFill>
                  <a:srgbClr val="FFFFFF"/>
                </a:solidFill>
                <a:latin typeface="Arial Black"/>
                <a:cs typeface="Arial Black"/>
              </a:rPr>
              <a:t>de</a:t>
            </a:r>
            <a:r>
              <a:rPr sz="1200" kern="0" spc="3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200" kern="0" spc="55" dirty="0">
                <a:solidFill>
                  <a:srgbClr val="FFFFFF"/>
                </a:solidFill>
                <a:latin typeface="Arial Black"/>
                <a:cs typeface="Arial Black"/>
              </a:rPr>
              <a:t>Saúde </a:t>
            </a:r>
            <a:r>
              <a:rPr sz="1200" kern="0" spc="50" dirty="0">
                <a:solidFill>
                  <a:srgbClr val="FFFFFF"/>
                </a:solidFill>
                <a:latin typeface="Arial Black"/>
                <a:cs typeface="Arial Black"/>
              </a:rPr>
              <a:t>Seguros</a:t>
            </a:r>
            <a:r>
              <a:rPr sz="1200" kern="0" spc="2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200" kern="0" dirty="0">
                <a:solidFill>
                  <a:srgbClr val="FFFFFF"/>
                </a:solidFill>
                <a:latin typeface="Arial Black"/>
                <a:cs typeface="Arial Black"/>
              </a:rPr>
              <a:t>de</a:t>
            </a:r>
            <a:r>
              <a:rPr sz="1200" kern="0" spc="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200" kern="0" spc="55" dirty="0">
                <a:solidFill>
                  <a:srgbClr val="FFFFFF"/>
                </a:solidFill>
                <a:latin typeface="Arial Black"/>
                <a:cs typeface="Arial Black"/>
              </a:rPr>
              <a:t>Saúde </a:t>
            </a:r>
            <a:r>
              <a:rPr sz="1200" kern="0" dirty="0">
                <a:solidFill>
                  <a:srgbClr val="FFFFFF"/>
                </a:solidFill>
                <a:latin typeface="Arial Black"/>
                <a:cs typeface="Arial Black"/>
              </a:rPr>
              <a:t>Cooperativas</a:t>
            </a:r>
            <a:r>
              <a:rPr sz="1200" kern="0" spc="32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200" kern="0" spc="-10" dirty="0">
                <a:solidFill>
                  <a:srgbClr val="FFFFFF"/>
                </a:solidFill>
                <a:latin typeface="Arial Black"/>
                <a:cs typeface="Arial Black"/>
              </a:rPr>
              <a:t>Médicas Autogestão</a:t>
            </a:r>
            <a:endParaRPr sz="1200" kern="0">
              <a:solidFill>
                <a:sysClr val="windowText" lastClr="000000"/>
              </a:solidFill>
              <a:latin typeface="Arial Black"/>
              <a:cs typeface="Arial Black"/>
            </a:endParaRPr>
          </a:p>
        </p:txBody>
      </p:sp>
      <p:sp>
        <p:nvSpPr>
          <p:cNvPr id="12" name="object 10"/>
          <p:cNvSpPr txBox="1"/>
          <p:nvPr/>
        </p:nvSpPr>
        <p:spPr>
          <a:xfrm>
            <a:off x="3700038" y="2996825"/>
            <a:ext cx="166243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900" kern="0" spc="90" dirty="0">
                <a:solidFill>
                  <a:sysClr val="windowText" lastClr="000000"/>
                </a:solidFill>
                <a:latin typeface="Arial Black"/>
                <a:cs typeface="Arial Black"/>
              </a:rPr>
              <a:t>SAÚDE</a:t>
            </a:r>
            <a:r>
              <a:rPr sz="900" kern="0" spc="1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900" kern="0" spc="75" dirty="0">
                <a:solidFill>
                  <a:sysClr val="windowText" lastClr="000000"/>
                </a:solidFill>
                <a:latin typeface="Arial Black"/>
                <a:cs typeface="Arial Black"/>
              </a:rPr>
              <a:t>SUPLEMENTAR</a:t>
            </a:r>
            <a:endParaRPr sz="900" kern="0">
              <a:solidFill>
                <a:sysClr val="windowText" lastClr="000000"/>
              </a:solidFill>
              <a:latin typeface="Arial Black"/>
              <a:cs typeface="Arial Black"/>
            </a:endParaRPr>
          </a:p>
        </p:txBody>
      </p:sp>
      <p:sp>
        <p:nvSpPr>
          <p:cNvPr id="13" name="object 11"/>
          <p:cNvSpPr txBox="1"/>
          <p:nvPr/>
        </p:nvSpPr>
        <p:spPr>
          <a:xfrm>
            <a:off x="6751155" y="4751591"/>
            <a:ext cx="7874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kern="0" spc="40" dirty="0">
                <a:solidFill>
                  <a:srgbClr val="FFFFFF"/>
                </a:solidFill>
                <a:latin typeface="Arial Black"/>
                <a:cs typeface="Arial Black"/>
              </a:rPr>
              <a:t>Famílias</a:t>
            </a:r>
            <a:endParaRPr sz="1200" kern="0">
              <a:solidFill>
                <a:sysClr val="windowText" lastClr="000000"/>
              </a:solidFill>
              <a:latin typeface="Arial Black"/>
              <a:cs typeface="Arial Black"/>
            </a:endParaRPr>
          </a:p>
        </p:txBody>
      </p:sp>
      <p:sp>
        <p:nvSpPr>
          <p:cNvPr id="14" name="object 12"/>
          <p:cNvSpPr txBox="1"/>
          <p:nvPr/>
        </p:nvSpPr>
        <p:spPr>
          <a:xfrm>
            <a:off x="6347987" y="2996825"/>
            <a:ext cx="160845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900" kern="0" spc="90" dirty="0">
                <a:solidFill>
                  <a:sysClr val="windowText" lastClr="000000"/>
                </a:solidFill>
                <a:latin typeface="Arial Black"/>
                <a:cs typeface="Arial Black"/>
              </a:rPr>
              <a:t>DESEMBOLSO</a:t>
            </a:r>
            <a:r>
              <a:rPr sz="900" kern="0" spc="-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900" kern="0" spc="65" dirty="0">
                <a:solidFill>
                  <a:sysClr val="windowText" lastClr="000000"/>
                </a:solidFill>
                <a:latin typeface="Arial Black"/>
                <a:cs typeface="Arial Black"/>
              </a:rPr>
              <a:t>DIRETO</a:t>
            </a:r>
            <a:endParaRPr sz="900" kern="0">
              <a:solidFill>
                <a:sysClr val="windowText" lastClr="000000"/>
              </a:solidFill>
              <a:latin typeface="Arial Black"/>
              <a:cs typeface="Arial Black"/>
            </a:endParaRPr>
          </a:p>
        </p:txBody>
      </p:sp>
      <p:sp>
        <p:nvSpPr>
          <p:cNvPr id="15" name="object 13"/>
          <p:cNvSpPr txBox="1"/>
          <p:nvPr/>
        </p:nvSpPr>
        <p:spPr>
          <a:xfrm>
            <a:off x="1557541" y="4249774"/>
            <a:ext cx="1052830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45800"/>
              </a:lnSpc>
              <a:spcBef>
                <a:spcPts val="100"/>
              </a:spcBef>
            </a:pPr>
            <a:r>
              <a:rPr sz="1200" kern="0" spc="-10" dirty="0">
                <a:solidFill>
                  <a:srgbClr val="FFFFFF"/>
                </a:solidFill>
                <a:latin typeface="Arial Black"/>
                <a:cs typeface="Arial Black"/>
              </a:rPr>
              <a:t>Governos Federal </a:t>
            </a:r>
            <a:r>
              <a:rPr sz="1200" kern="0" dirty="0">
                <a:solidFill>
                  <a:srgbClr val="FFFFFF"/>
                </a:solidFill>
                <a:latin typeface="Arial Black"/>
                <a:cs typeface="Arial Black"/>
              </a:rPr>
              <a:t>Estaduais</a:t>
            </a:r>
            <a:r>
              <a:rPr sz="1200" kern="0" spc="34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200" kern="0" spc="-50" dirty="0">
                <a:solidFill>
                  <a:srgbClr val="FFFFFF"/>
                </a:solidFill>
                <a:latin typeface="Arial Black"/>
                <a:cs typeface="Arial Black"/>
              </a:rPr>
              <a:t>e </a:t>
            </a:r>
            <a:r>
              <a:rPr sz="1200" kern="0" spc="-10" dirty="0">
                <a:solidFill>
                  <a:srgbClr val="FFFFFF"/>
                </a:solidFill>
                <a:latin typeface="Arial Black"/>
                <a:cs typeface="Arial Black"/>
              </a:rPr>
              <a:t>Municipais</a:t>
            </a:r>
            <a:endParaRPr sz="1200" kern="0">
              <a:solidFill>
                <a:sysClr val="windowText" lastClr="000000"/>
              </a:solidFill>
              <a:latin typeface="Arial Black"/>
              <a:cs typeface="Arial Black"/>
            </a:endParaRPr>
          </a:p>
        </p:txBody>
      </p:sp>
      <p:sp>
        <p:nvSpPr>
          <p:cNvPr id="16" name="object 14"/>
          <p:cNvSpPr txBox="1"/>
          <p:nvPr/>
        </p:nvSpPr>
        <p:spPr>
          <a:xfrm>
            <a:off x="1929100" y="2996825"/>
            <a:ext cx="3244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900" kern="0" spc="65" dirty="0">
                <a:solidFill>
                  <a:sysClr val="windowText" lastClr="000000"/>
                </a:solidFill>
                <a:latin typeface="Arial Black"/>
                <a:cs typeface="Arial Black"/>
              </a:rPr>
              <a:t>SUS</a:t>
            </a:r>
            <a:endParaRPr sz="900" kern="0">
              <a:solidFill>
                <a:sysClr val="windowText" lastClr="000000"/>
              </a:solidFill>
              <a:latin typeface="Arial Black"/>
              <a:cs typeface="Arial Black"/>
            </a:endParaRPr>
          </a:p>
        </p:txBody>
      </p:sp>
      <p:grpSp>
        <p:nvGrpSpPr>
          <p:cNvPr id="17" name="object 15"/>
          <p:cNvGrpSpPr/>
          <p:nvPr/>
        </p:nvGrpSpPr>
        <p:grpSpPr>
          <a:xfrm>
            <a:off x="1994006" y="3303620"/>
            <a:ext cx="180340" cy="497205"/>
            <a:chOff x="1962833" y="2056711"/>
            <a:chExt cx="180340" cy="497205"/>
          </a:xfrm>
        </p:grpSpPr>
        <p:sp>
          <p:nvSpPr>
            <p:cNvPr id="18" name="object 16"/>
            <p:cNvSpPr/>
            <p:nvPr/>
          </p:nvSpPr>
          <p:spPr>
            <a:xfrm>
              <a:off x="2052850" y="2056711"/>
              <a:ext cx="0" cy="353695"/>
            </a:xfrm>
            <a:custGeom>
              <a:avLst/>
              <a:gdLst/>
              <a:ahLst/>
              <a:cxnLst/>
              <a:rect l="l" t="t" r="r" b="b"/>
              <a:pathLst>
                <a:path h="353694">
                  <a:moveTo>
                    <a:pt x="0" y="0"/>
                  </a:moveTo>
                  <a:lnTo>
                    <a:pt x="0" y="353148"/>
                  </a:lnTo>
                </a:path>
              </a:pathLst>
            </a:custGeom>
            <a:ln w="635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object 17"/>
            <p:cNvSpPr/>
            <p:nvPr/>
          </p:nvSpPr>
          <p:spPr>
            <a:xfrm>
              <a:off x="1962833" y="2306140"/>
              <a:ext cx="180340" cy="247650"/>
            </a:xfrm>
            <a:custGeom>
              <a:avLst/>
              <a:gdLst/>
              <a:ahLst/>
              <a:cxnLst/>
              <a:rect l="l" t="t" r="r" b="b"/>
              <a:pathLst>
                <a:path w="180339" h="247650">
                  <a:moveTo>
                    <a:pt x="180035" y="0"/>
                  </a:moveTo>
                  <a:lnTo>
                    <a:pt x="0" y="0"/>
                  </a:lnTo>
                  <a:lnTo>
                    <a:pt x="90017" y="247370"/>
                  </a:lnTo>
                  <a:lnTo>
                    <a:pt x="18003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0" name="object 18"/>
          <p:cNvGrpSpPr/>
          <p:nvPr/>
        </p:nvGrpSpPr>
        <p:grpSpPr>
          <a:xfrm>
            <a:off x="4441155" y="3303620"/>
            <a:ext cx="180340" cy="497205"/>
            <a:chOff x="4409982" y="2056711"/>
            <a:chExt cx="180340" cy="497205"/>
          </a:xfrm>
        </p:grpSpPr>
        <p:sp>
          <p:nvSpPr>
            <p:cNvPr id="21" name="object 19"/>
            <p:cNvSpPr/>
            <p:nvPr/>
          </p:nvSpPr>
          <p:spPr>
            <a:xfrm>
              <a:off x="4499999" y="2056711"/>
              <a:ext cx="0" cy="353695"/>
            </a:xfrm>
            <a:custGeom>
              <a:avLst/>
              <a:gdLst/>
              <a:ahLst/>
              <a:cxnLst/>
              <a:rect l="l" t="t" r="r" b="b"/>
              <a:pathLst>
                <a:path h="353694">
                  <a:moveTo>
                    <a:pt x="0" y="0"/>
                  </a:moveTo>
                  <a:lnTo>
                    <a:pt x="0" y="353148"/>
                  </a:lnTo>
                </a:path>
              </a:pathLst>
            </a:custGeom>
            <a:ln w="635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object 20"/>
            <p:cNvSpPr/>
            <p:nvPr/>
          </p:nvSpPr>
          <p:spPr>
            <a:xfrm>
              <a:off x="4409982" y="2306140"/>
              <a:ext cx="180340" cy="247650"/>
            </a:xfrm>
            <a:custGeom>
              <a:avLst/>
              <a:gdLst/>
              <a:ahLst/>
              <a:cxnLst/>
              <a:rect l="l" t="t" r="r" b="b"/>
              <a:pathLst>
                <a:path w="180339" h="247650">
                  <a:moveTo>
                    <a:pt x="180035" y="0"/>
                  </a:moveTo>
                  <a:lnTo>
                    <a:pt x="0" y="0"/>
                  </a:lnTo>
                  <a:lnTo>
                    <a:pt x="90017" y="247370"/>
                  </a:lnTo>
                  <a:lnTo>
                    <a:pt x="18003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3" name="object 21"/>
          <p:cNvGrpSpPr/>
          <p:nvPr/>
        </p:nvGrpSpPr>
        <p:grpSpPr>
          <a:xfrm>
            <a:off x="7054755" y="3303620"/>
            <a:ext cx="180340" cy="497205"/>
            <a:chOff x="7023582" y="2056711"/>
            <a:chExt cx="180340" cy="497205"/>
          </a:xfrm>
        </p:grpSpPr>
        <p:sp>
          <p:nvSpPr>
            <p:cNvPr id="24" name="object 22"/>
            <p:cNvSpPr/>
            <p:nvPr/>
          </p:nvSpPr>
          <p:spPr>
            <a:xfrm>
              <a:off x="7113600" y="2056711"/>
              <a:ext cx="0" cy="353695"/>
            </a:xfrm>
            <a:custGeom>
              <a:avLst/>
              <a:gdLst/>
              <a:ahLst/>
              <a:cxnLst/>
              <a:rect l="l" t="t" r="r" b="b"/>
              <a:pathLst>
                <a:path h="353694">
                  <a:moveTo>
                    <a:pt x="0" y="0"/>
                  </a:moveTo>
                  <a:lnTo>
                    <a:pt x="0" y="353148"/>
                  </a:lnTo>
                </a:path>
              </a:pathLst>
            </a:custGeom>
            <a:ln w="635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object 23"/>
            <p:cNvSpPr/>
            <p:nvPr/>
          </p:nvSpPr>
          <p:spPr>
            <a:xfrm>
              <a:off x="7023582" y="2306140"/>
              <a:ext cx="180340" cy="247650"/>
            </a:xfrm>
            <a:custGeom>
              <a:avLst/>
              <a:gdLst/>
              <a:ahLst/>
              <a:cxnLst/>
              <a:rect l="l" t="t" r="r" b="b"/>
              <a:pathLst>
                <a:path w="180340" h="247650">
                  <a:moveTo>
                    <a:pt x="180035" y="0"/>
                  </a:moveTo>
                  <a:lnTo>
                    <a:pt x="0" y="0"/>
                  </a:lnTo>
                  <a:lnTo>
                    <a:pt x="90017" y="247370"/>
                  </a:lnTo>
                  <a:lnTo>
                    <a:pt x="18003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6452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067300" y="1533737"/>
            <a:ext cx="512254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200" b="0" i="0">
                <a:solidFill>
                  <a:srgbClr val="FFFF00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Saúde</a:t>
            </a:r>
            <a:r>
              <a:rPr kumimoji="0" lang="pt-BR" sz="3200" b="1" i="0" u="none" strike="noStrike" kern="0" cap="none" spc="-18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no</a:t>
            </a:r>
            <a:r>
              <a:rPr kumimoji="0" lang="pt-BR" sz="3200" b="1" i="0" u="none" strike="noStrike" kern="0" cap="none" spc="-18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6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Brasil</a:t>
            </a:r>
            <a:endParaRPr kumimoji="0" lang="pt-BR" sz="3200" b="1" i="0" u="none" strike="noStrike" kern="0" cap="none" spc="6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/>
              <a:ea typeface="+mj-e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38500" y="2350192"/>
            <a:ext cx="6078855" cy="3261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b="1" kern="0" spc="60" dirty="0">
                <a:solidFill>
                  <a:sysClr val="windowText" lastClr="000000"/>
                </a:solidFill>
                <a:latin typeface="Verdana"/>
                <a:cs typeface="Verdana"/>
              </a:rPr>
              <a:t>RS</a:t>
            </a:r>
            <a:r>
              <a:rPr sz="1200" b="1" kern="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200" b="1" kern="0" spc="-180" dirty="0">
                <a:solidFill>
                  <a:sysClr val="windowText" lastClr="000000"/>
                </a:solidFill>
                <a:latin typeface="Verdana"/>
                <a:cs typeface="Verdana"/>
              </a:rPr>
              <a:t>711</a:t>
            </a:r>
            <a:r>
              <a:rPr sz="1200" b="1" kern="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200" b="1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bilhões</a:t>
            </a:r>
            <a:endParaRPr sz="1200" kern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2700"/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recursos</a:t>
            </a:r>
            <a:r>
              <a:rPr sz="1200" kern="0" spc="13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financeiros</a:t>
            </a:r>
            <a:r>
              <a:rPr sz="1200" kern="0" spc="13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destinados</a:t>
            </a:r>
            <a:r>
              <a:rPr sz="1200" kern="0" spc="13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55" dirty="0">
                <a:solidFill>
                  <a:sysClr val="windowText" lastClr="000000"/>
                </a:solidFill>
                <a:latin typeface="Arial Black"/>
                <a:cs typeface="Arial Black"/>
              </a:rPr>
              <a:t>à</a:t>
            </a:r>
            <a:r>
              <a:rPr sz="1200" kern="0" spc="13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saúde</a:t>
            </a:r>
            <a:r>
              <a:rPr sz="1200" kern="0" spc="13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pública</a:t>
            </a:r>
            <a:r>
              <a:rPr sz="1200" kern="0" spc="14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e</a:t>
            </a:r>
            <a:r>
              <a:rPr sz="1200" kern="0" spc="13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35" dirty="0">
                <a:solidFill>
                  <a:sysClr val="windowText" lastClr="000000"/>
                </a:solidFill>
                <a:latin typeface="Arial Black"/>
                <a:cs typeface="Arial Black"/>
              </a:rPr>
              <a:t>privada</a:t>
            </a:r>
            <a:endParaRPr sz="1200" kern="0">
              <a:solidFill>
                <a:sysClr val="windowText" lastClr="000000"/>
              </a:solidFill>
              <a:latin typeface="Arial Black"/>
              <a:cs typeface="Arial Black"/>
            </a:endParaRPr>
          </a:p>
          <a:p>
            <a:pPr>
              <a:spcBef>
                <a:spcPts val="305"/>
              </a:spcBef>
            </a:pPr>
            <a:endParaRPr sz="1200" kern="0">
              <a:solidFill>
                <a:sysClr val="windowText" lastClr="000000"/>
              </a:solidFill>
              <a:latin typeface="Arial Black"/>
              <a:cs typeface="Arial Black"/>
            </a:endParaRPr>
          </a:p>
          <a:p>
            <a:pPr marL="12700"/>
            <a:r>
              <a:rPr sz="1200" b="1" kern="0" dirty="0">
                <a:solidFill>
                  <a:sysClr val="windowText" lastClr="000000"/>
                </a:solidFill>
                <a:latin typeface="Verdana"/>
                <a:cs typeface="Verdana"/>
              </a:rPr>
              <a:t>331</a:t>
            </a:r>
            <a:r>
              <a:rPr sz="1200" b="1" kern="0" spc="3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200" b="1" kern="0" spc="-25" dirty="0">
                <a:solidFill>
                  <a:sysClr val="windowText" lastClr="000000"/>
                </a:solidFill>
                <a:latin typeface="Verdana"/>
                <a:cs typeface="Verdana"/>
              </a:rPr>
              <a:t>mil</a:t>
            </a:r>
            <a:endParaRPr sz="1200" kern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2700"/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estabelecimentos</a:t>
            </a:r>
            <a:r>
              <a:rPr sz="1200" kern="0" spc="16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públicos</a:t>
            </a:r>
            <a:r>
              <a:rPr sz="1200" kern="0" spc="16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e</a:t>
            </a:r>
            <a:r>
              <a:rPr sz="1200" kern="0" spc="16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privados</a:t>
            </a:r>
            <a:r>
              <a:rPr sz="1200" kern="0" spc="16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que</a:t>
            </a:r>
            <a:r>
              <a:rPr sz="1200" kern="0" spc="16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prestam</a:t>
            </a:r>
            <a:r>
              <a:rPr sz="1200" kern="0" spc="16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serviços</a:t>
            </a:r>
            <a:r>
              <a:rPr sz="1200" kern="0" spc="16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de</a:t>
            </a:r>
            <a:r>
              <a:rPr sz="1200" kern="0" spc="16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-10" dirty="0">
                <a:solidFill>
                  <a:sysClr val="windowText" lastClr="000000"/>
                </a:solidFill>
                <a:latin typeface="Arial Black"/>
                <a:cs typeface="Arial Black"/>
              </a:rPr>
              <a:t>saúde</a:t>
            </a:r>
            <a:endParaRPr sz="1200" kern="0">
              <a:solidFill>
                <a:sysClr val="windowText" lastClr="000000"/>
              </a:solidFill>
              <a:latin typeface="Arial Black"/>
              <a:cs typeface="Arial Black"/>
            </a:endParaRPr>
          </a:p>
          <a:p>
            <a:pPr marL="12700">
              <a:spcBef>
                <a:spcPts val="1390"/>
              </a:spcBef>
            </a:pPr>
            <a:r>
              <a:rPr sz="1200" b="1" kern="0" spc="120" dirty="0">
                <a:solidFill>
                  <a:sysClr val="windowText" lastClr="000000"/>
                </a:solidFill>
                <a:latin typeface="Verdana"/>
                <a:cs typeface="Verdana"/>
              </a:rPr>
              <a:t>7,8</a:t>
            </a:r>
            <a:r>
              <a:rPr sz="1200" b="1" kern="0" spc="4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200" b="1" kern="0" dirty="0">
                <a:solidFill>
                  <a:sysClr val="windowText" lastClr="000000"/>
                </a:solidFill>
                <a:latin typeface="Verdana"/>
                <a:cs typeface="Verdana"/>
              </a:rPr>
              <a:t>milhões</a:t>
            </a:r>
            <a:r>
              <a:rPr sz="1200" b="1" kern="0" spc="4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200" b="1" kern="0" dirty="0">
                <a:solidFill>
                  <a:sysClr val="windowText" lastClr="000000"/>
                </a:solidFill>
                <a:latin typeface="Verdana"/>
                <a:cs typeface="Verdana"/>
              </a:rPr>
              <a:t>de</a:t>
            </a:r>
            <a:r>
              <a:rPr sz="1200" b="1" kern="0" spc="4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200" b="1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empregos</a:t>
            </a:r>
            <a:endParaRPr sz="1200" kern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2700"/>
            <a:r>
              <a:rPr sz="1200" kern="0" spc="10" dirty="0">
                <a:solidFill>
                  <a:sysClr val="windowText" lastClr="000000"/>
                </a:solidFill>
                <a:latin typeface="Arial Black"/>
                <a:cs typeface="Arial Black"/>
              </a:rPr>
              <a:t>setor</a:t>
            </a:r>
            <a:r>
              <a:rPr sz="1200" kern="0" spc="8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10" dirty="0">
                <a:solidFill>
                  <a:sysClr val="windowText" lastClr="000000"/>
                </a:solidFill>
                <a:latin typeface="Arial Black"/>
                <a:cs typeface="Arial Black"/>
              </a:rPr>
              <a:t>de</a:t>
            </a:r>
            <a:r>
              <a:rPr sz="1200" kern="0" spc="8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10" dirty="0">
                <a:solidFill>
                  <a:sysClr val="windowText" lastClr="000000"/>
                </a:solidFill>
                <a:latin typeface="Arial Black"/>
                <a:cs typeface="Arial Black"/>
              </a:rPr>
              <a:t>saúde</a:t>
            </a:r>
            <a:r>
              <a:rPr sz="1200" kern="0" spc="8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10" dirty="0">
                <a:solidFill>
                  <a:sysClr val="windowText" lastClr="000000"/>
                </a:solidFill>
                <a:latin typeface="Arial Black"/>
                <a:cs typeface="Arial Black"/>
              </a:rPr>
              <a:t>é</a:t>
            </a:r>
            <a:r>
              <a:rPr sz="1200" kern="0" spc="8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10" dirty="0">
                <a:solidFill>
                  <a:sysClr val="windowText" lastClr="000000"/>
                </a:solidFill>
                <a:latin typeface="Arial Black"/>
                <a:cs typeface="Arial Black"/>
              </a:rPr>
              <a:t>o</a:t>
            </a:r>
            <a:r>
              <a:rPr sz="1200" kern="0" spc="9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10" dirty="0">
                <a:solidFill>
                  <a:sysClr val="windowText" lastClr="000000"/>
                </a:solidFill>
                <a:latin typeface="Arial Black"/>
                <a:cs typeface="Arial Black"/>
              </a:rPr>
              <a:t>segundo</a:t>
            </a:r>
            <a:r>
              <a:rPr sz="1200" kern="0" spc="8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10" dirty="0">
                <a:solidFill>
                  <a:sysClr val="windowText" lastClr="000000"/>
                </a:solidFill>
                <a:latin typeface="Arial Black"/>
                <a:cs typeface="Arial Black"/>
              </a:rPr>
              <a:t>maior</a:t>
            </a:r>
            <a:r>
              <a:rPr sz="1200" kern="0" spc="8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10" dirty="0">
                <a:solidFill>
                  <a:sysClr val="windowText" lastClr="000000"/>
                </a:solidFill>
                <a:latin typeface="Arial Black"/>
                <a:cs typeface="Arial Black"/>
              </a:rPr>
              <a:t>empregador</a:t>
            </a:r>
            <a:r>
              <a:rPr sz="1200" kern="0" spc="8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10" dirty="0">
                <a:solidFill>
                  <a:sysClr val="windowText" lastClr="000000"/>
                </a:solidFill>
                <a:latin typeface="Arial Black"/>
                <a:cs typeface="Arial Black"/>
              </a:rPr>
              <a:t>do</a:t>
            </a:r>
            <a:r>
              <a:rPr sz="1200" kern="0" spc="9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-20" dirty="0">
                <a:solidFill>
                  <a:sysClr val="windowText" lastClr="000000"/>
                </a:solidFill>
                <a:latin typeface="Arial Black"/>
                <a:cs typeface="Arial Black"/>
              </a:rPr>
              <a:t>país</a:t>
            </a:r>
            <a:endParaRPr sz="1200" kern="0">
              <a:solidFill>
                <a:sysClr val="windowText" lastClr="000000"/>
              </a:solidFill>
              <a:latin typeface="Arial Black"/>
              <a:cs typeface="Arial Black"/>
            </a:endParaRPr>
          </a:p>
          <a:p>
            <a:pPr marL="12700">
              <a:spcBef>
                <a:spcPts val="1445"/>
              </a:spcBef>
            </a:pPr>
            <a:r>
              <a:rPr sz="1200" b="1" kern="0" spc="180" dirty="0">
                <a:solidFill>
                  <a:sysClr val="windowText" lastClr="000000"/>
                </a:solidFill>
                <a:latin typeface="Verdana"/>
                <a:cs typeface="Verdana"/>
              </a:rPr>
              <a:t>8.870</a:t>
            </a:r>
            <a:r>
              <a:rPr sz="1200" b="1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 hospitais</a:t>
            </a:r>
            <a:endParaRPr sz="1200" kern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2700"/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públicos</a:t>
            </a:r>
            <a:r>
              <a:rPr sz="1200" kern="0" spc="13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e</a:t>
            </a:r>
            <a:r>
              <a:rPr sz="1200" kern="0" spc="13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privados</a:t>
            </a:r>
            <a:r>
              <a:rPr sz="1200" kern="0" spc="13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270" dirty="0">
                <a:solidFill>
                  <a:sysClr val="windowText" lastClr="000000"/>
                </a:solidFill>
                <a:latin typeface="Arial Black"/>
                <a:cs typeface="Arial Black"/>
              </a:rPr>
              <a:t>–</a:t>
            </a:r>
            <a:r>
              <a:rPr sz="1200" kern="0" spc="13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85" dirty="0">
                <a:solidFill>
                  <a:sysClr val="windowText" lastClr="000000"/>
                </a:solidFill>
                <a:latin typeface="Arial Black"/>
                <a:cs typeface="Arial Black"/>
              </a:rPr>
              <a:t>2021</a:t>
            </a:r>
            <a:endParaRPr sz="1200" kern="0">
              <a:solidFill>
                <a:sysClr val="windowText" lastClr="000000"/>
              </a:solidFill>
              <a:latin typeface="Arial Black"/>
              <a:cs typeface="Arial Black"/>
            </a:endParaRPr>
          </a:p>
          <a:p>
            <a:pPr>
              <a:spcBef>
                <a:spcPts val="715"/>
              </a:spcBef>
            </a:pPr>
            <a:endParaRPr sz="1200" kern="0">
              <a:solidFill>
                <a:sysClr val="windowText" lastClr="000000"/>
              </a:solidFill>
              <a:latin typeface="Arial Black"/>
              <a:cs typeface="Arial Black"/>
            </a:endParaRPr>
          </a:p>
          <a:p>
            <a:pPr marL="12700"/>
            <a:r>
              <a:rPr sz="1200" b="1" kern="0" dirty="0">
                <a:solidFill>
                  <a:sysClr val="windowText" lastClr="000000"/>
                </a:solidFill>
                <a:latin typeface="Verdana"/>
                <a:cs typeface="Verdana"/>
              </a:rPr>
              <a:t>9,6%</a:t>
            </a:r>
            <a:r>
              <a:rPr sz="1200" b="1" kern="0" spc="13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200" b="1" kern="0" spc="-25" dirty="0">
                <a:solidFill>
                  <a:sysClr val="windowText" lastClr="000000"/>
                </a:solidFill>
                <a:latin typeface="Verdana"/>
                <a:cs typeface="Verdana"/>
              </a:rPr>
              <a:t>PIB</a:t>
            </a:r>
            <a:endParaRPr sz="1200" kern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>
              <a:spcBef>
                <a:spcPts val="944"/>
              </a:spcBef>
            </a:pPr>
            <a:endParaRPr sz="1200" kern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2700"/>
            <a:r>
              <a:rPr sz="1200" b="1" kern="0" spc="-30" dirty="0">
                <a:solidFill>
                  <a:sysClr val="windowText" lastClr="000000"/>
                </a:solidFill>
                <a:latin typeface="Verdana"/>
                <a:cs typeface="Verdana"/>
              </a:rPr>
              <a:t>1.134</a:t>
            </a:r>
            <a:r>
              <a:rPr sz="1200" b="1" kern="0" spc="-7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200" b="1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operadoras</a:t>
            </a:r>
            <a:endParaRPr sz="1200" kern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2700"/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de</a:t>
            </a:r>
            <a:r>
              <a:rPr sz="1200" kern="0" spc="10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planos</a:t>
            </a:r>
            <a:r>
              <a:rPr sz="1200" kern="0" spc="10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de</a:t>
            </a:r>
            <a:r>
              <a:rPr sz="1200" kern="0" spc="10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saúde</a:t>
            </a:r>
            <a:r>
              <a:rPr sz="1200" kern="0" spc="10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(médico</a:t>
            </a:r>
            <a:r>
              <a:rPr sz="1200" kern="0" spc="10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e</a:t>
            </a:r>
            <a:r>
              <a:rPr sz="1200" kern="0" spc="10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200" kern="0" spc="-10" dirty="0">
                <a:solidFill>
                  <a:sysClr val="windowText" lastClr="000000"/>
                </a:solidFill>
                <a:latin typeface="Arial Black"/>
                <a:cs typeface="Arial Black"/>
              </a:rPr>
              <a:t>odontológico)</a:t>
            </a:r>
            <a:endParaRPr sz="1200" kern="0">
              <a:solidFill>
                <a:sysClr val="windowText" lastClr="000000"/>
              </a:solidFill>
              <a:latin typeface="Arial Black"/>
              <a:cs typeface="Arial Blac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67300" y="5856618"/>
            <a:ext cx="253746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800" kern="0" dirty="0">
                <a:solidFill>
                  <a:sysClr val="windowText" lastClr="000000"/>
                </a:solidFill>
                <a:latin typeface="Verdana"/>
                <a:cs typeface="Verdana"/>
              </a:rPr>
              <a:t>Fonte:</a:t>
            </a:r>
            <a:r>
              <a:rPr sz="800" kern="0" spc="2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60" dirty="0">
                <a:solidFill>
                  <a:sysClr val="windowText" lastClr="000000"/>
                </a:solidFill>
                <a:latin typeface="Verdana"/>
                <a:cs typeface="Verdana"/>
              </a:rPr>
              <a:t>Ministério</a:t>
            </a:r>
            <a:r>
              <a:rPr sz="800" kern="0" spc="3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95" dirty="0">
                <a:solidFill>
                  <a:sysClr val="windowText" lastClr="000000"/>
                </a:solidFill>
                <a:latin typeface="Verdana"/>
                <a:cs typeface="Verdana"/>
              </a:rPr>
              <a:t>da</a:t>
            </a:r>
            <a:r>
              <a:rPr sz="800" kern="0" spc="2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75" dirty="0">
                <a:solidFill>
                  <a:sysClr val="windowText" lastClr="000000"/>
                </a:solidFill>
                <a:latin typeface="Verdana"/>
                <a:cs typeface="Verdana"/>
              </a:rPr>
              <a:t>Saúde,</a:t>
            </a:r>
            <a:r>
              <a:rPr sz="800" kern="0" spc="3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95" dirty="0">
                <a:solidFill>
                  <a:sysClr val="windowText" lastClr="000000"/>
                </a:solidFill>
                <a:latin typeface="Verdana"/>
                <a:cs typeface="Verdana"/>
              </a:rPr>
              <a:t>ANS,</a:t>
            </a:r>
            <a:r>
              <a:rPr sz="800" kern="0" spc="3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114" dirty="0">
                <a:solidFill>
                  <a:sysClr val="windowText" lastClr="000000"/>
                </a:solidFill>
                <a:latin typeface="Verdana"/>
                <a:cs typeface="Verdana"/>
              </a:rPr>
              <a:t>CONASS</a:t>
            </a:r>
            <a:endParaRPr sz="800" kern="0">
              <a:solidFill>
                <a:sysClr val="windowText" lastClr="000000"/>
              </a:solidFill>
              <a:latin typeface="Verdana"/>
              <a:cs typeface="Verdana"/>
            </a:endParaRPr>
          </a:p>
          <a:p>
            <a:pPr marL="12700"/>
            <a:r>
              <a:rPr sz="800" kern="0" spc="-140" dirty="0">
                <a:solidFill>
                  <a:sysClr val="windowText" lastClr="000000"/>
                </a:solidFill>
                <a:latin typeface="Verdana"/>
                <a:cs typeface="Verdana"/>
              </a:rPr>
              <a:t>*</a:t>
            </a:r>
            <a:r>
              <a:rPr sz="800" kern="0" spc="-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90" dirty="0">
                <a:solidFill>
                  <a:sysClr val="windowText" lastClr="000000"/>
                </a:solidFill>
                <a:latin typeface="Verdana"/>
                <a:cs typeface="Verdana"/>
              </a:rPr>
              <a:t>Conta-</a:t>
            </a:r>
            <a:r>
              <a:rPr sz="800" kern="0" spc="65" dirty="0">
                <a:solidFill>
                  <a:sysClr val="windowText" lastClr="000000"/>
                </a:solidFill>
                <a:latin typeface="Verdana"/>
                <a:cs typeface="Verdana"/>
              </a:rPr>
              <a:t>Satélite</a:t>
            </a:r>
            <a:r>
              <a:rPr sz="800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75" dirty="0">
                <a:solidFill>
                  <a:sysClr val="windowText" lastClr="000000"/>
                </a:solidFill>
                <a:latin typeface="Verdana"/>
                <a:cs typeface="Verdana"/>
              </a:rPr>
              <a:t>de</a:t>
            </a:r>
            <a:r>
              <a:rPr sz="800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95" dirty="0">
                <a:solidFill>
                  <a:sysClr val="windowText" lastClr="000000"/>
                </a:solidFill>
                <a:latin typeface="Verdana"/>
                <a:cs typeface="Verdana"/>
              </a:rPr>
              <a:t>Saúde</a:t>
            </a:r>
            <a:r>
              <a:rPr sz="800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60" dirty="0">
                <a:solidFill>
                  <a:sysClr val="windowText" lastClr="000000"/>
                </a:solidFill>
                <a:latin typeface="Verdana"/>
                <a:cs typeface="Verdana"/>
              </a:rPr>
              <a:t>(IBGE</a:t>
            </a:r>
            <a:r>
              <a:rPr sz="800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80" dirty="0">
                <a:solidFill>
                  <a:sysClr val="windowText" lastClr="000000"/>
                </a:solidFill>
                <a:latin typeface="Verdana"/>
                <a:cs typeface="Verdana"/>
              </a:rPr>
              <a:t>–</a:t>
            </a:r>
            <a:r>
              <a:rPr sz="800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55" dirty="0">
                <a:solidFill>
                  <a:sysClr val="windowText" lastClr="000000"/>
                </a:solidFill>
                <a:latin typeface="Verdana"/>
                <a:cs typeface="Verdana"/>
              </a:rPr>
              <a:t>2019)</a:t>
            </a:r>
            <a:endParaRPr sz="800" kern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0000" y="2232142"/>
            <a:ext cx="563115" cy="63159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995" y="2957502"/>
            <a:ext cx="563120" cy="435597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80000" y="3486859"/>
            <a:ext cx="563115" cy="425136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80000" y="4005760"/>
            <a:ext cx="563115" cy="507568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79995" y="4624225"/>
            <a:ext cx="563120" cy="429933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79995" y="5165056"/>
            <a:ext cx="563041" cy="449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28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/>
          <p:nvPr/>
        </p:nvSpPr>
        <p:spPr>
          <a:xfrm>
            <a:off x="1902574" y="4760545"/>
            <a:ext cx="1933575" cy="763270"/>
          </a:xfrm>
          <a:custGeom>
            <a:avLst/>
            <a:gdLst/>
            <a:ahLst/>
            <a:cxnLst/>
            <a:rect l="l" t="t" r="r" b="b"/>
            <a:pathLst>
              <a:path w="1933575" h="763270">
                <a:moveTo>
                  <a:pt x="1860994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690956"/>
                </a:lnTo>
                <a:lnTo>
                  <a:pt x="5657" y="718980"/>
                </a:lnTo>
                <a:lnTo>
                  <a:pt x="21086" y="741865"/>
                </a:lnTo>
                <a:lnTo>
                  <a:pt x="43971" y="757294"/>
                </a:lnTo>
                <a:lnTo>
                  <a:pt x="71996" y="762952"/>
                </a:lnTo>
                <a:lnTo>
                  <a:pt x="1860994" y="762952"/>
                </a:lnTo>
                <a:lnTo>
                  <a:pt x="1889019" y="757294"/>
                </a:lnTo>
                <a:lnTo>
                  <a:pt x="1911904" y="741865"/>
                </a:lnTo>
                <a:lnTo>
                  <a:pt x="1927333" y="718980"/>
                </a:lnTo>
                <a:lnTo>
                  <a:pt x="1932990" y="690956"/>
                </a:lnTo>
                <a:lnTo>
                  <a:pt x="1932990" y="71996"/>
                </a:lnTo>
                <a:lnTo>
                  <a:pt x="1927333" y="43971"/>
                </a:lnTo>
                <a:lnTo>
                  <a:pt x="1911904" y="21086"/>
                </a:lnTo>
                <a:lnTo>
                  <a:pt x="1889019" y="5657"/>
                </a:lnTo>
                <a:lnTo>
                  <a:pt x="18609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object 3"/>
          <p:cNvSpPr/>
          <p:nvPr/>
        </p:nvSpPr>
        <p:spPr>
          <a:xfrm>
            <a:off x="5289125" y="4760544"/>
            <a:ext cx="1933575" cy="763270"/>
          </a:xfrm>
          <a:custGeom>
            <a:avLst/>
            <a:gdLst/>
            <a:ahLst/>
            <a:cxnLst/>
            <a:rect l="l" t="t" r="r" b="b"/>
            <a:pathLst>
              <a:path w="1933575" h="763270">
                <a:moveTo>
                  <a:pt x="1860994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690956"/>
                </a:lnTo>
                <a:lnTo>
                  <a:pt x="5657" y="718980"/>
                </a:lnTo>
                <a:lnTo>
                  <a:pt x="21086" y="741865"/>
                </a:lnTo>
                <a:lnTo>
                  <a:pt x="43971" y="757294"/>
                </a:lnTo>
                <a:lnTo>
                  <a:pt x="71996" y="762952"/>
                </a:lnTo>
                <a:lnTo>
                  <a:pt x="1860994" y="762952"/>
                </a:lnTo>
                <a:lnTo>
                  <a:pt x="1889019" y="757294"/>
                </a:lnTo>
                <a:lnTo>
                  <a:pt x="1911904" y="741865"/>
                </a:lnTo>
                <a:lnTo>
                  <a:pt x="1927333" y="718980"/>
                </a:lnTo>
                <a:lnTo>
                  <a:pt x="1932990" y="690956"/>
                </a:lnTo>
                <a:lnTo>
                  <a:pt x="1932990" y="71996"/>
                </a:lnTo>
                <a:lnTo>
                  <a:pt x="1927333" y="43971"/>
                </a:lnTo>
                <a:lnTo>
                  <a:pt x="1911904" y="21086"/>
                </a:lnTo>
                <a:lnTo>
                  <a:pt x="1889019" y="5657"/>
                </a:lnTo>
                <a:lnTo>
                  <a:pt x="18609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object 4"/>
          <p:cNvSpPr/>
          <p:nvPr/>
        </p:nvSpPr>
        <p:spPr>
          <a:xfrm>
            <a:off x="3595849" y="2026823"/>
            <a:ext cx="1933575" cy="763270"/>
          </a:xfrm>
          <a:custGeom>
            <a:avLst/>
            <a:gdLst/>
            <a:ahLst/>
            <a:cxnLst/>
            <a:rect l="l" t="t" r="r" b="b"/>
            <a:pathLst>
              <a:path w="1933575" h="763269">
                <a:moveTo>
                  <a:pt x="1860994" y="0"/>
                </a:moveTo>
                <a:lnTo>
                  <a:pt x="71996" y="0"/>
                </a:lnTo>
                <a:lnTo>
                  <a:pt x="43971" y="5657"/>
                </a:lnTo>
                <a:lnTo>
                  <a:pt x="21086" y="21086"/>
                </a:lnTo>
                <a:lnTo>
                  <a:pt x="5657" y="43971"/>
                </a:lnTo>
                <a:lnTo>
                  <a:pt x="0" y="71996"/>
                </a:lnTo>
                <a:lnTo>
                  <a:pt x="0" y="690956"/>
                </a:lnTo>
                <a:lnTo>
                  <a:pt x="5657" y="718980"/>
                </a:lnTo>
                <a:lnTo>
                  <a:pt x="21086" y="741865"/>
                </a:lnTo>
                <a:lnTo>
                  <a:pt x="43971" y="757294"/>
                </a:lnTo>
                <a:lnTo>
                  <a:pt x="71996" y="762952"/>
                </a:lnTo>
                <a:lnTo>
                  <a:pt x="1860994" y="762952"/>
                </a:lnTo>
                <a:lnTo>
                  <a:pt x="1889019" y="757294"/>
                </a:lnTo>
                <a:lnTo>
                  <a:pt x="1911904" y="741865"/>
                </a:lnTo>
                <a:lnTo>
                  <a:pt x="1927333" y="718980"/>
                </a:lnTo>
                <a:lnTo>
                  <a:pt x="1932990" y="690956"/>
                </a:lnTo>
                <a:lnTo>
                  <a:pt x="1932990" y="71996"/>
                </a:lnTo>
                <a:lnTo>
                  <a:pt x="1927333" y="43971"/>
                </a:lnTo>
                <a:lnTo>
                  <a:pt x="1911904" y="21086"/>
                </a:lnTo>
                <a:lnTo>
                  <a:pt x="1889019" y="5657"/>
                </a:lnTo>
                <a:lnTo>
                  <a:pt x="18609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object 5"/>
          <p:cNvSpPr txBox="1">
            <a:spLocks/>
          </p:cNvSpPr>
          <p:nvPr/>
        </p:nvSpPr>
        <p:spPr>
          <a:xfrm>
            <a:off x="1129646" y="1294747"/>
            <a:ext cx="5894609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200" b="0" i="0">
                <a:solidFill>
                  <a:srgbClr val="FFFF00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0" cap="none" spc="9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A</a:t>
            </a:r>
            <a:r>
              <a:rPr kumimoji="0" lang="pt-BR" sz="3200" b="1" i="0" u="none" strike="noStrike" kern="0" cap="none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Complexa</a:t>
            </a:r>
            <a:r>
              <a:rPr kumimoji="0" lang="pt-BR" sz="3200" b="1" i="0" u="none" strike="noStrike" kern="0" cap="none" spc="-9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Equação</a:t>
            </a:r>
            <a:r>
              <a:rPr kumimoji="0" lang="pt-BR" sz="3200" b="1" i="0" u="none" strike="noStrike" kern="0" cap="none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do</a:t>
            </a:r>
            <a:r>
              <a:rPr kumimoji="0" lang="pt-BR" sz="3200" b="1" i="0" u="none" strike="noStrike" kern="0" cap="none" spc="-95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-13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SUS</a:t>
            </a:r>
            <a:endParaRPr kumimoji="0" lang="pt-BR" sz="3200" b="1" i="0" u="none" strike="noStrike" kern="0" cap="none" spc="-13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/>
              <a:ea typeface="+mj-ea"/>
              <a:cs typeface="Tahoma"/>
            </a:endParaRPr>
          </a:p>
        </p:txBody>
      </p:sp>
      <p:sp>
        <p:nvSpPr>
          <p:cNvPr id="9" name="object 6"/>
          <p:cNvSpPr txBox="1"/>
          <p:nvPr/>
        </p:nvSpPr>
        <p:spPr>
          <a:xfrm>
            <a:off x="3900348" y="2309793"/>
            <a:ext cx="132461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100" b="1" kern="0" dirty="0">
                <a:solidFill>
                  <a:sysClr val="windowText" lastClr="000000"/>
                </a:solidFill>
                <a:latin typeface="Verdana"/>
                <a:cs typeface="Verdana"/>
              </a:rPr>
              <a:t>Direitos</a:t>
            </a:r>
            <a:r>
              <a:rPr sz="1100" b="1" kern="0" spc="7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100" b="1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Amplos</a:t>
            </a:r>
            <a:endParaRPr sz="1100" kern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sp>
        <p:nvSpPr>
          <p:cNvPr id="10" name="object 7"/>
          <p:cNvSpPr txBox="1"/>
          <p:nvPr/>
        </p:nvSpPr>
        <p:spPr>
          <a:xfrm>
            <a:off x="2083549" y="5031149"/>
            <a:ext cx="157162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100" b="1" kern="0" dirty="0">
                <a:solidFill>
                  <a:sysClr val="windowText" lastClr="000000"/>
                </a:solidFill>
                <a:latin typeface="Verdana"/>
                <a:cs typeface="Verdana"/>
              </a:rPr>
              <a:t>Recursos</a:t>
            </a:r>
            <a:r>
              <a:rPr sz="1100" b="1" kern="0" spc="19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100" b="1" kern="0" spc="40" dirty="0">
                <a:solidFill>
                  <a:sysClr val="windowText" lastClr="000000"/>
                </a:solidFill>
                <a:latin typeface="Verdana"/>
                <a:cs typeface="Verdana"/>
              </a:rPr>
              <a:t>Escassos</a:t>
            </a:r>
            <a:endParaRPr sz="1100" kern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sp>
        <p:nvSpPr>
          <p:cNvPr id="11" name="object 8"/>
          <p:cNvSpPr txBox="1"/>
          <p:nvPr/>
        </p:nvSpPr>
        <p:spPr>
          <a:xfrm>
            <a:off x="5395256" y="4873288"/>
            <a:ext cx="1720850" cy="462915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065" marR="5080" algn="ctr">
              <a:lnSpc>
                <a:spcPts val="1080"/>
              </a:lnSpc>
              <a:spcBef>
                <a:spcPts val="335"/>
              </a:spcBef>
            </a:pPr>
            <a:r>
              <a:rPr sz="1100" b="1" kern="0" dirty="0">
                <a:solidFill>
                  <a:sysClr val="windowText" lastClr="000000"/>
                </a:solidFill>
                <a:latin typeface="Verdana"/>
                <a:cs typeface="Verdana"/>
              </a:rPr>
              <a:t>Custos</a:t>
            </a:r>
            <a:r>
              <a:rPr sz="1100" b="1" kern="0" spc="21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1100" b="1" kern="0" spc="-10" dirty="0">
                <a:solidFill>
                  <a:sysClr val="windowText" lastClr="000000"/>
                </a:solidFill>
                <a:latin typeface="Verdana"/>
                <a:cs typeface="Verdana"/>
              </a:rPr>
              <a:t>Crescentes </a:t>
            </a:r>
            <a:r>
              <a:rPr sz="9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(Transição</a:t>
            </a:r>
            <a:r>
              <a:rPr sz="900" kern="0" spc="22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9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demográfica</a:t>
            </a:r>
            <a:r>
              <a:rPr sz="900" kern="0" spc="22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900" kern="0" spc="-50" dirty="0">
                <a:solidFill>
                  <a:sysClr val="windowText" lastClr="000000"/>
                </a:solidFill>
                <a:latin typeface="Arial Black"/>
                <a:cs typeface="Arial Black"/>
              </a:rPr>
              <a:t>+ </a:t>
            </a:r>
            <a:r>
              <a:rPr sz="9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incorporação</a:t>
            </a:r>
            <a:r>
              <a:rPr sz="900" kern="0" spc="16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900" kern="0" spc="-10" dirty="0">
                <a:solidFill>
                  <a:sysClr val="windowText" lastClr="000000"/>
                </a:solidFill>
                <a:latin typeface="Arial Black"/>
                <a:cs typeface="Arial Black"/>
              </a:rPr>
              <a:t>tecnológica)</a:t>
            </a:r>
            <a:endParaRPr sz="900" kern="0">
              <a:solidFill>
                <a:sysClr val="windowText" lastClr="000000"/>
              </a:solidFill>
              <a:latin typeface="Arial Black"/>
              <a:cs typeface="Arial Black"/>
            </a:endParaRPr>
          </a:p>
        </p:txBody>
      </p:sp>
      <p:sp>
        <p:nvSpPr>
          <p:cNvPr id="12" name="object 9"/>
          <p:cNvSpPr/>
          <p:nvPr/>
        </p:nvSpPr>
        <p:spPr>
          <a:xfrm>
            <a:off x="3589642" y="2919260"/>
            <a:ext cx="1945639" cy="1711960"/>
          </a:xfrm>
          <a:custGeom>
            <a:avLst/>
            <a:gdLst/>
            <a:ahLst/>
            <a:cxnLst/>
            <a:rect l="l" t="t" r="r" b="b"/>
            <a:pathLst>
              <a:path w="1945639" h="1711960">
                <a:moveTo>
                  <a:pt x="972704" y="0"/>
                </a:moveTo>
                <a:lnTo>
                  <a:pt x="953680" y="6472"/>
                </a:lnTo>
                <a:lnTo>
                  <a:pt x="936954" y="25888"/>
                </a:lnTo>
                <a:lnTo>
                  <a:pt x="8254" y="1649304"/>
                </a:lnTo>
                <a:lnTo>
                  <a:pt x="0" y="1673626"/>
                </a:lnTo>
                <a:lnTo>
                  <a:pt x="4066" y="1693492"/>
                </a:lnTo>
                <a:lnTo>
                  <a:pt x="19291" y="1706888"/>
                </a:lnTo>
                <a:lnTo>
                  <a:pt x="44512" y="1711801"/>
                </a:lnTo>
                <a:lnTo>
                  <a:pt x="1900897" y="1711801"/>
                </a:lnTo>
                <a:lnTo>
                  <a:pt x="1926112" y="1706888"/>
                </a:lnTo>
                <a:lnTo>
                  <a:pt x="1941337" y="1693492"/>
                </a:lnTo>
                <a:lnTo>
                  <a:pt x="1945402" y="1673626"/>
                </a:lnTo>
                <a:lnTo>
                  <a:pt x="1937142" y="1649304"/>
                </a:lnTo>
                <a:lnTo>
                  <a:pt x="1008455" y="25888"/>
                </a:lnTo>
                <a:lnTo>
                  <a:pt x="991729" y="6472"/>
                </a:lnTo>
                <a:lnTo>
                  <a:pt x="972704" y="0"/>
                </a:lnTo>
                <a:close/>
              </a:path>
            </a:pathLst>
          </a:custGeom>
          <a:solidFill>
            <a:srgbClr val="006FCE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3" name="object 10"/>
          <p:cNvSpPr txBox="1"/>
          <p:nvPr/>
        </p:nvSpPr>
        <p:spPr>
          <a:xfrm>
            <a:off x="4357041" y="3809087"/>
            <a:ext cx="4108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200" kern="0" spc="65" dirty="0">
                <a:solidFill>
                  <a:srgbClr val="FFFFFF"/>
                </a:solidFill>
                <a:latin typeface="Arial Black"/>
                <a:cs typeface="Arial Black"/>
              </a:rPr>
              <a:t>SUS</a:t>
            </a:r>
            <a:endParaRPr sz="1200" kern="0">
              <a:solidFill>
                <a:sysClr val="windowText" lastClr="000000"/>
              </a:solidFill>
              <a:latin typeface="Arial Black"/>
              <a:cs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1448617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>
            <a:spLocks/>
          </p:cNvSpPr>
          <p:nvPr/>
        </p:nvSpPr>
        <p:spPr>
          <a:xfrm>
            <a:off x="983697" y="840478"/>
            <a:ext cx="512254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200" b="0" i="0">
                <a:solidFill>
                  <a:srgbClr val="FFFF00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0" cap="none" spc="-2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Recursos</a:t>
            </a:r>
            <a:r>
              <a:rPr kumimoji="0" lang="pt-BR" sz="3200" b="1" i="0" u="none" strike="noStrike" kern="0" cap="none" spc="-17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-1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Escassos</a:t>
            </a:r>
            <a:endParaRPr kumimoji="0" lang="pt-BR" sz="3200" b="1" i="0" u="none" strike="noStrike" kern="0" cap="none" spc="-1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/>
              <a:ea typeface="+mj-ea"/>
              <a:cs typeface="Tahoma"/>
            </a:endParaRPr>
          </a:p>
        </p:txBody>
      </p:sp>
      <p:sp>
        <p:nvSpPr>
          <p:cNvPr id="6" name="object 3"/>
          <p:cNvSpPr txBox="1"/>
          <p:nvPr/>
        </p:nvSpPr>
        <p:spPr>
          <a:xfrm>
            <a:off x="983697" y="1427485"/>
            <a:ext cx="4233545" cy="429259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080">
              <a:lnSpc>
                <a:spcPts val="1500"/>
              </a:lnSpc>
              <a:spcBef>
                <a:spcPts val="300"/>
              </a:spcBef>
            </a:pPr>
            <a:r>
              <a:rPr sz="14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Gastos</a:t>
            </a:r>
            <a:r>
              <a:rPr sz="1400" kern="0" spc="12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400" kern="0" spc="70" dirty="0">
                <a:solidFill>
                  <a:sysClr val="windowText" lastClr="000000"/>
                </a:solidFill>
                <a:latin typeface="Arial Black"/>
                <a:cs typeface="Arial Black"/>
              </a:rPr>
              <a:t>em</a:t>
            </a:r>
            <a:r>
              <a:rPr sz="1400" kern="0" spc="13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4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saúde</a:t>
            </a:r>
            <a:r>
              <a:rPr sz="1400" kern="0" spc="12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4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como</a:t>
            </a:r>
            <a:r>
              <a:rPr sz="1400" kern="0" spc="13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4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proporção</a:t>
            </a:r>
            <a:r>
              <a:rPr sz="1400" kern="0" spc="130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4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do</a:t>
            </a:r>
            <a:r>
              <a:rPr sz="1400" kern="0" spc="125" dirty="0">
                <a:solidFill>
                  <a:sysClr val="windowText" lastClr="000000"/>
                </a:solidFill>
                <a:latin typeface="Arial Black"/>
                <a:cs typeface="Arial Black"/>
              </a:rPr>
              <a:t> </a:t>
            </a:r>
            <a:r>
              <a:rPr sz="1400" kern="0" spc="80" dirty="0">
                <a:solidFill>
                  <a:sysClr val="windowText" lastClr="000000"/>
                </a:solidFill>
                <a:latin typeface="Arial Black"/>
                <a:cs typeface="Arial Black"/>
              </a:rPr>
              <a:t>PIB </a:t>
            </a:r>
            <a:r>
              <a:rPr sz="1400" kern="0" spc="90" dirty="0">
                <a:solidFill>
                  <a:sysClr val="windowText" lastClr="000000"/>
                </a:solidFill>
                <a:latin typeface="Arial Black"/>
                <a:cs typeface="Arial Black"/>
              </a:rPr>
              <a:t>(2019</a:t>
            </a:r>
            <a:r>
              <a:rPr sz="1400" kern="0" dirty="0">
                <a:solidFill>
                  <a:sysClr val="windowText" lastClr="000000"/>
                </a:solidFill>
                <a:latin typeface="Arial Black"/>
                <a:cs typeface="Arial Black"/>
              </a:rPr>
              <a:t> e </a:t>
            </a:r>
            <a:r>
              <a:rPr sz="1400" kern="0" spc="210" dirty="0">
                <a:solidFill>
                  <a:sysClr val="windowText" lastClr="000000"/>
                </a:solidFill>
                <a:latin typeface="Arial Black"/>
                <a:cs typeface="Arial Black"/>
              </a:rPr>
              <a:t>2020)</a:t>
            </a:r>
            <a:endParaRPr sz="1400" kern="0" dirty="0">
              <a:solidFill>
                <a:sysClr val="windowText" lastClr="000000"/>
              </a:solidFill>
              <a:latin typeface="Arial Black"/>
              <a:cs typeface="Arial Black"/>
            </a:endParaRPr>
          </a:p>
        </p:txBody>
      </p:sp>
      <p:sp>
        <p:nvSpPr>
          <p:cNvPr id="7" name="object 4"/>
          <p:cNvSpPr txBox="1"/>
          <p:nvPr/>
        </p:nvSpPr>
        <p:spPr>
          <a:xfrm>
            <a:off x="942609" y="6203763"/>
            <a:ext cx="351282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sz="800" kern="0" dirty="0">
                <a:solidFill>
                  <a:sysClr val="windowText" lastClr="000000"/>
                </a:solidFill>
                <a:latin typeface="Verdana"/>
                <a:cs typeface="Verdana"/>
              </a:rPr>
              <a:t>Fonte: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Panorama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95" dirty="0">
                <a:solidFill>
                  <a:sysClr val="windowText" lastClr="000000"/>
                </a:solidFill>
                <a:latin typeface="Verdana"/>
                <a:cs typeface="Verdana"/>
              </a:rPr>
              <a:t>da</a:t>
            </a:r>
            <a:r>
              <a:rPr sz="800" kern="0" spc="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95" dirty="0">
                <a:solidFill>
                  <a:sysClr val="windowText" lastClr="000000"/>
                </a:solidFill>
                <a:latin typeface="Verdana"/>
                <a:cs typeface="Verdana"/>
              </a:rPr>
              <a:t>Saúde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95" dirty="0">
                <a:solidFill>
                  <a:sysClr val="windowText" lastClr="000000"/>
                </a:solidFill>
                <a:latin typeface="Verdana"/>
                <a:cs typeface="Verdana"/>
              </a:rPr>
              <a:t>2021</a:t>
            </a:r>
            <a:r>
              <a:rPr sz="800" kern="0" spc="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100" dirty="0">
                <a:solidFill>
                  <a:sysClr val="windowText" lastClr="000000"/>
                </a:solidFill>
                <a:latin typeface="Verdana"/>
                <a:cs typeface="Verdana"/>
              </a:rPr>
              <a:t>INDICADORES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DA</a:t>
            </a:r>
            <a:r>
              <a:rPr sz="800" kern="0" spc="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110" dirty="0">
                <a:solidFill>
                  <a:sysClr val="windowText" lastClr="000000"/>
                </a:solidFill>
                <a:latin typeface="Verdana"/>
                <a:cs typeface="Verdana"/>
              </a:rPr>
              <a:t>OCDE </a:t>
            </a:r>
            <a:r>
              <a:rPr sz="800" kern="0" spc="60" dirty="0">
                <a:solidFill>
                  <a:sysClr val="windowText" lastClr="000000"/>
                </a:solidFill>
                <a:latin typeface="Verdana"/>
                <a:cs typeface="Verdana"/>
              </a:rPr>
              <a:t>disponível</a:t>
            </a:r>
            <a:r>
              <a:rPr sz="800" kern="0" spc="1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dirty="0">
                <a:solidFill>
                  <a:sysClr val="windowText" lastClr="000000"/>
                </a:solidFill>
                <a:latin typeface="Verdana"/>
                <a:cs typeface="Verdana"/>
              </a:rPr>
              <a:t>em: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60" dirty="0">
                <a:solidFill>
                  <a:sysClr val="windowText" lastClr="000000"/>
                </a:solidFill>
                <a:latin typeface="Verdana"/>
                <a:cs typeface="Verdana"/>
                <a:hlinkClick r:id="rId3"/>
              </a:rPr>
              <a:t>www.oecd.org/health</a:t>
            </a:r>
            <a:endParaRPr sz="8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5201" y="2034862"/>
            <a:ext cx="7000211" cy="3979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7868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952999" y="1028426"/>
            <a:ext cx="4059375" cy="916918"/>
          </a:xfrm>
          <a:prstGeom prst="rect">
            <a:avLst/>
          </a:prstGeom>
        </p:spPr>
        <p:txBody>
          <a:bodyPr vert="horz" wrap="square" lIns="0" tIns="143510" rIns="0" bIns="0" rtlCol="0">
            <a:spAutoFit/>
          </a:bodyPr>
          <a:lstStyle>
            <a:lvl1pPr>
              <a:defRPr sz="3200" b="0" i="0">
                <a:solidFill>
                  <a:srgbClr val="FFFF00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0" cap="none" spc="-2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Recursos</a:t>
            </a:r>
            <a:r>
              <a:rPr kumimoji="0" lang="pt-BR" sz="3200" b="1" i="0" u="none" strike="noStrike" kern="0" cap="none" spc="-17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-1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Escassos</a:t>
            </a: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45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Gastos</a:t>
            </a:r>
            <a:r>
              <a:rPr kumimoji="0" lang="pt-BR" sz="1400" b="0" i="0" u="none" strike="noStrike" kern="0" cap="none" spc="6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 </a:t>
            </a:r>
            <a:r>
              <a:rPr kumimoji="0" lang="pt-BR" sz="1400" b="0" i="0" u="none" strike="noStrike" kern="0" cap="none" spc="7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em</a:t>
            </a:r>
            <a:r>
              <a:rPr kumimoji="0" lang="pt-BR" sz="1400" b="0" i="0" u="none" strike="noStrike" kern="0" cap="none" spc="6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 </a:t>
            </a:r>
            <a:r>
              <a:rPr kumimoji="0" lang="pt-BR" sz="1400" b="0" i="0" u="none" strike="noStrike" kern="0" cap="none" spc="7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Saúde</a:t>
            </a:r>
            <a:r>
              <a:rPr kumimoji="0" lang="pt-BR" sz="1400" b="0" i="0" u="none" strike="noStrike" kern="0" cap="none" spc="7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 </a:t>
            </a:r>
            <a:r>
              <a:rPr kumimoji="0" lang="pt-BR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per</a:t>
            </a:r>
            <a:r>
              <a:rPr kumimoji="0" lang="pt-BR" sz="1400" b="0" i="0" u="none" strike="noStrike" kern="0" cap="none" spc="6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 </a:t>
            </a:r>
            <a:r>
              <a:rPr kumimoji="0" lang="pt-BR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capita</a:t>
            </a:r>
            <a:r>
              <a:rPr kumimoji="0" lang="pt-BR" sz="1400" b="0" i="0" u="none" strike="noStrike" kern="0" cap="none" spc="7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 </a:t>
            </a:r>
            <a:r>
              <a:rPr kumimoji="0" lang="pt-BR" sz="1400" b="0" i="0" u="none" strike="noStrike" kern="0" cap="none" spc="6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(2019)</a:t>
            </a:r>
            <a:endParaRPr kumimoji="0" lang="pt-BR" sz="1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grpSp>
        <p:nvGrpSpPr>
          <p:cNvPr id="5" name="object 3"/>
          <p:cNvGrpSpPr/>
          <p:nvPr/>
        </p:nvGrpSpPr>
        <p:grpSpPr>
          <a:xfrm>
            <a:off x="2287896" y="2576781"/>
            <a:ext cx="5382260" cy="1955164"/>
            <a:chOff x="2402196" y="2078018"/>
            <a:chExt cx="5382260" cy="1955164"/>
          </a:xfrm>
        </p:grpSpPr>
        <p:sp>
          <p:nvSpPr>
            <p:cNvPr id="6" name="object 4"/>
            <p:cNvSpPr/>
            <p:nvPr/>
          </p:nvSpPr>
          <p:spPr>
            <a:xfrm>
              <a:off x="2406319" y="2082152"/>
              <a:ext cx="5374005" cy="1946910"/>
            </a:xfrm>
            <a:custGeom>
              <a:avLst/>
              <a:gdLst/>
              <a:ahLst/>
              <a:cxnLst/>
              <a:rect l="l" t="t" r="r" b="b"/>
              <a:pathLst>
                <a:path w="5374005" h="1946910">
                  <a:moveTo>
                    <a:pt x="5373776" y="0"/>
                  </a:moveTo>
                  <a:lnTo>
                    <a:pt x="0" y="0"/>
                  </a:lnTo>
                  <a:lnTo>
                    <a:pt x="0" y="1946871"/>
                  </a:lnTo>
                  <a:lnTo>
                    <a:pt x="5373776" y="1946871"/>
                  </a:lnTo>
                  <a:lnTo>
                    <a:pt x="5373776" y="0"/>
                  </a:lnTo>
                  <a:close/>
                </a:path>
              </a:pathLst>
            </a:custGeom>
            <a:solidFill>
              <a:srgbClr val="EAEAEA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" name="object 5"/>
            <p:cNvSpPr/>
            <p:nvPr/>
          </p:nvSpPr>
          <p:spPr>
            <a:xfrm>
              <a:off x="2406323" y="2407541"/>
              <a:ext cx="5374005" cy="1297940"/>
            </a:xfrm>
            <a:custGeom>
              <a:avLst/>
              <a:gdLst/>
              <a:ahLst/>
              <a:cxnLst/>
              <a:rect l="l" t="t" r="r" b="b"/>
              <a:pathLst>
                <a:path w="5374005" h="1297939">
                  <a:moveTo>
                    <a:pt x="0" y="1297457"/>
                  </a:moveTo>
                  <a:lnTo>
                    <a:pt x="19262" y="1297457"/>
                  </a:lnTo>
                </a:path>
                <a:path w="5374005" h="1297939">
                  <a:moveTo>
                    <a:pt x="99056" y="1297457"/>
                  </a:moveTo>
                  <a:lnTo>
                    <a:pt x="138946" y="1297457"/>
                  </a:lnTo>
                </a:path>
                <a:path w="5374005" h="1297939">
                  <a:moveTo>
                    <a:pt x="218740" y="1297457"/>
                  </a:moveTo>
                  <a:lnTo>
                    <a:pt x="258644" y="1297457"/>
                  </a:lnTo>
                </a:path>
                <a:path w="5374005" h="1297939">
                  <a:moveTo>
                    <a:pt x="338438" y="1297457"/>
                  </a:moveTo>
                  <a:lnTo>
                    <a:pt x="376970" y="1297457"/>
                  </a:lnTo>
                </a:path>
                <a:path w="5374005" h="1297939">
                  <a:moveTo>
                    <a:pt x="456764" y="1297457"/>
                  </a:moveTo>
                  <a:lnTo>
                    <a:pt x="496642" y="1297457"/>
                  </a:lnTo>
                </a:path>
                <a:path w="5374005" h="1297939">
                  <a:moveTo>
                    <a:pt x="576436" y="1297457"/>
                  </a:moveTo>
                  <a:lnTo>
                    <a:pt x="616339" y="1297457"/>
                  </a:lnTo>
                </a:path>
                <a:path w="5374005" h="1297939">
                  <a:moveTo>
                    <a:pt x="696133" y="1297457"/>
                  </a:moveTo>
                  <a:lnTo>
                    <a:pt x="736037" y="1297457"/>
                  </a:lnTo>
                </a:path>
                <a:path w="5374005" h="1297939">
                  <a:moveTo>
                    <a:pt x="815831" y="1297457"/>
                  </a:moveTo>
                  <a:lnTo>
                    <a:pt x="855734" y="1297457"/>
                  </a:lnTo>
                </a:path>
                <a:path w="5374005" h="1297939">
                  <a:moveTo>
                    <a:pt x="935528" y="1297457"/>
                  </a:moveTo>
                  <a:lnTo>
                    <a:pt x="975419" y="1297457"/>
                  </a:lnTo>
                </a:path>
                <a:path w="5374005" h="1297939">
                  <a:moveTo>
                    <a:pt x="1053842" y="1297457"/>
                  </a:moveTo>
                  <a:lnTo>
                    <a:pt x="1093732" y="1297457"/>
                  </a:lnTo>
                </a:path>
                <a:path w="5374005" h="1297939">
                  <a:moveTo>
                    <a:pt x="1173526" y="1297457"/>
                  </a:moveTo>
                  <a:lnTo>
                    <a:pt x="1213430" y="1297457"/>
                  </a:lnTo>
                </a:path>
                <a:path w="5374005" h="1297939">
                  <a:moveTo>
                    <a:pt x="1293224" y="1297457"/>
                  </a:moveTo>
                  <a:lnTo>
                    <a:pt x="1333127" y="1297457"/>
                  </a:lnTo>
                </a:path>
                <a:path w="5374005" h="1297939">
                  <a:moveTo>
                    <a:pt x="1412921" y="1297457"/>
                  </a:moveTo>
                  <a:lnTo>
                    <a:pt x="1452812" y="1297457"/>
                  </a:lnTo>
                </a:path>
                <a:path w="5374005" h="1297939">
                  <a:moveTo>
                    <a:pt x="1532606" y="1297457"/>
                  </a:moveTo>
                  <a:lnTo>
                    <a:pt x="1572510" y="1297457"/>
                  </a:lnTo>
                </a:path>
                <a:path w="5374005" h="1297939">
                  <a:moveTo>
                    <a:pt x="1650932" y="1297457"/>
                  </a:moveTo>
                  <a:lnTo>
                    <a:pt x="1690823" y="1297457"/>
                  </a:lnTo>
                </a:path>
                <a:path w="5374005" h="1297939">
                  <a:moveTo>
                    <a:pt x="1770617" y="1297457"/>
                  </a:moveTo>
                  <a:lnTo>
                    <a:pt x="1810520" y="1297457"/>
                  </a:lnTo>
                </a:path>
                <a:path w="5374005" h="1297939">
                  <a:moveTo>
                    <a:pt x="1890314" y="1297457"/>
                  </a:moveTo>
                  <a:lnTo>
                    <a:pt x="1930218" y="1297457"/>
                  </a:lnTo>
                </a:path>
                <a:path w="5374005" h="1297939">
                  <a:moveTo>
                    <a:pt x="2010012" y="1297457"/>
                  </a:moveTo>
                  <a:lnTo>
                    <a:pt x="2049890" y="1297457"/>
                  </a:lnTo>
                </a:path>
                <a:path w="5374005" h="1297939">
                  <a:moveTo>
                    <a:pt x="2129684" y="1297457"/>
                  </a:moveTo>
                  <a:lnTo>
                    <a:pt x="2169587" y="1297457"/>
                  </a:lnTo>
                </a:path>
                <a:path w="5374005" h="1297939">
                  <a:moveTo>
                    <a:pt x="2248010" y="1297457"/>
                  </a:moveTo>
                  <a:lnTo>
                    <a:pt x="2287913" y="1297457"/>
                  </a:lnTo>
                </a:path>
                <a:path w="5374005" h="1297939">
                  <a:moveTo>
                    <a:pt x="2367707" y="1297457"/>
                  </a:moveTo>
                  <a:lnTo>
                    <a:pt x="2407611" y="1297457"/>
                  </a:lnTo>
                </a:path>
                <a:path w="5374005" h="1297939">
                  <a:moveTo>
                    <a:pt x="2487405" y="1297457"/>
                  </a:moveTo>
                  <a:lnTo>
                    <a:pt x="2527296" y="1297457"/>
                  </a:lnTo>
                </a:path>
                <a:path w="5374005" h="1297939">
                  <a:moveTo>
                    <a:pt x="2607090" y="1297457"/>
                  </a:moveTo>
                  <a:lnTo>
                    <a:pt x="2646980" y="1297457"/>
                  </a:lnTo>
                </a:path>
                <a:path w="5374005" h="1297939">
                  <a:moveTo>
                    <a:pt x="2726775" y="1297457"/>
                  </a:moveTo>
                  <a:lnTo>
                    <a:pt x="2766678" y="1297457"/>
                  </a:lnTo>
                </a:path>
                <a:path w="5374005" h="1297939">
                  <a:moveTo>
                    <a:pt x="2846472" y="1297457"/>
                  </a:moveTo>
                  <a:lnTo>
                    <a:pt x="2884991" y="1297457"/>
                  </a:lnTo>
                </a:path>
                <a:path w="5374005" h="1297939">
                  <a:moveTo>
                    <a:pt x="2964785" y="1297457"/>
                  </a:moveTo>
                  <a:lnTo>
                    <a:pt x="3004689" y="1297457"/>
                  </a:lnTo>
                </a:path>
                <a:path w="5374005" h="1297939">
                  <a:moveTo>
                    <a:pt x="3084483" y="1297457"/>
                  </a:moveTo>
                  <a:lnTo>
                    <a:pt x="3124373" y="1297457"/>
                  </a:lnTo>
                </a:path>
                <a:path w="5374005" h="1297939">
                  <a:moveTo>
                    <a:pt x="3204168" y="1297457"/>
                  </a:moveTo>
                  <a:lnTo>
                    <a:pt x="3244071" y="1297457"/>
                  </a:lnTo>
                </a:path>
                <a:path w="5374005" h="1297939">
                  <a:moveTo>
                    <a:pt x="3323865" y="1297457"/>
                  </a:moveTo>
                  <a:lnTo>
                    <a:pt x="3363768" y="1297457"/>
                  </a:lnTo>
                </a:path>
                <a:path w="5374005" h="1297939">
                  <a:moveTo>
                    <a:pt x="3443563" y="1297457"/>
                  </a:moveTo>
                  <a:lnTo>
                    <a:pt x="3482082" y="1297457"/>
                  </a:lnTo>
                </a:path>
                <a:path w="5374005" h="1297939">
                  <a:moveTo>
                    <a:pt x="3561876" y="1297457"/>
                  </a:moveTo>
                  <a:lnTo>
                    <a:pt x="3601766" y="1297457"/>
                  </a:lnTo>
                </a:path>
                <a:path w="5374005" h="1297939">
                  <a:moveTo>
                    <a:pt x="3681561" y="1297457"/>
                  </a:moveTo>
                  <a:lnTo>
                    <a:pt x="3721464" y="1297457"/>
                  </a:lnTo>
                </a:path>
                <a:path w="5374005" h="1297939">
                  <a:moveTo>
                    <a:pt x="3801258" y="1297457"/>
                  </a:moveTo>
                  <a:lnTo>
                    <a:pt x="3841161" y="1297457"/>
                  </a:lnTo>
                </a:path>
                <a:path w="5374005" h="1297939">
                  <a:moveTo>
                    <a:pt x="3920956" y="1297457"/>
                  </a:moveTo>
                  <a:lnTo>
                    <a:pt x="3960859" y="1297457"/>
                  </a:lnTo>
                </a:path>
                <a:path w="5374005" h="1297939">
                  <a:moveTo>
                    <a:pt x="4040653" y="1297457"/>
                  </a:moveTo>
                  <a:lnTo>
                    <a:pt x="4080531" y="1297457"/>
                  </a:lnTo>
                </a:path>
                <a:path w="5374005" h="1297939">
                  <a:moveTo>
                    <a:pt x="4158954" y="1297457"/>
                  </a:moveTo>
                  <a:lnTo>
                    <a:pt x="5373776" y="1297457"/>
                  </a:lnTo>
                </a:path>
                <a:path w="5374005" h="1297939">
                  <a:moveTo>
                    <a:pt x="0" y="973442"/>
                  </a:moveTo>
                  <a:lnTo>
                    <a:pt x="19262" y="973442"/>
                  </a:lnTo>
                </a:path>
                <a:path w="5374005" h="1297939">
                  <a:moveTo>
                    <a:pt x="99056" y="973442"/>
                  </a:moveTo>
                  <a:lnTo>
                    <a:pt x="138946" y="973442"/>
                  </a:lnTo>
                </a:path>
                <a:path w="5374005" h="1297939">
                  <a:moveTo>
                    <a:pt x="218740" y="973442"/>
                  </a:moveTo>
                  <a:lnTo>
                    <a:pt x="258644" y="973442"/>
                  </a:lnTo>
                </a:path>
                <a:path w="5374005" h="1297939">
                  <a:moveTo>
                    <a:pt x="338438" y="973442"/>
                  </a:moveTo>
                  <a:lnTo>
                    <a:pt x="376970" y="973442"/>
                  </a:lnTo>
                </a:path>
                <a:path w="5374005" h="1297939">
                  <a:moveTo>
                    <a:pt x="456764" y="973442"/>
                  </a:moveTo>
                  <a:lnTo>
                    <a:pt x="496642" y="973442"/>
                  </a:lnTo>
                </a:path>
                <a:path w="5374005" h="1297939">
                  <a:moveTo>
                    <a:pt x="576436" y="973442"/>
                  </a:moveTo>
                  <a:lnTo>
                    <a:pt x="616339" y="973442"/>
                  </a:lnTo>
                </a:path>
                <a:path w="5374005" h="1297939">
                  <a:moveTo>
                    <a:pt x="696133" y="973442"/>
                  </a:moveTo>
                  <a:lnTo>
                    <a:pt x="736037" y="973442"/>
                  </a:lnTo>
                </a:path>
                <a:path w="5374005" h="1297939">
                  <a:moveTo>
                    <a:pt x="815831" y="973442"/>
                  </a:moveTo>
                  <a:lnTo>
                    <a:pt x="855734" y="973442"/>
                  </a:lnTo>
                </a:path>
                <a:path w="5374005" h="1297939">
                  <a:moveTo>
                    <a:pt x="935528" y="973442"/>
                  </a:moveTo>
                  <a:lnTo>
                    <a:pt x="975419" y="973442"/>
                  </a:lnTo>
                </a:path>
                <a:path w="5374005" h="1297939">
                  <a:moveTo>
                    <a:pt x="1053842" y="973442"/>
                  </a:moveTo>
                  <a:lnTo>
                    <a:pt x="1093732" y="973442"/>
                  </a:lnTo>
                </a:path>
                <a:path w="5374005" h="1297939">
                  <a:moveTo>
                    <a:pt x="1173526" y="973442"/>
                  </a:moveTo>
                  <a:lnTo>
                    <a:pt x="1213430" y="973442"/>
                  </a:lnTo>
                </a:path>
                <a:path w="5374005" h="1297939">
                  <a:moveTo>
                    <a:pt x="1293224" y="973442"/>
                  </a:moveTo>
                  <a:lnTo>
                    <a:pt x="1333127" y="973442"/>
                  </a:lnTo>
                </a:path>
                <a:path w="5374005" h="1297939">
                  <a:moveTo>
                    <a:pt x="1412921" y="973442"/>
                  </a:moveTo>
                  <a:lnTo>
                    <a:pt x="1452812" y="973442"/>
                  </a:lnTo>
                </a:path>
                <a:path w="5374005" h="1297939">
                  <a:moveTo>
                    <a:pt x="1532606" y="973442"/>
                  </a:moveTo>
                  <a:lnTo>
                    <a:pt x="1572510" y="973442"/>
                  </a:lnTo>
                </a:path>
                <a:path w="5374005" h="1297939">
                  <a:moveTo>
                    <a:pt x="1650932" y="973442"/>
                  </a:moveTo>
                  <a:lnTo>
                    <a:pt x="1690823" y="973442"/>
                  </a:lnTo>
                </a:path>
                <a:path w="5374005" h="1297939">
                  <a:moveTo>
                    <a:pt x="1770617" y="973442"/>
                  </a:moveTo>
                  <a:lnTo>
                    <a:pt x="1810520" y="973442"/>
                  </a:lnTo>
                </a:path>
                <a:path w="5374005" h="1297939">
                  <a:moveTo>
                    <a:pt x="1890314" y="973442"/>
                  </a:moveTo>
                  <a:lnTo>
                    <a:pt x="1930218" y="973442"/>
                  </a:lnTo>
                </a:path>
                <a:path w="5374005" h="1297939">
                  <a:moveTo>
                    <a:pt x="2010012" y="973442"/>
                  </a:moveTo>
                  <a:lnTo>
                    <a:pt x="2049890" y="973442"/>
                  </a:lnTo>
                </a:path>
                <a:path w="5374005" h="1297939">
                  <a:moveTo>
                    <a:pt x="2129684" y="973442"/>
                  </a:moveTo>
                  <a:lnTo>
                    <a:pt x="2169587" y="973442"/>
                  </a:lnTo>
                </a:path>
                <a:path w="5374005" h="1297939">
                  <a:moveTo>
                    <a:pt x="2248010" y="973442"/>
                  </a:moveTo>
                  <a:lnTo>
                    <a:pt x="2287913" y="973442"/>
                  </a:lnTo>
                </a:path>
                <a:path w="5374005" h="1297939">
                  <a:moveTo>
                    <a:pt x="2367707" y="973442"/>
                  </a:moveTo>
                  <a:lnTo>
                    <a:pt x="5373776" y="973442"/>
                  </a:lnTo>
                </a:path>
                <a:path w="5374005" h="1297939">
                  <a:moveTo>
                    <a:pt x="0" y="648042"/>
                  </a:moveTo>
                  <a:lnTo>
                    <a:pt x="19262" y="648042"/>
                  </a:lnTo>
                </a:path>
                <a:path w="5374005" h="1297939">
                  <a:moveTo>
                    <a:pt x="99056" y="648042"/>
                  </a:moveTo>
                  <a:lnTo>
                    <a:pt x="138946" y="648042"/>
                  </a:lnTo>
                </a:path>
                <a:path w="5374005" h="1297939">
                  <a:moveTo>
                    <a:pt x="218740" y="648042"/>
                  </a:moveTo>
                  <a:lnTo>
                    <a:pt x="258644" y="648042"/>
                  </a:lnTo>
                </a:path>
                <a:path w="5374005" h="1297939">
                  <a:moveTo>
                    <a:pt x="338438" y="648042"/>
                  </a:moveTo>
                  <a:lnTo>
                    <a:pt x="376970" y="648042"/>
                  </a:lnTo>
                </a:path>
                <a:path w="5374005" h="1297939">
                  <a:moveTo>
                    <a:pt x="456764" y="648042"/>
                  </a:moveTo>
                  <a:lnTo>
                    <a:pt x="5373776" y="648042"/>
                  </a:lnTo>
                </a:path>
                <a:path w="5374005" h="1297939">
                  <a:moveTo>
                    <a:pt x="0" y="324015"/>
                  </a:moveTo>
                  <a:lnTo>
                    <a:pt x="19262" y="324015"/>
                  </a:lnTo>
                </a:path>
                <a:path w="5374005" h="1297939">
                  <a:moveTo>
                    <a:pt x="99056" y="324015"/>
                  </a:moveTo>
                  <a:lnTo>
                    <a:pt x="5373776" y="324015"/>
                  </a:lnTo>
                </a:path>
                <a:path w="5374005" h="1297939">
                  <a:moveTo>
                    <a:pt x="0" y="0"/>
                  </a:moveTo>
                  <a:lnTo>
                    <a:pt x="19262" y="0"/>
                  </a:lnTo>
                </a:path>
                <a:path w="5374005" h="1297939">
                  <a:moveTo>
                    <a:pt x="99056" y="0"/>
                  </a:moveTo>
                  <a:lnTo>
                    <a:pt x="5373776" y="0"/>
                  </a:lnTo>
                </a:path>
              </a:pathLst>
            </a:custGeom>
            <a:ln w="825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" name="object 6"/>
            <p:cNvSpPr/>
            <p:nvPr/>
          </p:nvSpPr>
          <p:spPr>
            <a:xfrm>
              <a:off x="2406323" y="2082154"/>
              <a:ext cx="5374005" cy="0"/>
            </a:xfrm>
            <a:custGeom>
              <a:avLst/>
              <a:gdLst/>
              <a:ahLst/>
              <a:cxnLst/>
              <a:rect l="l" t="t" r="r" b="b"/>
              <a:pathLst>
                <a:path w="5374005">
                  <a:moveTo>
                    <a:pt x="0" y="0"/>
                  </a:moveTo>
                  <a:lnTo>
                    <a:pt x="5373776" y="0"/>
                  </a:lnTo>
                </a:path>
              </a:pathLst>
            </a:custGeom>
            <a:ln w="825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object 7"/>
            <p:cNvSpPr/>
            <p:nvPr/>
          </p:nvSpPr>
          <p:spPr>
            <a:xfrm>
              <a:off x="2524639" y="2082147"/>
              <a:ext cx="5255895" cy="1946910"/>
            </a:xfrm>
            <a:custGeom>
              <a:avLst/>
              <a:gdLst/>
              <a:ahLst/>
              <a:cxnLst/>
              <a:rect l="l" t="t" r="r" b="b"/>
              <a:pathLst>
                <a:path w="5255895" h="1946910">
                  <a:moveTo>
                    <a:pt x="0" y="0"/>
                  </a:moveTo>
                  <a:lnTo>
                    <a:pt x="0" y="1946871"/>
                  </a:lnTo>
                </a:path>
                <a:path w="5255895" h="1946910">
                  <a:moveTo>
                    <a:pt x="119697" y="0"/>
                  </a:moveTo>
                  <a:lnTo>
                    <a:pt x="119697" y="1946871"/>
                  </a:lnTo>
                </a:path>
                <a:path w="5255895" h="1946910">
                  <a:moveTo>
                    <a:pt x="239382" y="0"/>
                  </a:moveTo>
                  <a:lnTo>
                    <a:pt x="239382" y="1946871"/>
                  </a:lnTo>
                </a:path>
                <a:path w="5255895" h="1946910">
                  <a:moveTo>
                    <a:pt x="359079" y="0"/>
                  </a:moveTo>
                  <a:lnTo>
                    <a:pt x="359079" y="1946871"/>
                  </a:lnTo>
                </a:path>
                <a:path w="5255895" h="1946910">
                  <a:moveTo>
                    <a:pt x="478764" y="0"/>
                  </a:moveTo>
                  <a:lnTo>
                    <a:pt x="478764" y="1946871"/>
                  </a:lnTo>
                </a:path>
                <a:path w="5255895" h="1946910">
                  <a:moveTo>
                    <a:pt x="597090" y="0"/>
                  </a:moveTo>
                  <a:lnTo>
                    <a:pt x="597090" y="1946871"/>
                  </a:lnTo>
                </a:path>
                <a:path w="5255895" h="1946910">
                  <a:moveTo>
                    <a:pt x="716788" y="0"/>
                  </a:moveTo>
                  <a:lnTo>
                    <a:pt x="716788" y="1946871"/>
                  </a:lnTo>
                </a:path>
                <a:path w="5255895" h="1946910">
                  <a:moveTo>
                    <a:pt x="836460" y="0"/>
                  </a:moveTo>
                  <a:lnTo>
                    <a:pt x="836460" y="1946871"/>
                  </a:lnTo>
                </a:path>
                <a:path w="5255895" h="1946910">
                  <a:moveTo>
                    <a:pt x="956157" y="0"/>
                  </a:moveTo>
                  <a:lnTo>
                    <a:pt x="956157" y="1946871"/>
                  </a:lnTo>
                </a:path>
                <a:path w="5255895" h="1946910">
                  <a:moveTo>
                    <a:pt x="1075855" y="0"/>
                  </a:moveTo>
                  <a:lnTo>
                    <a:pt x="1075855" y="1946871"/>
                  </a:lnTo>
                </a:path>
                <a:path w="5255895" h="1946910">
                  <a:moveTo>
                    <a:pt x="1194181" y="0"/>
                  </a:moveTo>
                  <a:lnTo>
                    <a:pt x="1194181" y="1946871"/>
                  </a:lnTo>
                </a:path>
                <a:path w="5255895" h="1946910">
                  <a:moveTo>
                    <a:pt x="1313853" y="0"/>
                  </a:moveTo>
                  <a:lnTo>
                    <a:pt x="1313853" y="1946871"/>
                  </a:lnTo>
                </a:path>
                <a:path w="5255895" h="1946910">
                  <a:moveTo>
                    <a:pt x="1433550" y="0"/>
                  </a:moveTo>
                  <a:lnTo>
                    <a:pt x="1433550" y="1946871"/>
                  </a:lnTo>
                </a:path>
                <a:path w="5255895" h="1946910">
                  <a:moveTo>
                    <a:pt x="1553248" y="0"/>
                  </a:moveTo>
                  <a:lnTo>
                    <a:pt x="1553248" y="1946871"/>
                  </a:lnTo>
                </a:path>
                <a:path w="5255895" h="1946910">
                  <a:moveTo>
                    <a:pt x="1672945" y="0"/>
                  </a:moveTo>
                  <a:lnTo>
                    <a:pt x="1672945" y="1946871"/>
                  </a:lnTo>
                </a:path>
                <a:path w="5255895" h="1946910">
                  <a:moveTo>
                    <a:pt x="1792630" y="0"/>
                  </a:moveTo>
                  <a:lnTo>
                    <a:pt x="1792630" y="1946871"/>
                  </a:lnTo>
                </a:path>
                <a:path w="5255895" h="1946910">
                  <a:moveTo>
                    <a:pt x="1910943" y="0"/>
                  </a:moveTo>
                  <a:lnTo>
                    <a:pt x="1910943" y="1946871"/>
                  </a:lnTo>
                </a:path>
                <a:path w="5255895" h="1946910">
                  <a:moveTo>
                    <a:pt x="2030641" y="0"/>
                  </a:moveTo>
                  <a:lnTo>
                    <a:pt x="2030641" y="1946871"/>
                  </a:lnTo>
                </a:path>
                <a:path w="5255895" h="1946910">
                  <a:moveTo>
                    <a:pt x="2150338" y="0"/>
                  </a:moveTo>
                  <a:lnTo>
                    <a:pt x="2150338" y="1946871"/>
                  </a:lnTo>
                </a:path>
                <a:path w="5255895" h="1946910">
                  <a:moveTo>
                    <a:pt x="2270023" y="0"/>
                  </a:moveTo>
                  <a:lnTo>
                    <a:pt x="2270023" y="1946871"/>
                  </a:lnTo>
                </a:path>
                <a:path w="5255895" h="1946910">
                  <a:moveTo>
                    <a:pt x="2389720" y="0"/>
                  </a:moveTo>
                  <a:lnTo>
                    <a:pt x="2389720" y="1946871"/>
                  </a:lnTo>
                </a:path>
                <a:path w="5255895" h="1946910">
                  <a:moveTo>
                    <a:pt x="2508034" y="0"/>
                  </a:moveTo>
                  <a:lnTo>
                    <a:pt x="2508034" y="1946871"/>
                  </a:lnTo>
                </a:path>
                <a:path w="5255895" h="1946910">
                  <a:moveTo>
                    <a:pt x="2627731" y="0"/>
                  </a:moveTo>
                  <a:lnTo>
                    <a:pt x="2627731" y="1946871"/>
                  </a:lnTo>
                </a:path>
                <a:path w="5255895" h="1946910">
                  <a:moveTo>
                    <a:pt x="2747416" y="0"/>
                  </a:moveTo>
                  <a:lnTo>
                    <a:pt x="2747416" y="1946871"/>
                  </a:lnTo>
                </a:path>
                <a:path w="5255895" h="1946910">
                  <a:moveTo>
                    <a:pt x="2867101" y="0"/>
                  </a:moveTo>
                  <a:lnTo>
                    <a:pt x="2867101" y="1946871"/>
                  </a:lnTo>
                </a:path>
                <a:path w="5255895" h="1946910">
                  <a:moveTo>
                    <a:pt x="2986798" y="0"/>
                  </a:moveTo>
                  <a:lnTo>
                    <a:pt x="2986798" y="1946871"/>
                  </a:lnTo>
                </a:path>
                <a:path w="5255895" h="1946910">
                  <a:moveTo>
                    <a:pt x="3105111" y="0"/>
                  </a:moveTo>
                  <a:lnTo>
                    <a:pt x="3105111" y="1946871"/>
                  </a:lnTo>
                </a:path>
                <a:path w="5255895" h="1946910">
                  <a:moveTo>
                    <a:pt x="3224809" y="0"/>
                  </a:moveTo>
                  <a:lnTo>
                    <a:pt x="3224809" y="1946871"/>
                  </a:lnTo>
                </a:path>
                <a:path w="5255895" h="1946910">
                  <a:moveTo>
                    <a:pt x="3344494" y="0"/>
                  </a:moveTo>
                  <a:lnTo>
                    <a:pt x="3344494" y="1946871"/>
                  </a:lnTo>
                </a:path>
                <a:path w="5255895" h="1946910">
                  <a:moveTo>
                    <a:pt x="3464191" y="0"/>
                  </a:moveTo>
                  <a:lnTo>
                    <a:pt x="3464191" y="1946871"/>
                  </a:lnTo>
                </a:path>
                <a:path w="5255895" h="1946910">
                  <a:moveTo>
                    <a:pt x="3583889" y="0"/>
                  </a:moveTo>
                  <a:lnTo>
                    <a:pt x="3583889" y="1946871"/>
                  </a:lnTo>
                </a:path>
                <a:path w="5255895" h="1946910">
                  <a:moveTo>
                    <a:pt x="3702202" y="0"/>
                  </a:moveTo>
                  <a:lnTo>
                    <a:pt x="3702202" y="1946871"/>
                  </a:lnTo>
                </a:path>
                <a:path w="5255895" h="1946910">
                  <a:moveTo>
                    <a:pt x="3821899" y="0"/>
                  </a:moveTo>
                  <a:lnTo>
                    <a:pt x="3821899" y="1946871"/>
                  </a:lnTo>
                </a:path>
                <a:path w="5255895" h="1946910">
                  <a:moveTo>
                    <a:pt x="3941584" y="0"/>
                  </a:moveTo>
                  <a:lnTo>
                    <a:pt x="3941584" y="1946871"/>
                  </a:lnTo>
                </a:path>
                <a:path w="5255895" h="1946910">
                  <a:moveTo>
                    <a:pt x="4061282" y="0"/>
                  </a:moveTo>
                  <a:lnTo>
                    <a:pt x="4061282" y="1946871"/>
                  </a:lnTo>
                </a:path>
                <a:path w="5255895" h="1946910">
                  <a:moveTo>
                    <a:pt x="4180979" y="0"/>
                  </a:moveTo>
                  <a:lnTo>
                    <a:pt x="4180979" y="1946871"/>
                  </a:lnTo>
                </a:path>
                <a:path w="5255895" h="1946910">
                  <a:moveTo>
                    <a:pt x="4299292" y="0"/>
                  </a:moveTo>
                  <a:lnTo>
                    <a:pt x="4299292" y="1946871"/>
                  </a:lnTo>
                </a:path>
                <a:path w="5255895" h="1946910">
                  <a:moveTo>
                    <a:pt x="4418977" y="0"/>
                  </a:moveTo>
                  <a:lnTo>
                    <a:pt x="4418977" y="1946871"/>
                  </a:lnTo>
                </a:path>
                <a:path w="5255895" h="1946910">
                  <a:moveTo>
                    <a:pt x="4538675" y="0"/>
                  </a:moveTo>
                  <a:lnTo>
                    <a:pt x="4538675" y="1946871"/>
                  </a:lnTo>
                </a:path>
                <a:path w="5255895" h="1946910">
                  <a:moveTo>
                    <a:pt x="4658372" y="0"/>
                  </a:moveTo>
                  <a:lnTo>
                    <a:pt x="4658372" y="1946871"/>
                  </a:lnTo>
                </a:path>
                <a:path w="5255895" h="1946910">
                  <a:moveTo>
                    <a:pt x="4778057" y="0"/>
                  </a:moveTo>
                  <a:lnTo>
                    <a:pt x="4778057" y="1946871"/>
                  </a:lnTo>
                </a:path>
                <a:path w="5255895" h="1946910">
                  <a:moveTo>
                    <a:pt x="4897742" y="0"/>
                  </a:moveTo>
                  <a:lnTo>
                    <a:pt x="4897742" y="1946871"/>
                  </a:lnTo>
                </a:path>
                <a:path w="5255895" h="1946910">
                  <a:moveTo>
                    <a:pt x="5016068" y="0"/>
                  </a:moveTo>
                  <a:lnTo>
                    <a:pt x="5016068" y="1946871"/>
                  </a:lnTo>
                </a:path>
                <a:path w="5255895" h="1946910">
                  <a:moveTo>
                    <a:pt x="5135753" y="0"/>
                  </a:moveTo>
                  <a:lnTo>
                    <a:pt x="5135753" y="1946871"/>
                  </a:lnTo>
                </a:path>
                <a:path w="5255895" h="1946910">
                  <a:moveTo>
                    <a:pt x="5255450" y="0"/>
                  </a:moveTo>
                  <a:lnTo>
                    <a:pt x="5255450" y="1946871"/>
                  </a:lnTo>
                </a:path>
              </a:pathLst>
            </a:custGeom>
            <a:ln w="825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object 8"/>
            <p:cNvSpPr/>
            <p:nvPr/>
          </p:nvSpPr>
          <p:spPr>
            <a:xfrm>
              <a:off x="4694237" y="3522992"/>
              <a:ext cx="80010" cy="506095"/>
            </a:xfrm>
            <a:custGeom>
              <a:avLst/>
              <a:gdLst/>
              <a:ahLst/>
              <a:cxnLst/>
              <a:rect l="l" t="t" r="r" b="b"/>
              <a:pathLst>
                <a:path w="80010" h="506095">
                  <a:moveTo>
                    <a:pt x="79794" y="0"/>
                  </a:moveTo>
                  <a:lnTo>
                    <a:pt x="0" y="0"/>
                  </a:lnTo>
                  <a:lnTo>
                    <a:pt x="0" y="506031"/>
                  </a:lnTo>
                  <a:lnTo>
                    <a:pt x="79794" y="506031"/>
                  </a:lnTo>
                  <a:lnTo>
                    <a:pt x="79794" y="0"/>
                  </a:lnTo>
                  <a:close/>
                </a:path>
              </a:pathLst>
            </a:custGeom>
            <a:solidFill>
              <a:srgbClr val="DE181F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object 9"/>
            <p:cNvSpPr/>
            <p:nvPr/>
          </p:nvSpPr>
          <p:spPr>
            <a:xfrm>
              <a:off x="2425585" y="2560586"/>
              <a:ext cx="5334000" cy="1468755"/>
            </a:xfrm>
            <a:custGeom>
              <a:avLst/>
              <a:gdLst/>
              <a:ahLst/>
              <a:cxnLst/>
              <a:rect l="l" t="t" r="r" b="b"/>
              <a:pathLst>
                <a:path w="5334000" h="1468754">
                  <a:moveTo>
                    <a:pt x="79794" y="0"/>
                  </a:moveTo>
                  <a:lnTo>
                    <a:pt x="0" y="0"/>
                  </a:lnTo>
                  <a:lnTo>
                    <a:pt x="0" y="1468424"/>
                  </a:lnTo>
                  <a:lnTo>
                    <a:pt x="79794" y="1468424"/>
                  </a:lnTo>
                  <a:lnTo>
                    <a:pt x="79794" y="0"/>
                  </a:lnTo>
                  <a:close/>
                </a:path>
                <a:path w="5334000" h="1468754">
                  <a:moveTo>
                    <a:pt x="199466" y="696302"/>
                  </a:moveTo>
                  <a:lnTo>
                    <a:pt x="119684" y="696302"/>
                  </a:lnTo>
                  <a:lnTo>
                    <a:pt x="119684" y="1468437"/>
                  </a:lnTo>
                  <a:lnTo>
                    <a:pt x="199466" y="1468437"/>
                  </a:lnTo>
                  <a:lnTo>
                    <a:pt x="199466" y="696302"/>
                  </a:lnTo>
                  <a:close/>
                </a:path>
                <a:path w="5334000" h="1468754">
                  <a:moveTo>
                    <a:pt x="319176" y="529463"/>
                  </a:moveTo>
                  <a:lnTo>
                    <a:pt x="239382" y="529463"/>
                  </a:lnTo>
                  <a:lnTo>
                    <a:pt x="239382" y="1468437"/>
                  </a:lnTo>
                  <a:lnTo>
                    <a:pt x="319176" y="1468437"/>
                  </a:lnTo>
                  <a:lnTo>
                    <a:pt x="319176" y="529463"/>
                  </a:lnTo>
                  <a:close/>
                </a:path>
                <a:path w="5334000" h="1468754">
                  <a:moveTo>
                    <a:pt x="437502" y="573582"/>
                  </a:moveTo>
                  <a:lnTo>
                    <a:pt x="357708" y="573582"/>
                  </a:lnTo>
                  <a:lnTo>
                    <a:pt x="357708" y="1468424"/>
                  </a:lnTo>
                  <a:lnTo>
                    <a:pt x="437502" y="1468424"/>
                  </a:lnTo>
                  <a:lnTo>
                    <a:pt x="437502" y="573582"/>
                  </a:lnTo>
                  <a:close/>
                </a:path>
                <a:path w="5334000" h="1468754">
                  <a:moveTo>
                    <a:pt x="557174" y="699058"/>
                  </a:moveTo>
                  <a:lnTo>
                    <a:pt x="477380" y="699058"/>
                  </a:lnTo>
                  <a:lnTo>
                    <a:pt x="477380" y="1468424"/>
                  </a:lnTo>
                  <a:lnTo>
                    <a:pt x="557174" y="1468424"/>
                  </a:lnTo>
                  <a:lnTo>
                    <a:pt x="557174" y="699058"/>
                  </a:lnTo>
                  <a:close/>
                </a:path>
                <a:path w="5334000" h="1468754">
                  <a:moveTo>
                    <a:pt x="676859" y="772134"/>
                  </a:moveTo>
                  <a:lnTo>
                    <a:pt x="597077" y="772134"/>
                  </a:lnTo>
                  <a:lnTo>
                    <a:pt x="597077" y="1468437"/>
                  </a:lnTo>
                  <a:lnTo>
                    <a:pt x="676859" y="1468437"/>
                  </a:lnTo>
                  <a:lnTo>
                    <a:pt x="676859" y="772134"/>
                  </a:lnTo>
                  <a:close/>
                </a:path>
                <a:path w="5334000" h="1468754">
                  <a:moveTo>
                    <a:pt x="796569" y="704570"/>
                  </a:moveTo>
                  <a:lnTo>
                    <a:pt x="716775" y="704570"/>
                  </a:lnTo>
                  <a:lnTo>
                    <a:pt x="716775" y="1468424"/>
                  </a:lnTo>
                  <a:lnTo>
                    <a:pt x="796569" y="1468424"/>
                  </a:lnTo>
                  <a:lnTo>
                    <a:pt x="796569" y="704570"/>
                  </a:lnTo>
                  <a:close/>
                </a:path>
                <a:path w="5334000" h="1468754">
                  <a:moveTo>
                    <a:pt x="916266" y="728014"/>
                  </a:moveTo>
                  <a:lnTo>
                    <a:pt x="836472" y="728014"/>
                  </a:lnTo>
                  <a:lnTo>
                    <a:pt x="836472" y="1468424"/>
                  </a:lnTo>
                  <a:lnTo>
                    <a:pt x="916266" y="1468424"/>
                  </a:lnTo>
                  <a:lnTo>
                    <a:pt x="916266" y="728014"/>
                  </a:lnTo>
                  <a:close/>
                </a:path>
                <a:path w="5334000" h="1468754">
                  <a:moveTo>
                    <a:pt x="1034580" y="788682"/>
                  </a:moveTo>
                  <a:lnTo>
                    <a:pt x="956157" y="788682"/>
                  </a:lnTo>
                  <a:lnTo>
                    <a:pt x="956157" y="1468424"/>
                  </a:lnTo>
                  <a:lnTo>
                    <a:pt x="1034580" y="1468424"/>
                  </a:lnTo>
                  <a:lnTo>
                    <a:pt x="1034580" y="788682"/>
                  </a:lnTo>
                  <a:close/>
                </a:path>
                <a:path w="5334000" h="1468754">
                  <a:moveTo>
                    <a:pt x="1154264" y="722490"/>
                  </a:moveTo>
                  <a:lnTo>
                    <a:pt x="1074470" y="722490"/>
                  </a:lnTo>
                  <a:lnTo>
                    <a:pt x="1074470" y="1468424"/>
                  </a:lnTo>
                  <a:lnTo>
                    <a:pt x="1154264" y="1468424"/>
                  </a:lnTo>
                  <a:lnTo>
                    <a:pt x="1154264" y="722490"/>
                  </a:lnTo>
                  <a:close/>
                </a:path>
                <a:path w="5334000" h="1468754">
                  <a:moveTo>
                    <a:pt x="1273962" y="857631"/>
                  </a:moveTo>
                  <a:lnTo>
                    <a:pt x="1194168" y="857631"/>
                  </a:lnTo>
                  <a:lnTo>
                    <a:pt x="1194168" y="1468437"/>
                  </a:lnTo>
                  <a:lnTo>
                    <a:pt x="1273962" y="1468437"/>
                  </a:lnTo>
                  <a:lnTo>
                    <a:pt x="1273962" y="857631"/>
                  </a:lnTo>
                  <a:close/>
                </a:path>
                <a:path w="5334000" h="1468754">
                  <a:moveTo>
                    <a:pt x="1393659" y="752830"/>
                  </a:moveTo>
                  <a:lnTo>
                    <a:pt x="1313865" y="752830"/>
                  </a:lnTo>
                  <a:lnTo>
                    <a:pt x="1313865" y="1468424"/>
                  </a:lnTo>
                  <a:lnTo>
                    <a:pt x="1393659" y="1468424"/>
                  </a:lnTo>
                  <a:lnTo>
                    <a:pt x="1393659" y="752830"/>
                  </a:lnTo>
                  <a:close/>
                </a:path>
                <a:path w="5334000" h="1468754">
                  <a:moveTo>
                    <a:pt x="1513344" y="853478"/>
                  </a:moveTo>
                  <a:lnTo>
                    <a:pt x="1433550" y="853478"/>
                  </a:lnTo>
                  <a:lnTo>
                    <a:pt x="1433550" y="1468424"/>
                  </a:lnTo>
                  <a:lnTo>
                    <a:pt x="1513344" y="1468424"/>
                  </a:lnTo>
                  <a:lnTo>
                    <a:pt x="1513344" y="853478"/>
                  </a:lnTo>
                  <a:close/>
                </a:path>
                <a:path w="5334000" h="1468754">
                  <a:moveTo>
                    <a:pt x="1631670" y="921042"/>
                  </a:moveTo>
                  <a:lnTo>
                    <a:pt x="1553248" y="921042"/>
                  </a:lnTo>
                  <a:lnTo>
                    <a:pt x="1553248" y="1468424"/>
                  </a:lnTo>
                  <a:lnTo>
                    <a:pt x="1631670" y="1468424"/>
                  </a:lnTo>
                  <a:lnTo>
                    <a:pt x="1631670" y="921042"/>
                  </a:lnTo>
                  <a:close/>
                </a:path>
                <a:path w="5334000" h="1468754">
                  <a:moveTo>
                    <a:pt x="1751355" y="830046"/>
                  </a:moveTo>
                  <a:lnTo>
                    <a:pt x="1671561" y="830046"/>
                  </a:lnTo>
                  <a:lnTo>
                    <a:pt x="1671561" y="1468424"/>
                  </a:lnTo>
                  <a:lnTo>
                    <a:pt x="1751355" y="1468424"/>
                  </a:lnTo>
                  <a:lnTo>
                    <a:pt x="1751355" y="830046"/>
                  </a:lnTo>
                  <a:close/>
                </a:path>
                <a:path w="5334000" h="1468754">
                  <a:moveTo>
                    <a:pt x="1871052" y="893470"/>
                  </a:moveTo>
                  <a:lnTo>
                    <a:pt x="1791258" y="893470"/>
                  </a:lnTo>
                  <a:lnTo>
                    <a:pt x="1791258" y="1468437"/>
                  </a:lnTo>
                  <a:lnTo>
                    <a:pt x="1871052" y="1468437"/>
                  </a:lnTo>
                  <a:lnTo>
                    <a:pt x="1871052" y="893470"/>
                  </a:lnTo>
                  <a:close/>
                </a:path>
                <a:path w="5334000" h="1468754">
                  <a:moveTo>
                    <a:pt x="1990750" y="857631"/>
                  </a:moveTo>
                  <a:lnTo>
                    <a:pt x="1910956" y="857631"/>
                  </a:lnTo>
                  <a:lnTo>
                    <a:pt x="1910956" y="1468437"/>
                  </a:lnTo>
                  <a:lnTo>
                    <a:pt x="1990750" y="1468437"/>
                  </a:lnTo>
                  <a:lnTo>
                    <a:pt x="1990750" y="857631"/>
                  </a:lnTo>
                  <a:close/>
                </a:path>
                <a:path w="5334000" h="1468754">
                  <a:moveTo>
                    <a:pt x="2110422" y="896226"/>
                  </a:moveTo>
                  <a:lnTo>
                    <a:pt x="2030628" y="896226"/>
                  </a:lnTo>
                  <a:lnTo>
                    <a:pt x="2030628" y="1468437"/>
                  </a:lnTo>
                  <a:lnTo>
                    <a:pt x="2110422" y="1468437"/>
                  </a:lnTo>
                  <a:lnTo>
                    <a:pt x="2110422" y="896226"/>
                  </a:lnTo>
                  <a:close/>
                </a:path>
                <a:path w="5334000" h="1468754">
                  <a:moveTo>
                    <a:pt x="2228748" y="925182"/>
                  </a:moveTo>
                  <a:lnTo>
                    <a:pt x="2150326" y="925182"/>
                  </a:lnTo>
                  <a:lnTo>
                    <a:pt x="2150326" y="1468424"/>
                  </a:lnTo>
                  <a:lnTo>
                    <a:pt x="2228748" y="1468424"/>
                  </a:lnTo>
                  <a:lnTo>
                    <a:pt x="2228748" y="925182"/>
                  </a:lnTo>
                  <a:close/>
                </a:path>
                <a:path w="5334000" h="1468754">
                  <a:moveTo>
                    <a:pt x="2468143" y="1031341"/>
                  </a:moveTo>
                  <a:lnTo>
                    <a:pt x="2388349" y="1031341"/>
                  </a:lnTo>
                  <a:lnTo>
                    <a:pt x="2388349" y="1468424"/>
                  </a:lnTo>
                  <a:lnTo>
                    <a:pt x="2468143" y="1468424"/>
                  </a:lnTo>
                  <a:lnTo>
                    <a:pt x="2468143" y="1031341"/>
                  </a:lnTo>
                  <a:close/>
                </a:path>
                <a:path w="5334000" h="1468754">
                  <a:moveTo>
                    <a:pt x="2587828" y="1056170"/>
                  </a:moveTo>
                  <a:lnTo>
                    <a:pt x="2508034" y="1056170"/>
                  </a:lnTo>
                  <a:lnTo>
                    <a:pt x="2508034" y="1468424"/>
                  </a:lnTo>
                  <a:lnTo>
                    <a:pt x="2587828" y="1468424"/>
                  </a:lnTo>
                  <a:lnTo>
                    <a:pt x="2587828" y="1056170"/>
                  </a:lnTo>
                  <a:close/>
                </a:path>
                <a:path w="5334000" h="1468754">
                  <a:moveTo>
                    <a:pt x="2707513" y="1014806"/>
                  </a:moveTo>
                  <a:lnTo>
                    <a:pt x="2627719" y="1014806"/>
                  </a:lnTo>
                  <a:lnTo>
                    <a:pt x="2627719" y="1468437"/>
                  </a:lnTo>
                  <a:lnTo>
                    <a:pt x="2707513" y="1468437"/>
                  </a:lnTo>
                  <a:lnTo>
                    <a:pt x="2707513" y="1014806"/>
                  </a:lnTo>
                  <a:close/>
                </a:path>
                <a:path w="5334000" h="1468754">
                  <a:moveTo>
                    <a:pt x="2827210" y="1132001"/>
                  </a:moveTo>
                  <a:lnTo>
                    <a:pt x="2747416" y="1132001"/>
                  </a:lnTo>
                  <a:lnTo>
                    <a:pt x="2747416" y="1468424"/>
                  </a:lnTo>
                  <a:lnTo>
                    <a:pt x="2827210" y="1468424"/>
                  </a:lnTo>
                  <a:lnTo>
                    <a:pt x="2827210" y="1132001"/>
                  </a:lnTo>
                  <a:close/>
                </a:path>
                <a:path w="5334000" h="1468754">
                  <a:moveTo>
                    <a:pt x="2945523" y="1137513"/>
                  </a:moveTo>
                  <a:lnTo>
                    <a:pt x="2865729" y="1137513"/>
                  </a:lnTo>
                  <a:lnTo>
                    <a:pt x="2865729" y="1468424"/>
                  </a:lnTo>
                  <a:lnTo>
                    <a:pt x="2945523" y="1468424"/>
                  </a:lnTo>
                  <a:lnTo>
                    <a:pt x="2945523" y="1137513"/>
                  </a:lnTo>
                  <a:close/>
                </a:path>
                <a:path w="5334000" h="1468754">
                  <a:moveTo>
                    <a:pt x="3065221" y="1078230"/>
                  </a:moveTo>
                  <a:lnTo>
                    <a:pt x="2985427" y="1078230"/>
                  </a:lnTo>
                  <a:lnTo>
                    <a:pt x="2985427" y="1468437"/>
                  </a:lnTo>
                  <a:lnTo>
                    <a:pt x="3065221" y="1468437"/>
                  </a:lnTo>
                  <a:lnTo>
                    <a:pt x="3065221" y="1078230"/>
                  </a:lnTo>
                  <a:close/>
                </a:path>
                <a:path w="5334000" h="1468754">
                  <a:moveTo>
                    <a:pt x="3184906" y="1163713"/>
                  </a:moveTo>
                  <a:lnTo>
                    <a:pt x="3105112" y="1163713"/>
                  </a:lnTo>
                  <a:lnTo>
                    <a:pt x="3105112" y="1468437"/>
                  </a:lnTo>
                  <a:lnTo>
                    <a:pt x="3184906" y="1468437"/>
                  </a:lnTo>
                  <a:lnTo>
                    <a:pt x="3184906" y="1163713"/>
                  </a:lnTo>
                  <a:close/>
                </a:path>
                <a:path w="5334000" h="1468754">
                  <a:moveTo>
                    <a:pt x="3304603" y="1174750"/>
                  </a:moveTo>
                  <a:lnTo>
                    <a:pt x="3224809" y="1174750"/>
                  </a:lnTo>
                  <a:lnTo>
                    <a:pt x="3224809" y="1468437"/>
                  </a:lnTo>
                  <a:lnTo>
                    <a:pt x="3304603" y="1468437"/>
                  </a:lnTo>
                  <a:lnTo>
                    <a:pt x="3304603" y="1174750"/>
                  </a:lnTo>
                  <a:close/>
                </a:path>
                <a:path w="5334000" h="1468754">
                  <a:moveTo>
                    <a:pt x="3424301" y="1166469"/>
                  </a:moveTo>
                  <a:lnTo>
                    <a:pt x="3344507" y="1166469"/>
                  </a:lnTo>
                  <a:lnTo>
                    <a:pt x="3344507" y="1468424"/>
                  </a:lnTo>
                  <a:lnTo>
                    <a:pt x="3424301" y="1468424"/>
                  </a:lnTo>
                  <a:lnTo>
                    <a:pt x="3424301" y="1166469"/>
                  </a:lnTo>
                  <a:close/>
                </a:path>
                <a:path w="5334000" h="1468754">
                  <a:moveTo>
                    <a:pt x="3542614" y="1243685"/>
                  </a:moveTo>
                  <a:lnTo>
                    <a:pt x="3462820" y="1243685"/>
                  </a:lnTo>
                  <a:lnTo>
                    <a:pt x="3462820" y="1468424"/>
                  </a:lnTo>
                  <a:lnTo>
                    <a:pt x="3542614" y="1468424"/>
                  </a:lnTo>
                  <a:lnTo>
                    <a:pt x="3542614" y="1243685"/>
                  </a:lnTo>
                  <a:close/>
                </a:path>
                <a:path w="5334000" h="1468754">
                  <a:moveTo>
                    <a:pt x="3662299" y="1243685"/>
                  </a:moveTo>
                  <a:lnTo>
                    <a:pt x="3582505" y="1243685"/>
                  </a:lnTo>
                  <a:lnTo>
                    <a:pt x="3582505" y="1468424"/>
                  </a:lnTo>
                  <a:lnTo>
                    <a:pt x="3662299" y="1468424"/>
                  </a:lnTo>
                  <a:lnTo>
                    <a:pt x="3662299" y="1243685"/>
                  </a:lnTo>
                  <a:close/>
                </a:path>
                <a:path w="5334000" h="1468754">
                  <a:moveTo>
                    <a:pt x="3781996" y="1202321"/>
                  </a:moveTo>
                  <a:lnTo>
                    <a:pt x="3702202" y="1202321"/>
                  </a:lnTo>
                  <a:lnTo>
                    <a:pt x="3702202" y="1468424"/>
                  </a:lnTo>
                  <a:lnTo>
                    <a:pt x="3781996" y="1468424"/>
                  </a:lnTo>
                  <a:lnTo>
                    <a:pt x="3781996" y="1202321"/>
                  </a:lnTo>
                  <a:close/>
                </a:path>
                <a:path w="5334000" h="1468754">
                  <a:moveTo>
                    <a:pt x="3901694" y="1185773"/>
                  </a:moveTo>
                  <a:lnTo>
                    <a:pt x="3821900" y="1185773"/>
                  </a:lnTo>
                  <a:lnTo>
                    <a:pt x="3821900" y="1468424"/>
                  </a:lnTo>
                  <a:lnTo>
                    <a:pt x="3901694" y="1468424"/>
                  </a:lnTo>
                  <a:lnTo>
                    <a:pt x="3901694" y="1185773"/>
                  </a:lnTo>
                  <a:close/>
                </a:path>
                <a:path w="5334000" h="1468754">
                  <a:moveTo>
                    <a:pt x="4021391" y="1228521"/>
                  </a:moveTo>
                  <a:lnTo>
                    <a:pt x="3941597" y="1228521"/>
                  </a:lnTo>
                  <a:lnTo>
                    <a:pt x="3941597" y="1468437"/>
                  </a:lnTo>
                  <a:lnTo>
                    <a:pt x="4021391" y="1468437"/>
                  </a:lnTo>
                  <a:lnTo>
                    <a:pt x="4021391" y="1228521"/>
                  </a:lnTo>
                  <a:close/>
                </a:path>
                <a:path w="5334000" h="1468754">
                  <a:moveTo>
                    <a:pt x="4139692" y="1261605"/>
                  </a:moveTo>
                  <a:lnTo>
                    <a:pt x="4061269" y="1261605"/>
                  </a:lnTo>
                  <a:lnTo>
                    <a:pt x="4061269" y="1468424"/>
                  </a:lnTo>
                  <a:lnTo>
                    <a:pt x="4139692" y="1468424"/>
                  </a:lnTo>
                  <a:lnTo>
                    <a:pt x="4139692" y="1261605"/>
                  </a:lnTo>
                  <a:close/>
                </a:path>
                <a:path w="5334000" h="1468754">
                  <a:moveTo>
                    <a:pt x="4259389" y="1285049"/>
                  </a:moveTo>
                  <a:lnTo>
                    <a:pt x="4179582" y="1285049"/>
                  </a:lnTo>
                  <a:lnTo>
                    <a:pt x="4179582" y="1468424"/>
                  </a:lnTo>
                  <a:lnTo>
                    <a:pt x="4259389" y="1468424"/>
                  </a:lnTo>
                  <a:lnTo>
                    <a:pt x="4259389" y="1285049"/>
                  </a:lnTo>
                  <a:close/>
                </a:path>
                <a:path w="5334000" h="1468754">
                  <a:moveTo>
                    <a:pt x="4379087" y="1276781"/>
                  </a:moveTo>
                  <a:lnTo>
                    <a:pt x="4299293" y="1276781"/>
                  </a:lnTo>
                  <a:lnTo>
                    <a:pt x="4299293" y="1468437"/>
                  </a:lnTo>
                  <a:lnTo>
                    <a:pt x="4379087" y="1468437"/>
                  </a:lnTo>
                  <a:lnTo>
                    <a:pt x="4379087" y="1276781"/>
                  </a:lnTo>
                  <a:close/>
                </a:path>
                <a:path w="5334000" h="1468754">
                  <a:moveTo>
                    <a:pt x="4498772" y="1369161"/>
                  </a:moveTo>
                  <a:lnTo>
                    <a:pt x="4418977" y="1369161"/>
                  </a:lnTo>
                  <a:lnTo>
                    <a:pt x="4418977" y="1468437"/>
                  </a:lnTo>
                  <a:lnTo>
                    <a:pt x="4498772" y="1468437"/>
                  </a:lnTo>
                  <a:lnTo>
                    <a:pt x="4498772" y="1369161"/>
                  </a:lnTo>
                  <a:close/>
                </a:path>
                <a:path w="5334000" h="1468754">
                  <a:moveTo>
                    <a:pt x="4618469" y="1308493"/>
                  </a:moveTo>
                  <a:lnTo>
                    <a:pt x="4538675" y="1308493"/>
                  </a:lnTo>
                  <a:lnTo>
                    <a:pt x="4538675" y="1468437"/>
                  </a:lnTo>
                  <a:lnTo>
                    <a:pt x="4618469" y="1468437"/>
                  </a:lnTo>
                  <a:lnTo>
                    <a:pt x="4618469" y="1308493"/>
                  </a:lnTo>
                  <a:close/>
                </a:path>
                <a:path w="5334000" h="1468754">
                  <a:moveTo>
                    <a:pt x="4736782" y="1308493"/>
                  </a:moveTo>
                  <a:lnTo>
                    <a:pt x="4658360" y="1308493"/>
                  </a:lnTo>
                  <a:lnTo>
                    <a:pt x="4658360" y="1468437"/>
                  </a:lnTo>
                  <a:lnTo>
                    <a:pt x="4736782" y="1468437"/>
                  </a:lnTo>
                  <a:lnTo>
                    <a:pt x="4736782" y="1308493"/>
                  </a:lnTo>
                  <a:close/>
                </a:path>
                <a:path w="5334000" h="1468754">
                  <a:moveTo>
                    <a:pt x="4856467" y="1378813"/>
                  </a:moveTo>
                  <a:lnTo>
                    <a:pt x="4776673" y="1378813"/>
                  </a:lnTo>
                  <a:lnTo>
                    <a:pt x="4776673" y="1468437"/>
                  </a:lnTo>
                  <a:lnTo>
                    <a:pt x="4856467" y="1468437"/>
                  </a:lnTo>
                  <a:lnTo>
                    <a:pt x="4856467" y="1378813"/>
                  </a:lnTo>
                  <a:close/>
                </a:path>
                <a:path w="5334000" h="1468754">
                  <a:moveTo>
                    <a:pt x="4976165" y="1391221"/>
                  </a:moveTo>
                  <a:lnTo>
                    <a:pt x="4896370" y="1391221"/>
                  </a:lnTo>
                  <a:lnTo>
                    <a:pt x="4896370" y="1468437"/>
                  </a:lnTo>
                  <a:lnTo>
                    <a:pt x="4976165" y="1468437"/>
                  </a:lnTo>
                  <a:lnTo>
                    <a:pt x="4976165" y="1391221"/>
                  </a:lnTo>
                  <a:close/>
                </a:path>
                <a:path w="5334000" h="1468754">
                  <a:moveTo>
                    <a:pt x="5095862" y="1393977"/>
                  </a:moveTo>
                  <a:lnTo>
                    <a:pt x="5016068" y="1393977"/>
                  </a:lnTo>
                  <a:lnTo>
                    <a:pt x="5016068" y="1468424"/>
                  </a:lnTo>
                  <a:lnTo>
                    <a:pt x="5095862" y="1468424"/>
                  </a:lnTo>
                  <a:lnTo>
                    <a:pt x="5095862" y="1393977"/>
                  </a:lnTo>
                  <a:close/>
                </a:path>
                <a:path w="5334000" h="1468754">
                  <a:moveTo>
                    <a:pt x="5215547" y="1442237"/>
                  </a:moveTo>
                  <a:lnTo>
                    <a:pt x="5135753" y="1442237"/>
                  </a:lnTo>
                  <a:lnTo>
                    <a:pt x="5135753" y="1468437"/>
                  </a:lnTo>
                  <a:lnTo>
                    <a:pt x="5215547" y="1468437"/>
                  </a:lnTo>
                  <a:lnTo>
                    <a:pt x="5215547" y="1442237"/>
                  </a:lnTo>
                  <a:close/>
                </a:path>
                <a:path w="5334000" h="1468754">
                  <a:moveTo>
                    <a:pt x="5333873" y="1457401"/>
                  </a:moveTo>
                  <a:lnTo>
                    <a:pt x="5255450" y="1457401"/>
                  </a:lnTo>
                  <a:lnTo>
                    <a:pt x="5255450" y="1468437"/>
                  </a:lnTo>
                  <a:lnTo>
                    <a:pt x="5333873" y="1468437"/>
                  </a:lnTo>
                  <a:lnTo>
                    <a:pt x="5333873" y="1457401"/>
                  </a:lnTo>
                  <a:close/>
                </a:path>
              </a:pathLst>
            </a:custGeom>
            <a:solidFill>
              <a:srgbClr val="0088D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object 10"/>
            <p:cNvSpPr/>
            <p:nvPr/>
          </p:nvSpPr>
          <p:spPr>
            <a:xfrm>
              <a:off x="4694237" y="3367188"/>
              <a:ext cx="80010" cy="156210"/>
            </a:xfrm>
            <a:custGeom>
              <a:avLst/>
              <a:gdLst/>
              <a:ahLst/>
              <a:cxnLst/>
              <a:rect l="l" t="t" r="r" b="b"/>
              <a:pathLst>
                <a:path w="80010" h="156210">
                  <a:moveTo>
                    <a:pt x="79794" y="0"/>
                  </a:moveTo>
                  <a:lnTo>
                    <a:pt x="0" y="0"/>
                  </a:lnTo>
                  <a:lnTo>
                    <a:pt x="0" y="155803"/>
                  </a:lnTo>
                  <a:lnTo>
                    <a:pt x="79794" y="155803"/>
                  </a:lnTo>
                  <a:lnTo>
                    <a:pt x="79794" y="0"/>
                  </a:lnTo>
                  <a:close/>
                </a:path>
              </a:pathLst>
            </a:custGeom>
            <a:solidFill>
              <a:srgbClr val="F79679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object 11"/>
            <p:cNvSpPr/>
            <p:nvPr/>
          </p:nvSpPr>
          <p:spPr>
            <a:xfrm>
              <a:off x="2425585" y="2253119"/>
              <a:ext cx="5334000" cy="1765300"/>
            </a:xfrm>
            <a:custGeom>
              <a:avLst/>
              <a:gdLst/>
              <a:ahLst/>
              <a:cxnLst/>
              <a:rect l="l" t="t" r="r" b="b"/>
              <a:pathLst>
                <a:path w="5334000" h="1765300">
                  <a:moveTo>
                    <a:pt x="79794" y="0"/>
                  </a:moveTo>
                  <a:lnTo>
                    <a:pt x="0" y="0"/>
                  </a:lnTo>
                  <a:lnTo>
                    <a:pt x="0" y="307467"/>
                  </a:lnTo>
                  <a:lnTo>
                    <a:pt x="79794" y="307467"/>
                  </a:lnTo>
                  <a:lnTo>
                    <a:pt x="79794" y="0"/>
                  </a:lnTo>
                  <a:close/>
                </a:path>
                <a:path w="5334000" h="1765300">
                  <a:moveTo>
                    <a:pt x="199466" y="617702"/>
                  </a:moveTo>
                  <a:lnTo>
                    <a:pt x="119684" y="617702"/>
                  </a:lnTo>
                  <a:lnTo>
                    <a:pt x="119684" y="1003769"/>
                  </a:lnTo>
                  <a:lnTo>
                    <a:pt x="199466" y="1003769"/>
                  </a:lnTo>
                  <a:lnTo>
                    <a:pt x="199466" y="617702"/>
                  </a:lnTo>
                  <a:close/>
                </a:path>
                <a:path w="5334000" h="1765300">
                  <a:moveTo>
                    <a:pt x="319176" y="682510"/>
                  </a:moveTo>
                  <a:lnTo>
                    <a:pt x="239382" y="682510"/>
                  </a:lnTo>
                  <a:lnTo>
                    <a:pt x="239382" y="836942"/>
                  </a:lnTo>
                  <a:lnTo>
                    <a:pt x="319176" y="836942"/>
                  </a:lnTo>
                  <a:lnTo>
                    <a:pt x="319176" y="682510"/>
                  </a:lnTo>
                  <a:close/>
                </a:path>
                <a:path w="5334000" h="1765300">
                  <a:moveTo>
                    <a:pt x="437502" y="718362"/>
                  </a:moveTo>
                  <a:lnTo>
                    <a:pt x="357708" y="718362"/>
                  </a:lnTo>
                  <a:lnTo>
                    <a:pt x="357708" y="881062"/>
                  </a:lnTo>
                  <a:lnTo>
                    <a:pt x="437502" y="881062"/>
                  </a:lnTo>
                  <a:lnTo>
                    <a:pt x="437502" y="718362"/>
                  </a:lnTo>
                  <a:close/>
                </a:path>
                <a:path w="5334000" h="1765300">
                  <a:moveTo>
                    <a:pt x="557174" y="845210"/>
                  </a:moveTo>
                  <a:lnTo>
                    <a:pt x="477380" y="845210"/>
                  </a:lnTo>
                  <a:lnTo>
                    <a:pt x="477380" y="1006525"/>
                  </a:lnTo>
                  <a:lnTo>
                    <a:pt x="557174" y="1006525"/>
                  </a:lnTo>
                  <a:lnTo>
                    <a:pt x="557174" y="845210"/>
                  </a:lnTo>
                  <a:close/>
                </a:path>
                <a:path w="5334000" h="1765300">
                  <a:moveTo>
                    <a:pt x="676859" y="850722"/>
                  </a:moveTo>
                  <a:lnTo>
                    <a:pt x="597077" y="850722"/>
                  </a:lnTo>
                  <a:lnTo>
                    <a:pt x="597077" y="1079601"/>
                  </a:lnTo>
                  <a:lnTo>
                    <a:pt x="676859" y="1079601"/>
                  </a:lnTo>
                  <a:lnTo>
                    <a:pt x="676859" y="850722"/>
                  </a:lnTo>
                  <a:close/>
                </a:path>
                <a:path w="5334000" h="1765300">
                  <a:moveTo>
                    <a:pt x="796569" y="875538"/>
                  </a:moveTo>
                  <a:lnTo>
                    <a:pt x="716775" y="875538"/>
                  </a:lnTo>
                  <a:lnTo>
                    <a:pt x="716775" y="1012037"/>
                  </a:lnTo>
                  <a:lnTo>
                    <a:pt x="796569" y="1012037"/>
                  </a:lnTo>
                  <a:lnTo>
                    <a:pt x="796569" y="875538"/>
                  </a:lnTo>
                  <a:close/>
                </a:path>
                <a:path w="5334000" h="1765300">
                  <a:moveTo>
                    <a:pt x="916266" y="887945"/>
                  </a:moveTo>
                  <a:lnTo>
                    <a:pt x="836472" y="887945"/>
                  </a:lnTo>
                  <a:lnTo>
                    <a:pt x="836472" y="1035469"/>
                  </a:lnTo>
                  <a:lnTo>
                    <a:pt x="916266" y="1035469"/>
                  </a:lnTo>
                  <a:lnTo>
                    <a:pt x="916266" y="887945"/>
                  </a:lnTo>
                  <a:close/>
                </a:path>
                <a:path w="5334000" h="1765300">
                  <a:moveTo>
                    <a:pt x="1034580" y="890701"/>
                  </a:moveTo>
                  <a:lnTo>
                    <a:pt x="956157" y="890701"/>
                  </a:lnTo>
                  <a:lnTo>
                    <a:pt x="956157" y="1096137"/>
                  </a:lnTo>
                  <a:lnTo>
                    <a:pt x="1034580" y="1096137"/>
                  </a:lnTo>
                  <a:lnTo>
                    <a:pt x="1034580" y="890701"/>
                  </a:lnTo>
                  <a:close/>
                </a:path>
                <a:path w="5334000" h="1765300">
                  <a:moveTo>
                    <a:pt x="1154264" y="910018"/>
                  </a:moveTo>
                  <a:lnTo>
                    <a:pt x="1074470" y="910018"/>
                  </a:lnTo>
                  <a:lnTo>
                    <a:pt x="1074470" y="1029982"/>
                  </a:lnTo>
                  <a:lnTo>
                    <a:pt x="1154264" y="1029982"/>
                  </a:lnTo>
                  <a:lnTo>
                    <a:pt x="1154264" y="910018"/>
                  </a:lnTo>
                  <a:close/>
                </a:path>
                <a:path w="5334000" h="1765300">
                  <a:moveTo>
                    <a:pt x="1273962" y="904506"/>
                  </a:moveTo>
                  <a:lnTo>
                    <a:pt x="1194168" y="904506"/>
                  </a:lnTo>
                  <a:lnTo>
                    <a:pt x="1194168" y="1165098"/>
                  </a:lnTo>
                  <a:lnTo>
                    <a:pt x="1273962" y="1165098"/>
                  </a:lnTo>
                  <a:lnTo>
                    <a:pt x="1273962" y="904506"/>
                  </a:lnTo>
                  <a:close/>
                </a:path>
                <a:path w="5334000" h="1765300">
                  <a:moveTo>
                    <a:pt x="1393659" y="921042"/>
                  </a:moveTo>
                  <a:lnTo>
                    <a:pt x="1313865" y="921042"/>
                  </a:lnTo>
                  <a:lnTo>
                    <a:pt x="1313865" y="1060310"/>
                  </a:lnTo>
                  <a:lnTo>
                    <a:pt x="1393659" y="1060310"/>
                  </a:lnTo>
                  <a:lnTo>
                    <a:pt x="1393659" y="921042"/>
                  </a:lnTo>
                  <a:close/>
                </a:path>
                <a:path w="5334000" h="1765300">
                  <a:moveTo>
                    <a:pt x="1513344" y="951382"/>
                  </a:moveTo>
                  <a:lnTo>
                    <a:pt x="1433550" y="951382"/>
                  </a:lnTo>
                  <a:lnTo>
                    <a:pt x="1433550" y="1160983"/>
                  </a:lnTo>
                  <a:lnTo>
                    <a:pt x="1513344" y="1160983"/>
                  </a:lnTo>
                  <a:lnTo>
                    <a:pt x="1513344" y="951382"/>
                  </a:lnTo>
                  <a:close/>
                </a:path>
                <a:path w="5334000" h="1765300">
                  <a:moveTo>
                    <a:pt x="1631670" y="977569"/>
                  </a:moveTo>
                  <a:lnTo>
                    <a:pt x="1553248" y="977569"/>
                  </a:lnTo>
                  <a:lnTo>
                    <a:pt x="1553248" y="1228521"/>
                  </a:lnTo>
                  <a:lnTo>
                    <a:pt x="1631670" y="1228521"/>
                  </a:lnTo>
                  <a:lnTo>
                    <a:pt x="1631670" y="977569"/>
                  </a:lnTo>
                  <a:close/>
                </a:path>
                <a:path w="5334000" h="1765300">
                  <a:moveTo>
                    <a:pt x="1751355" y="1014806"/>
                  </a:moveTo>
                  <a:lnTo>
                    <a:pt x="1671561" y="1014806"/>
                  </a:lnTo>
                  <a:lnTo>
                    <a:pt x="1671561" y="1137513"/>
                  </a:lnTo>
                  <a:lnTo>
                    <a:pt x="1751355" y="1137513"/>
                  </a:lnTo>
                  <a:lnTo>
                    <a:pt x="1751355" y="1014806"/>
                  </a:lnTo>
                  <a:close/>
                </a:path>
                <a:path w="5334000" h="1765300">
                  <a:moveTo>
                    <a:pt x="1871052" y="1036853"/>
                  </a:moveTo>
                  <a:lnTo>
                    <a:pt x="1791258" y="1036853"/>
                  </a:lnTo>
                  <a:lnTo>
                    <a:pt x="1791258" y="1200924"/>
                  </a:lnTo>
                  <a:lnTo>
                    <a:pt x="1871052" y="1200924"/>
                  </a:lnTo>
                  <a:lnTo>
                    <a:pt x="1871052" y="1036853"/>
                  </a:lnTo>
                  <a:close/>
                </a:path>
                <a:path w="5334000" h="1765300">
                  <a:moveTo>
                    <a:pt x="1990750" y="1039622"/>
                  </a:moveTo>
                  <a:lnTo>
                    <a:pt x="1910956" y="1039622"/>
                  </a:lnTo>
                  <a:lnTo>
                    <a:pt x="1910956" y="1165098"/>
                  </a:lnTo>
                  <a:lnTo>
                    <a:pt x="1990750" y="1165098"/>
                  </a:lnTo>
                  <a:lnTo>
                    <a:pt x="1990750" y="1039622"/>
                  </a:lnTo>
                  <a:close/>
                </a:path>
                <a:path w="5334000" h="1765300">
                  <a:moveTo>
                    <a:pt x="2110422" y="1046518"/>
                  </a:moveTo>
                  <a:lnTo>
                    <a:pt x="2030628" y="1046518"/>
                  </a:lnTo>
                  <a:lnTo>
                    <a:pt x="2030628" y="1203706"/>
                  </a:lnTo>
                  <a:lnTo>
                    <a:pt x="2110422" y="1203706"/>
                  </a:lnTo>
                  <a:lnTo>
                    <a:pt x="2110422" y="1046518"/>
                  </a:lnTo>
                  <a:close/>
                </a:path>
                <a:path w="5334000" h="1765300">
                  <a:moveTo>
                    <a:pt x="2228748" y="1093393"/>
                  </a:moveTo>
                  <a:lnTo>
                    <a:pt x="2150326" y="1093393"/>
                  </a:lnTo>
                  <a:lnTo>
                    <a:pt x="2150326" y="1232662"/>
                  </a:lnTo>
                  <a:lnTo>
                    <a:pt x="2228748" y="1232662"/>
                  </a:lnTo>
                  <a:lnTo>
                    <a:pt x="2228748" y="1093393"/>
                  </a:lnTo>
                  <a:close/>
                </a:path>
                <a:path w="5334000" h="1765300">
                  <a:moveTo>
                    <a:pt x="2468143" y="1183017"/>
                  </a:moveTo>
                  <a:lnTo>
                    <a:pt x="2388349" y="1183017"/>
                  </a:lnTo>
                  <a:lnTo>
                    <a:pt x="2388349" y="1338821"/>
                  </a:lnTo>
                  <a:lnTo>
                    <a:pt x="2468143" y="1338821"/>
                  </a:lnTo>
                  <a:lnTo>
                    <a:pt x="2468143" y="1183017"/>
                  </a:lnTo>
                  <a:close/>
                </a:path>
                <a:path w="5334000" h="1765300">
                  <a:moveTo>
                    <a:pt x="2587828" y="1192669"/>
                  </a:moveTo>
                  <a:lnTo>
                    <a:pt x="2508034" y="1192669"/>
                  </a:lnTo>
                  <a:lnTo>
                    <a:pt x="2508034" y="1363637"/>
                  </a:lnTo>
                  <a:lnTo>
                    <a:pt x="2587828" y="1363637"/>
                  </a:lnTo>
                  <a:lnTo>
                    <a:pt x="2587828" y="1192669"/>
                  </a:lnTo>
                  <a:close/>
                </a:path>
                <a:path w="5334000" h="1765300">
                  <a:moveTo>
                    <a:pt x="2707513" y="1221625"/>
                  </a:moveTo>
                  <a:lnTo>
                    <a:pt x="2627719" y="1221625"/>
                  </a:lnTo>
                  <a:lnTo>
                    <a:pt x="2627719" y="1322273"/>
                  </a:lnTo>
                  <a:lnTo>
                    <a:pt x="2707513" y="1322273"/>
                  </a:lnTo>
                  <a:lnTo>
                    <a:pt x="2707513" y="1221625"/>
                  </a:lnTo>
                  <a:close/>
                </a:path>
                <a:path w="5334000" h="1765300">
                  <a:moveTo>
                    <a:pt x="2827210" y="1224381"/>
                  </a:moveTo>
                  <a:lnTo>
                    <a:pt x="2747416" y="1224381"/>
                  </a:lnTo>
                  <a:lnTo>
                    <a:pt x="2747416" y="1439494"/>
                  </a:lnTo>
                  <a:lnTo>
                    <a:pt x="2827210" y="1439494"/>
                  </a:lnTo>
                  <a:lnTo>
                    <a:pt x="2827210" y="1224381"/>
                  </a:lnTo>
                  <a:close/>
                </a:path>
                <a:path w="5334000" h="1765300">
                  <a:moveTo>
                    <a:pt x="2945523" y="1232649"/>
                  </a:moveTo>
                  <a:lnTo>
                    <a:pt x="2865729" y="1232649"/>
                  </a:lnTo>
                  <a:lnTo>
                    <a:pt x="2865729" y="1444980"/>
                  </a:lnTo>
                  <a:lnTo>
                    <a:pt x="2945523" y="1444980"/>
                  </a:lnTo>
                  <a:lnTo>
                    <a:pt x="2945523" y="1232649"/>
                  </a:lnTo>
                  <a:close/>
                </a:path>
                <a:path w="5334000" h="1765300">
                  <a:moveTo>
                    <a:pt x="3065221" y="1240929"/>
                  </a:moveTo>
                  <a:lnTo>
                    <a:pt x="2985427" y="1240929"/>
                  </a:lnTo>
                  <a:lnTo>
                    <a:pt x="2985427" y="1385722"/>
                  </a:lnTo>
                  <a:lnTo>
                    <a:pt x="3065221" y="1385722"/>
                  </a:lnTo>
                  <a:lnTo>
                    <a:pt x="3065221" y="1240929"/>
                  </a:lnTo>
                  <a:close/>
                </a:path>
                <a:path w="5334000" h="1765300">
                  <a:moveTo>
                    <a:pt x="3184906" y="1315377"/>
                  </a:moveTo>
                  <a:lnTo>
                    <a:pt x="3105112" y="1315377"/>
                  </a:lnTo>
                  <a:lnTo>
                    <a:pt x="3105112" y="1471180"/>
                  </a:lnTo>
                  <a:lnTo>
                    <a:pt x="3184906" y="1471180"/>
                  </a:lnTo>
                  <a:lnTo>
                    <a:pt x="3184906" y="1315377"/>
                  </a:lnTo>
                  <a:close/>
                </a:path>
                <a:path w="5334000" h="1765300">
                  <a:moveTo>
                    <a:pt x="3304603" y="1334681"/>
                  </a:moveTo>
                  <a:lnTo>
                    <a:pt x="3224809" y="1334681"/>
                  </a:lnTo>
                  <a:lnTo>
                    <a:pt x="3224809" y="1482217"/>
                  </a:lnTo>
                  <a:lnTo>
                    <a:pt x="3304603" y="1482217"/>
                  </a:lnTo>
                  <a:lnTo>
                    <a:pt x="3304603" y="1334681"/>
                  </a:lnTo>
                  <a:close/>
                </a:path>
                <a:path w="5334000" h="1765300">
                  <a:moveTo>
                    <a:pt x="3424301" y="1369148"/>
                  </a:moveTo>
                  <a:lnTo>
                    <a:pt x="3344507" y="1369148"/>
                  </a:lnTo>
                  <a:lnTo>
                    <a:pt x="3344507" y="1473936"/>
                  </a:lnTo>
                  <a:lnTo>
                    <a:pt x="3424301" y="1473936"/>
                  </a:lnTo>
                  <a:lnTo>
                    <a:pt x="3424301" y="1369148"/>
                  </a:lnTo>
                  <a:close/>
                </a:path>
                <a:path w="5334000" h="1765300">
                  <a:moveTo>
                    <a:pt x="3542614" y="1400860"/>
                  </a:moveTo>
                  <a:lnTo>
                    <a:pt x="3462820" y="1400860"/>
                  </a:lnTo>
                  <a:lnTo>
                    <a:pt x="3462820" y="1551152"/>
                  </a:lnTo>
                  <a:lnTo>
                    <a:pt x="3542614" y="1551152"/>
                  </a:lnTo>
                  <a:lnTo>
                    <a:pt x="3542614" y="1400860"/>
                  </a:lnTo>
                  <a:close/>
                </a:path>
                <a:path w="5334000" h="1765300">
                  <a:moveTo>
                    <a:pt x="3662299" y="1405001"/>
                  </a:moveTo>
                  <a:lnTo>
                    <a:pt x="3582505" y="1405001"/>
                  </a:lnTo>
                  <a:lnTo>
                    <a:pt x="3582505" y="1551152"/>
                  </a:lnTo>
                  <a:lnTo>
                    <a:pt x="3662299" y="1551152"/>
                  </a:lnTo>
                  <a:lnTo>
                    <a:pt x="3662299" y="1405001"/>
                  </a:lnTo>
                  <a:close/>
                </a:path>
                <a:path w="5334000" h="1765300">
                  <a:moveTo>
                    <a:pt x="3781996" y="1405001"/>
                  </a:moveTo>
                  <a:lnTo>
                    <a:pt x="3702202" y="1405001"/>
                  </a:lnTo>
                  <a:lnTo>
                    <a:pt x="3702202" y="1509788"/>
                  </a:lnTo>
                  <a:lnTo>
                    <a:pt x="3781996" y="1509788"/>
                  </a:lnTo>
                  <a:lnTo>
                    <a:pt x="3781996" y="1405001"/>
                  </a:lnTo>
                  <a:close/>
                </a:path>
                <a:path w="5334000" h="1765300">
                  <a:moveTo>
                    <a:pt x="3901694" y="1421536"/>
                  </a:moveTo>
                  <a:lnTo>
                    <a:pt x="3821900" y="1421536"/>
                  </a:lnTo>
                  <a:lnTo>
                    <a:pt x="3821900" y="1493240"/>
                  </a:lnTo>
                  <a:lnTo>
                    <a:pt x="3901694" y="1493240"/>
                  </a:lnTo>
                  <a:lnTo>
                    <a:pt x="3901694" y="1421536"/>
                  </a:lnTo>
                  <a:close/>
                </a:path>
                <a:path w="5334000" h="1765300">
                  <a:moveTo>
                    <a:pt x="4021391" y="1424305"/>
                  </a:moveTo>
                  <a:lnTo>
                    <a:pt x="3941597" y="1424305"/>
                  </a:lnTo>
                  <a:lnTo>
                    <a:pt x="3941597" y="1535988"/>
                  </a:lnTo>
                  <a:lnTo>
                    <a:pt x="4021391" y="1535988"/>
                  </a:lnTo>
                  <a:lnTo>
                    <a:pt x="4021391" y="1424305"/>
                  </a:lnTo>
                  <a:close/>
                </a:path>
                <a:path w="5334000" h="1765300">
                  <a:moveTo>
                    <a:pt x="4139692" y="1439468"/>
                  </a:moveTo>
                  <a:lnTo>
                    <a:pt x="4061269" y="1439468"/>
                  </a:lnTo>
                  <a:lnTo>
                    <a:pt x="4061269" y="1569072"/>
                  </a:lnTo>
                  <a:lnTo>
                    <a:pt x="4139692" y="1569072"/>
                  </a:lnTo>
                  <a:lnTo>
                    <a:pt x="4139692" y="1439468"/>
                  </a:lnTo>
                  <a:close/>
                </a:path>
                <a:path w="5334000" h="1765300">
                  <a:moveTo>
                    <a:pt x="4259389" y="1476692"/>
                  </a:moveTo>
                  <a:lnTo>
                    <a:pt x="4179582" y="1476692"/>
                  </a:lnTo>
                  <a:lnTo>
                    <a:pt x="4179582" y="1592503"/>
                  </a:lnTo>
                  <a:lnTo>
                    <a:pt x="4259389" y="1592503"/>
                  </a:lnTo>
                  <a:lnTo>
                    <a:pt x="4259389" y="1476692"/>
                  </a:lnTo>
                  <a:close/>
                </a:path>
                <a:path w="5334000" h="1765300">
                  <a:moveTo>
                    <a:pt x="4379087" y="1516684"/>
                  </a:moveTo>
                  <a:lnTo>
                    <a:pt x="4299293" y="1516684"/>
                  </a:lnTo>
                  <a:lnTo>
                    <a:pt x="4299293" y="1584248"/>
                  </a:lnTo>
                  <a:lnTo>
                    <a:pt x="4379087" y="1584248"/>
                  </a:lnTo>
                  <a:lnTo>
                    <a:pt x="4379087" y="1516684"/>
                  </a:lnTo>
                  <a:close/>
                </a:path>
                <a:path w="5334000" h="1765300">
                  <a:moveTo>
                    <a:pt x="4498772" y="1538744"/>
                  </a:moveTo>
                  <a:lnTo>
                    <a:pt x="4418977" y="1538744"/>
                  </a:lnTo>
                  <a:lnTo>
                    <a:pt x="4418977" y="1676628"/>
                  </a:lnTo>
                  <a:lnTo>
                    <a:pt x="4498772" y="1676628"/>
                  </a:lnTo>
                  <a:lnTo>
                    <a:pt x="4498772" y="1538744"/>
                  </a:lnTo>
                  <a:close/>
                </a:path>
                <a:path w="5334000" h="1765300">
                  <a:moveTo>
                    <a:pt x="4618469" y="1569072"/>
                  </a:moveTo>
                  <a:lnTo>
                    <a:pt x="4538675" y="1569072"/>
                  </a:lnTo>
                  <a:lnTo>
                    <a:pt x="4538675" y="1615960"/>
                  </a:lnTo>
                  <a:lnTo>
                    <a:pt x="4618469" y="1615960"/>
                  </a:lnTo>
                  <a:lnTo>
                    <a:pt x="4618469" y="1569072"/>
                  </a:lnTo>
                  <a:close/>
                </a:path>
                <a:path w="5334000" h="1765300">
                  <a:moveTo>
                    <a:pt x="4736782" y="1570456"/>
                  </a:moveTo>
                  <a:lnTo>
                    <a:pt x="4658360" y="1570456"/>
                  </a:lnTo>
                  <a:lnTo>
                    <a:pt x="4658360" y="1615948"/>
                  </a:lnTo>
                  <a:lnTo>
                    <a:pt x="4736782" y="1615948"/>
                  </a:lnTo>
                  <a:lnTo>
                    <a:pt x="4736782" y="1570456"/>
                  </a:lnTo>
                  <a:close/>
                </a:path>
                <a:path w="5334000" h="1765300">
                  <a:moveTo>
                    <a:pt x="4856467" y="1592516"/>
                  </a:moveTo>
                  <a:lnTo>
                    <a:pt x="4776673" y="1592516"/>
                  </a:lnTo>
                  <a:lnTo>
                    <a:pt x="4776673" y="1686267"/>
                  </a:lnTo>
                  <a:lnTo>
                    <a:pt x="4856467" y="1686267"/>
                  </a:lnTo>
                  <a:lnTo>
                    <a:pt x="4856467" y="1592516"/>
                  </a:lnTo>
                  <a:close/>
                </a:path>
                <a:path w="5334000" h="1765300">
                  <a:moveTo>
                    <a:pt x="4976165" y="1598041"/>
                  </a:moveTo>
                  <a:lnTo>
                    <a:pt x="4896370" y="1598041"/>
                  </a:lnTo>
                  <a:lnTo>
                    <a:pt x="4896370" y="1698688"/>
                  </a:lnTo>
                  <a:lnTo>
                    <a:pt x="4976165" y="1698688"/>
                  </a:lnTo>
                  <a:lnTo>
                    <a:pt x="4976165" y="1598041"/>
                  </a:lnTo>
                  <a:close/>
                </a:path>
                <a:path w="5334000" h="1765300">
                  <a:moveTo>
                    <a:pt x="5095862" y="1644916"/>
                  </a:moveTo>
                  <a:lnTo>
                    <a:pt x="5016068" y="1644916"/>
                  </a:lnTo>
                  <a:lnTo>
                    <a:pt x="5016068" y="1701444"/>
                  </a:lnTo>
                  <a:lnTo>
                    <a:pt x="5095862" y="1701444"/>
                  </a:lnTo>
                  <a:lnTo>
                    <a:pt x="5095862" y="1644916"/>
                  </a:lnTo>
                  <a:close/>
                </a:path>
                <a:path w="5334000" h="1765300">
                  <a:moveTo>
                    <a:pt x="5215547" y="1722132"/>
                  </a:moveTo>
                  <a:lnTo>
                    <a:pt x="5135753" y="1722132"/>
                  </a:lnTo>
                  <a:lnTo>
                    <a:pt x="5135753" y="1749704"/>
                  </a:lnTo>
                  <a:lnTo>
                    <a:pt x="5215547" y="1749704"/>
                  </a:lnTo>
                  <a:lnTo>
                    <a:pt x="5215547" y="1722132"/>
                  </a:lnTo>
                  <a:close/>
                </a:path>
                <a:path w="5334000" h="1765300">
                  <a:moveTo>
                    <a:pt x="5333873" y="1734540"/>
                  </a:moveTo>
                  <a:lnTo>
                    <a:pt x="5255450" y="1734540"/>
                  </a:lnTo>
                  <a:lnTo>
                    <a:pt x="5255450" y="1764880"/>
                  </a:lnTo>
                  <a:lnTo>
                    <a:pt x="5333873" y="1764880"/>
                  </a:lnTo>
                  <a:lnTo>
                    <a:pt x="5333873" y="1734540"/>
                  </a:lnTo>
                  <a:close/>
                </a:path>
              </a:pathLst>
            </a:custGeom>
            <a:solidFill>
              <a:srgbClr val="52B7E8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object 12"/>
            <p:cNvSpPr/>
            <p:nvPr/>
          </p:nvSpPr>
          <p:spPr>
            <a:xfrm>
              <a:off x="3500056" y="3150717"/>
              <a:ext cx="4259580" cy="837565"/>
            </a:xfrm>
            <a:custGeom>
              <a:avLst/>
              <a:gdLst/>
              <a:ahLst/>
              <a:cxnLst/>
              <a:rect l="l" t="t" r="r" b="b"/>
              <a:pathLst>
                <a:path w="4259580" h="837564">
                  <a:moveTo>
                    <a:pt x="79794" y="0"/>
                  </a:moveTo>
                  <a:lnTo>
                    <a:pt x="0" y="0"/>
                  </a:lnTo>
                  <a:lnTo>
                    <a:pt x="0" y="12407"/>
                  </a:lnTo>
                  <a:lnTo>
                    <a:pt x="79794" y="12407"/>
                  </a:lnTo>
                  <a:lnTo>
                    <a:pt x="79794" y="0"/>
                  </a:lnTo>
                  <a:close/>
                </a:path>
                <a:path w="4259580" h="837564">
                  <a:moveTo>
                    <a:pt x="2110435" y="408127"/>
                  </a:moveTo>
                  <a:lnTo>
                    <a:pt x="2030641" y="408127"/>
                  </a:lnTo>
                  <a:lnTo>
                    <a:pt x="2030641" y="417766"/>
                  </a:lnTo>
                  <a:lnTo>
                    <a:pt x="2110435" y="417766"/>
                  </a:lnTo>
                  <a:lnTo>
                    <a:pt x="2110435" y="408127"/>
                  </a:lnTo>
                  <a:close/>
                </a:path>
                <a:path w="4259580" h="837564">
                  <a:moveTo>
                    <a:pt x="2230132" y="435698"/>
                  </a:moveTo>
                  <a:lnTo>
                    <a:pt x="2150338" y="435698"/>
                  </a:lnTo>
                  <a:lnTo>
                    <a:pt x="2150338" y="437095"/>
                  </a:lnTo>
                  <a:lnTo>
                    <a:pt x="2230132" y="437095"/>
                  </a:lnTo>
                  <a:lnTo>
                    <a:pt x="2230132" y="435698"/>
                  </a:lnTo>
                  <a:close/>
                </a:path>
                <a:path w="4259580" h="837564">
                  <a:moveTo>
                    <a:pt x="2468143" y="501891"/>
                  </a:moveTo>
                  <a:lnTo>
                    <a:pt x="2388349" y="501891"/>
                  </a:lnTo>
                  <a:lnTo>
                    <a:pt x="2388349" y="503275"/>
                  </a:lnTo>
                  <a:lnTo>
                    <a:pt x="2468143" y="503275"/>
                  </a:lnTo>
                  <a:lnTo>
                    <a:pt x="2468143" y="501891"/>
                  </a:lnTo>
                  <a:close/>
                </a:path>
                <a:path w="4259580" h="837564">
                  <a:moveTo>
                    <a:pt x="4021391" y="745934"/>
                  </a:moveTo>
                  <a:lnTo>
                    <a:pt x="3941597" y="745934"/>
                  </a:lnTo>
                  <a:lnTo>
                    <a:pt x="3941597" y="747318"/>
                  </a:lnTo>
                  <a:lnTo>
                    <a:pt x="4021391" y="747318"/>
                  </a:lnTo>
                  <a:lnTo>
                    <a:pt x="4021391" y="745934"/>
                  </a:lnTo>
                  <a:close/>
                </a:path>
                <a:path w="4259580" h="837564">
                  <a:moveTo>
                    <a:pt x="4259402" y="835558"/>
                  </a:moveTo>
                  <a:lnTo>
                    <a:pt x="4180979" y="835558"/>
                  </a:lnTo>
                  <a:lnTo>
                    <a:pt x="4180979" y="836942"/>
                  </a:lnTo>
                  <a:lnTo>
                    <a:pt x="4259402" y="836942"/>
                  </a:lnTo>
                  <a:lnTo>
                    <a:pt x="4259402" y="835558"/>
                  </a:lnTo>
                  <a:close/>
                </a:path>
              </a:pathLst>
            </a:custGeom>
            <a:solidFill>
              <a:srgbClr val="5EA9DE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object 13"/>
            <p:cNvSpPr/>
            <p:nvPr/>
          </p:nvSpPr>
          <p:spPr>
            <a:xfrm>
              <a:off x="2406323" y="2082145"/>
              <a:ext cx="5374005" cy="1946910"/>
            </a:xfrm>
            <a:custGeom>
              <a:avLst/>
              <a:gdLst/>
              <a:ahLst/>
              <a:cxnLst/>
              <a:rect l="l" t="t" r="r" b="b"/>
              <a:pathLst>
                <a:path w="5374005" h="1946910">
                  <a:moveTo>
                    <a:pt x="0" y="1946871"/>
                  </a:moveTo>
                  <a:lnTo>
                    <a:pt x="0" y="0"/>
                  </a:lnTo>
                </a:path>
                <a:path w="5374005" h="1946910">
                  <a:moveTo>
                    <a:pt x="0" y="1946871"/>
                  </a:moveTo>
                  <a:lnTo>
                    <a:pt x="27520" y="1946871"/>
                  </a:lnTo>
                </a:path>
                <a:path w="5374005" h="1946910">
                  <a:moveTo>
                    <a:pt x="0" y="1622856"/>
                  </a:moveTo>
                  <a:lnTo>
                    <a:pt x="27520" y="1622856"/>
                  </a:lnTo>
                </a:path>
                <a:path w="5374005" h="1946910">
                  <a:moveTo>
                    <a:pt x="0" y="1298828"/>
                  </a:moveTo>
                  <a:lnTo>
                    <a:pt x="27520" y="1298828"/>
                  </a:lnTo>
                </a:path>
                <a:path w="5374005" h="1946910">
                  <a:moveTo>
                    <a:pt x="0" y="973429"/>
                  </a:moveTo>
                  <a:lnTo>
                    <a:pt x="27520" y="973429"/>
                  </a:lnTo>
                </a:path>
                <a:path w="5374005" h="1946910">
                  <a:moveTo>
                    <a:pt x="0" y="649414"/>
                  </a:moveTo>
                  <a:lnTo>
                    <a:pt x="27520" y="649414"/>
                  </a:lnTo>
                </a:path>
                <a:path w="5374005" h="1946910">
                  <a:moveTo>
                    <a:pt x="0" y="325399"/>
                  </a:moveTo>
                  <a:lnTo>
                    <a:pt x="27520" y="325399"/>
                  </a:lnTo>
                </a:path>
                <a:path w="5374005" h="1946910">
                  <a:moveTo>
                    <a:pt x="0" y="0"/>
                  </a:moveTo>
                  <a:lnTo>
                    <a:pt x="27520" y="0"/>
                  </a:lnTo>
                </a:path>
                <a:path w="5374005" h="1946910">
                  <a:moveTo>
                    <a:pt x="0" y="1946871"/>
                  </a:moveTo>
                  <a:lnTo>
                    <a:pt x="5373776" y="1946871"/>
                  </a:lnTo>
                </a:path>
              </a:pathLst>
            </a:custGeom>
            <a:ln w="82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object 14"/>
            <p:cNvSpPr/>
            <p:nvPr/>
          </p:nvSpPr>
          <p:spPr>
            <a:xfrm>
              <a:off x="2406323" y="4001443"/>
              <a:ext cx="5374005" cy="27940"/>
            </a:xfrm>
            <a:custGeom>
              <a:avLst/>
              <a:gdLst/>
              <a:ahLst/>
              <a:cxnLst/>
              <a:rect l="l" t="t" r="r" b="b"/>
              <a:pathLst>
                <a:path w="5374005" h="27939">
                  <a:moveTo>
                    <a:pt x="0" y="0"/>
                  </a:moveTo>
                  <a:lnTo>
                    <a:pt x="0" y="27571"/>
                  </a:lnTo>
                </a:path>
                <a:path w="5374005" h="27939">
                  <a:moveTo>
                    <a:pt x="118313" y="0"/>
                  </a:moveTo>
                  <a:lnTo>
                    <a:pt x="118313" y="27571"/>
                  </a:lnTo>
                </a:path>
                <a:path w="5374005" h="27939">
                  <a:moveTo>
                    <a:pt x="238010" y="0"/>
                  </a:moveTo>
                  <a:lnTo>
                    <a:pt x="238010" y="27571"/>
                  </a:lnTo>
                </a:path>
                <a:path w="5374005" h="27939">
                  <a:moveTo>
                    <a:pt x="357695" y="0"/>
                  </a:moveTo>
                  <a:lnTo>
                    <a:pt x="357695" y="27571"/>
                  </a:lnTo>
                </a:path>
                <a:path w="5374005" h="27939">
                  <a:moveTo>
                    <a:pt x="477393" y="0"/>
                  </a:moveTo>
                  <a:lnTo>
                    <a:pt x="477393" y="27571"/>
                  </a:lnTo>
                </a:path>
                <a:path w="5374005" h="27939">
                  <a:moveTo>
                    <a:pt x="597090" y="0"/>
                  </a:moveTo>
                  <a:lnTo>
                    <a:pt x="597090" y="27571"/>
                  </a:lnTo>
                </a:path>
                <a:path w="5374005" h="27939">
                  <a:moveTo>
                    <a:pt x="715403" y="0"/>
                  </a:moveTo>
                  <a:lnTo>
                    <a:pt x="715403" y="27571"/>
                  </a:lnTo>
                </a:path>
                <a:path w="5374005" h="27939">
                  <a:moveTo>
                    <a:pt x="835101" y="0"/>
                  </a:moveTo>
                  <a:lnTo>
                    <a:pt x="835101" y="27571"/>
                  </a:lnTo>
                </a:path>
                <a:path w="5374005" h="27939">
                  <a:moveTo>
                    <a:pt x="954786" y="0"/>
                  </a:moveTo>
                  <a:lnTo>
                    <a:pt x="954786" y="27571"/>
                  </a:lnTo>
                </a:path>
                <a:path w="5374005" h="27939">
                  <a:moveTo>
                    <a:pt x="1074483" y="0"/>
                  </a:moveTo>
                  <a:lnTo>
                    <a:pt x="1074483" y="27571"/>
                  </a:lnTo>
                </a:path>
                <a:path w="5374005" h="27939">
                  <a:moveTo>
                    <a:pt x="1194181" y="0"/>
                  </a:moveTo>
                  <a:lnTo>
                    <a:pt x="1194181" y="27571"/>
                  </a:lnTo>
                </a:path>
                <a:path w="5374005" h="27939">
                  <a:moveTo>
                    <a:pt x="1312494" y="0"/>
                  </a:moveTo>
                  <a:lnTo>
                    <a:pt x="1312494" y="27571"/>
                  </a:lnTo>
                </a:path>
                <a:path w="5374005" h="27939">
                  <a:moveTo>
                    <a:pt x="1432166" y="0"/>
                  </a:moveTo>
                  <a:lnTo>
                    <a:pt x="1432166" y="27571"/>
                  </a:lnTo>
                </a:path>
                <a:path w="5374005" h="27939">
                  <a:moveTo>
                    <a:pt x="1551876" y="0"/>
                  </a:moveTo>
                  <a:lnTo>
                    <a:pt x="1551876" y="27571"/>
                  </a:lnTo>
                </a:path>
                <a:path w="5374005" h="27939">
                  <a:moveTo>
                    <a:pt x="1671561" y="0"/>
                  </a:moveTo>
                  <a:lnTo>
                    <a:pt x="1671561" y="27571"/>
                  </a:lnTo>
                </a:path>
                <a:path w="5374005" h="27939">
                  <a:moveTo>
                    <a:pt x="1791258" y="0"/>
                  </a:moveTo>
                  <a:lnTo>
                    <a:pt x="1791258" y="27571"/>
                  </a:lnTo>
                </a:path>
                <a:path w="5374005" h="27939">
                  <a:moveTo>
                    <a:pt x="1910943" y="0"/>
                  </a:moveTo>
                  <a:lnTo>
                    <a:pt x="1910943" y="27571"/>
                  </a:lnTo>
                </a:path>
                <a:path w="5374005" h="27939">
                  <a:moveTo>
                    <a:pt x="2029256" y="0"/>
                  </a:moveTo>
                  <a:lnTo>
                    <a:pt x="2029256" y="27571"/>
                  </a:lnTo>
                </a:path>
                <a:path w="5374005" h="27939">
                  <a:moveTo>
                    <a:pt x="2148954" y="0"/>
                  </a:moveTo>
                  <a:lnTo>
                    <a:pt x="2148954" y="27571"/>
                  </a:lnTo>
                </a:path>
                <a:path w="5374005" h="27939">
                  <a:moveTo>
                    <a:pt x="2268651" y="0"/>
                  </a:moveTo>
                  <a:lnTo>
                    <a:pt x="2268651" y="27571"/>
                  </a:lnTo>
                </a:path>
                <a:path w="5374005" h="27939">
                  <a:moveTo>
                    <a:pt x="2388336" y="0"/>
                  </a:moveTo>
                  <a:lnTo>
                    <a:pt x="2388336" y="27571"/>
                  </a:lnTo>
                </a:path>
                <a:path w="5374005" h="27939">
                  <a:moveTo>
                    <a:pt x="2508034" y="0"/>
                  </a:moveTo>
                  <a:lnTo>
                    <a:pt x="2508034" y="27571"/>
                  </a:lnTo>
                </a:path>
                <a:path w="5374005" h="27939">
                  <a:moveTo>
                    <a:pt x="2626347" y="0"/>
                  </a:moveTo>
                  <a:lnTo>
                    <a:pt x="2626347" y="27571"/>
                  </a:lnTo>
                </a:path>
                <a:path w="5374005" h="27939">
                  <a:moveTo>
                    <a:pt x="2746044" y="0"/>
                  </a:moveTo>
                  <a:lnTo>
                    <a:pt x="2746044" y="27571"/>
                  </a:lnTo>
                </a:path>
                <a:path w="5374005" h="27939">
                  <a:moveTo>
                    <a:pt x="2865742" y="0"/>
                  </a:moveTo>
                  <a:lnTo>
                    <a:pt x="2865742" y="27571"/>
                  </a:lnTo>
                </a:path>
                <a:path w="5374005" h="27939">
                  <a:moveTo>
                    <a:pt x="2985427" y="0"/>
                  </a:moveTo>
                  <a:lnTo>
                    <a:pt x="2985427" y="27571"/>
                  </a:lnTo>
                </a:path>
                <a:path w="5374005" h="27939">
                  <a:moveTo>
                    <a:pt x="3105111" y="0"/>
                  </a:moveTo>
                  <a:lnTo>
                    <a:pt x="3105111" y="27571"/>
                  </a:lnTo>
                </a:path>
                <a:path w="5374005" h="27939">
                  <a:moveTo>
                    <a:pt x="3223437" y="0"/>
                  </a:moveTo>
                  <a:lnTo>
                    <a:pt x="3223437" y="27571"/>
                  </a:lnTo>
                </a:path>
                <a:path w="5374005" h="27939">
                  <a:moveTo>
                    <a:pt x="3343135" y="0"/>
                  </a:moveTo>
                  <a:lnTo>
                    <a:pt x="3343135" y="27571"/>
                  </a:lnTo>
                </a:path>
                <a:path w="5374005" h="27939">
                  <a:moveTo>
                    <a:pt x="3462820" y="0"/>
                  </a:moveTo>
                  <a:lnTo>
                    <a:pt x="3462820" y="27571"/>
                  </a:lnTo>
                </a:path>
                <a:path w="5374005" h="27939">
                  <a:moveTo>
                    <a:pt x="3582504" y="0"/>
                  </a:moveTo>
                  <a:lnTo>
                    <a:pt x="3582504" y="27571"/>
                  </a:lnTo>
                </a:path>
                <a:path w="5374005" h="27939">
                  <a:moveTo>
                    <a:pt x="3702202" y="0"/>
                  </a:moveTo>
                  <a:lnTo>
                    <a:pt x="3702202" y="27571"/>
                  </a:lnTo>
                </a:path>
                <a:path w="5374005" h="27939">
                  <a:moveTo>
                    <a:pt x="3820528" y="0"/>
                  </a:moveTo>
                  <a:lnTo>
                    <a:pt x="3820528" y="27571"/>
                  </a:lnTo>
                </a:path>
                <a:path w="5374005" h="27939">
                  <a:moveTo>
                    <a:pt x="3940213" y="0"/>
                  </a:moveTo>
                  <a:lnTo>
                    <a:pt x="3940213" y="27571"/>
                  </a:lnTo>
                </a:path>
                <a:path w="5374005" h="27939">
                  <a:moveTo>
                    <a:pt x="4059897" y="0"/>
                  </a:moveTo>
                  <a:lnTo>
                    <a:pt x="4059897" y="27571"/>
                  </a:lnTo>
                </a:path>
                <a:path w="5374005" h="27939">
                  <a:moveTo>
                    <a:pt x="4179595" y="0"/>
                  </a:moveTo>
                  <a:lnTo>
                    <a:pt x="4179595" y="27571"/>
                  </a:lnTo>
                </a:path>
                <a:path w="5374005" h="27939">
                  <a:moveTo>
                    <a:pt x="4299292" y="0"/>
                  </a:moveTo>
                  <a:lnTo>
                    <a:pt x="4299292" y="27571"/>
                  </a:lnTo>
                </a:path>
                <a:path w="5374005" h="27939">
                  <a:moveTo>
                    <a:pt x="4417606" y="0"/>
                  </a:moveTo>
                  <a:lnTo>
                    <a:pt x="4417606" y="27571"/>
                  </a:lnTo>
                </a:path>
                <a:path w="5374005" h="27939">
                  <a:moveTo>
                    <a:pt x="4537290" y="0"/>
                  </a:moveTo>
                  <a:lnTo>
                    <a:pt x="4537290" y="27571"/>
                  </a:lnTo>
                </a:path>
                <a:path w="5374005" h="27939">
                  <a:moveTo>
                    <a:pt x="4656988" y="0"/>
                  </a:moveTo>
                  <a:lnTo>
                    <a:pt x="4656988" y="27571"/>
                  </a:lnTo>
                </a:path>
                <a:path w="5374005" h="27939">
                  <a:moveTo>
                    <a:pt x="4776685" y="0"/>
                  </a:moveTo>
                  <a:lnTo>
                    <a:pt x="4776685" y="27571"/>
                  </a:lnTo>
                </a:path>
                <a:path w="5374005" h="27939">
                  <a:moveTo>
                    <a:pt x="4896383" y="0"/>
                  </a:moveTo>
                  <a:lnTo>
                    <a:pt x="4896383" y="27571"/>
                  </a:lnTo>
                </a:path>
                <a:path w="5374005" h="27939">
                  <a:moveTo>
                    <a:pt x="5016068" y="0"/>
                  </a:moveTo>
                  <a:lnTo>
                    <a:pt x="5016068" y="27571"/>
                  </a:lnTo>
                </a:path>
                <a:path w="5374005" h="27939">
                  <a:moveTo>
                    <a:pt x="5134381" y="0"/>
                  </a:moveTo>
                  <a:lnTo>
                    <a:pt x="5134381" y="27571"/>
                  </a:lnTo>
                </a:path>
                <a:path w="5374005" h="27939">
                  <a:moveTo>
                    <a:pt x="5254078" y="0"/>
                  </a:moveTo>
                  <a:lnTo>
                    <a:pt x="5254078" y="27571"/>
                  </a:lnTo>
                </a:path>
                <a:path w="5374005" h="27939">
                  <a:moveTo>
                    <a:pt x="5373776" y="0"/>
                  </a:moveTo>
                  <a:lnTo>
                    <a:pt x="5373776" y="27571"/>
                  </a:lnTo>
                </a:path>
              </a:pathLst>
            </a:custGeom>
            <a:ln w="82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7" name="object 15"/>
          <p:cNvSpPr txBox="1"/>
          <p:nvPr/>
        </p:nvSpPr>
        <p:spPr>
          <a:xfrm>
            <a:off x="2293959" y="2524377"/>
            <a:ext cx="117475" cy="205104"/>
          </a:xfrm>
          <a:prstGeom prst="rect">
            <a:avLst/>
          </a:prstGeom>
        </p:spPr>
        <p:txBody>
          <a:bodyPr vert="vert270" wrap="square" lIns="0" tIns="11430" rIns="0" bIns="0" rtlCol="0">
            <a:spAutoFit/>
          </a:bodyPr>
          <a:lstStyle/>
          <a:p>
            <a:pPr marL="12700">
              <a:spcBef>
                <a:spcPts val="90"/>
              </a:spcBef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10948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18" name="object 16"/>
          <p:cNvSpPr txBox="1"/>
          <p:nvPr/>
        </p:nvSpPr>
        <p:spPr>
          <a:xfrm>
            <a:off x="2413357" y="3143999"/>
            <a:ext cx="5251450" cy="1286510"/>
          </a:xfrm>
          <a:prstGeom prst="rect">
            <a:avLst/>
          </a:prstGeom>
        </p:spPr>
        <p:txBody>
          <a:bodyPr vert="vert270" wrap="square" lIns="0" tIns="11430" rIns="0" bIns="0" rtlCol="0">
            <a:spAutoFit/>
          </a:bodyPr>
          <a:lstStyle/>
          <a:p>
            <a:pPr marL="1129665">
              <a:spcBef>
                <a:spcPts val="90"/>
              </a:spcBef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7138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1066165">
              <a:spcBef>
                <a:spcPts val="219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6745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1029335">
              <a:spcBef>
                <a:spcPts val="219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6518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902969">
              <a:spcBef>
                <a:spcPts val="219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5739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897255">
              <a:spcBef>
                <a:spcPts val="219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5705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872490">
              <a:spcBef>
                <a:spcPts val="219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5552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860425">
              <a:spcBef>
                <a:spcPts val="219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5478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857250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5458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850265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5414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842644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5370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827405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5274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796290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5083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769620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4919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732790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4691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711835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4561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708025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4541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701675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4500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654685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4212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633730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4087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563880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3653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555625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3600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525780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3417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523875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3406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514350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3347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507365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3303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442595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2903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414020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2727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377825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2507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347345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2319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342900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2291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342900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2289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326390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2189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323215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2170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307340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2074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271145">
              <a:spcBef>
                <a:spcPts val="220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1850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230504">
              <a:spcBef>
                <a:spcPts val="225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1600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208915">
              <a:spcBef>
                <a:spcPts val="219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1514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178435">
              <a:spcBef>
                <a:spcPts val="219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1276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176530">
              <a:spcBef>
                <a:spcPts val="219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1267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154940">
              <a:spcBef>
                <a:spcPts val="219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1133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149860">
              <a:spcBef>
                <a:spcPts val="219"/>
              </a:spcBef>
            </a:pPr>
            <a:r>
              <a:rPr sz="6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1104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102235">
              <a:spcBef>
                <a:spcPts val="219"/>
              </a:spcBef>
            </a:pPr>
            <a:r>
              <a:rPr sz="600" kern="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811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25400">
              <a:spcBef>
                <a:spcPts val="220"/>
              </a:spcBef>
            </a:pPr>
            <a:r>
              <a:rPr sz="600" kern="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337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12700">
              <a:spcBef>
                <a:spcPts val="220"/>
              </a:spcBef>
            </a:pPr>
            <a:r>
              <a:rPr sz="600" kern="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257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19" name="object 17"/>
          <p:cNvSpPr txBox="1"/>
          <p:nvPr/>
        </p:nvSpPr>
        <p:spPr>
          <a:xfrm>
            <a:off x="1990063" y="2398860"/>
            <a:ext cx="386715" cy="21907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 indent="27940">
              <a:spcBef>
                <a:spcPts val="125"/>
              </a:spcBef>
            </a:pPr>
            <a:r>
              <a:rPr sz="700" kern="0" spc="-75" dirty="0">
                <a:solidFill>
                  <a:sysClr val="windowText" lastClr="000000"/>
                </a:solidFill>
                <a:latin typeface="Arial MT"/>
                <a:cs typeface="Arial MT"/>
              </a:rPr>
              <a:t>USD</a:t>
            </a:r>
            <a:r>
              <a:rPr sz="700" kern="0" spc="-2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700" kern="0" spc="-80" dirty="0">
                <a:solidFill>
                  <a:sysClr val="windowText" lastClr="000000"/>
                </a:solidFill>
                <a:latin typeface="Arial MT"/>
                <a:cs typeface="Arial MT"/>
              </a:rPr>
              <a:t>PPA</a:t>
            </a:r>
            <a:r>
              <a:rPr sz="700" kern="0" spc="50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7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12000</a:t>
            </a:r>
            <a:endParaRPr sz="7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endParaRPr sz="7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>
              <a:spcBef>
                <a:spcPts val="110"/>
              </a:spcBef>
            </a:pPr>
            <a:endParaRPr sz="7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12700"/>
            <a:r>
              <a:rPr sz="7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10000</a:t>
            </a:r>
            <a:endParaRPr sz="7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endParaRPr sz="7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>
              <a:spcBef>
                <a:spcPts val="105"/>
              </a:spcBef>
            </a:pPr>
            <a:endParaRPr sz="7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53975"/>
            <a:r>
              <a:rPr sz="7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8000</a:t>
            </a:r>
            <a:endParaRPr sz="7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endParaRPr sz="7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>
              <a:spcBef>
                <a:spcPts val="105"/>
              </a:spcBef>
            </a:pPr>
            <a:endParaRPr sz="7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53975"/>
            <a:r>
              <a:rPr sz="7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6000</a:t>
            </a:r>
            <a:endParaRPr sz="7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endParaRPr sz="7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>
              <a:spcBef>
                <a:spcPts val="105"/>
              </a:spcBef>
            </a:pPr>
            <a:endParaRPr sz="7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53975"/>
            <a:r>
              <a:rPr sz="7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4000</a:t>
            </a:r>
            <a:endParaRPr sz="7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endParaRPr sz="7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>
              <a:spcBef>
                <a:spcPts val="105"/>
              </a:spcBef>
            </a:pPr>
            <a:endParaRPr sz="7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53975"/>
            <a:r>
              <a:rPr sz="700" kern="0" spc="-20" dirty="0">
                <a:solidFill>
                  <a:sysClr val="windowText" lastClr="000000"/>
                </a:solidFill>
                <a:latin typeface="Arial MT"/>
                <a:cs typeface="Arial MT"/>
              </a:rPr>
              <a:t>2000</a:t>
            </a:r>
            <a:endParaRPr sz="7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endParaRPr sz="7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>
              <a:spcBef>
                <a:spcPts val="105"/>
              </a:spcBef>
            </a:pPr>
            <a:endParaRPr sz="700" kern="0">
              <a:solidFill>
                <a:sysClr val="windowText" lastClr="000000"/>
              </a:solidFill>
              <a:latin typeface="Arial MT"/>
              <a:cs typeface="Arial MT"/>
            </a:endParaRPr>
          </a:p>
          <a:p>
            <a:pPr marL="15875" algn="ctr"/>
            <a:r>
              <a:rPr sz="7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0</a:t>
            </a:r>
            <a:endParaRPr sz="7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20" name="object 18"/>
          <p:cNvSpPr/>
          <p:nvPr/>
        </p:nvSpPr>
        <p:spPr>
          <a:xfrm>
            <a:off x="2347061" y="2205871"/>
            <a:ext cx="5323205" cy="168275"/>
          </a:xfrm>
          <a:custGeom>
            <a:avLst/>
            <a:gdLst/>
            <a:ahLst/>
            <a:cxnLst/>
            <a:rect l="l" t="t" r="r" b="b"/>
            <a:pathLst>
              <a:path w="5323205" h="168275">
                <a:moveTo>
                  <a:pt x="5322862" y="0"/>
                </a:moveTo>
                <a:lnTo>
                  <a:pt x="0" y="0"/>
                </a:lnTo>
                <a:lnTo>
                  <a:pt x="0" y="168224"/>
                </a:lnTo>
                <a:lnTo>
                  <a:pt x="5322862" y="168224"/>
                </a:lnTo>
                <a:lnTo>
                  <a:pt x="5322862" y="0"/>
                </a:lnTo>
                <a:close/>
              </a:path>
            </a:pathLst>
          </a:custGeom>
          <a:solidFill>
            <a:srgbClr val="EAEAEA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1" name="object 19"/>
          <p:cNvSpPr txBox="1"/>
          <p:nvPr/>
        </p:nvSpPr>
        <p:spPr>
          <a:xfrm>
            <a:off x="2347061" y="2205871"/>
            <a:ext cx="5323205" cy="16827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207645" algn="ctr">
              <a:spcBef>
                <a:spcPts val="195"/>
              </a:spcBef>
              <a:tabLst>
                <a:tab pos="2305685" algn="l"/>
              </a:tabLst>
            </a:pPr>
            <a:r>
              <a:rPr sz="7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Gubernamental/Obligatorio</a:t>
            </a:r>
            <a:r>
              <a:rPr sz="7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	</a:t>
            </a:r>
            <a:r>
              <a:rPr sz="700" kern="0" spc="-65" dirty="0">
                <a:solidFill>
                  <a:sysClr val="windowText" lastClr="000000"/>
                </a:solidFill>
                <a:latin typeface="Arial MT"/>
                <a:cs typeface="Arial MT"/>
              </a:rPr>
              <a:t>Voluntario/Gasto</a:t>
            </a:r>
            <a:r>
              <a:rPr sz="700" kern="0" spc="1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700" kern="0" spc="-70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700" kern="0" spc="1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700" kern="0" spc="-10" dirty="0">
                <a:solidFill>
                  <a:sysClr val="windowText" lastClr="000000"/>
                </a:solidFill>
                <a:latin typeface="Arial MT"/>
                <a:cs typeface="Arial MT"/>
              </a:rPr>
              <a:t>bolsillo</a:t>
            </a:r>
            <a:endParaRPr sz="7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grpSp>
        <p:nvGrpSpPr>
          <p:cNvPr id="22" name="object 20"/>
          <p:cNvGrpSpPr/>
          <p:nvPr/>
        </p:nvGrpSpPr>
        <p:grpSpPr>
          <a:xfrm>
            <a:off x="3416033" y="2252747"/>
            <a:ext cx="2230120" cy="65405"/>
            <a:chOff x="3530333" y="1753984"/>
            <a:chExt cx="2230120" cy="65405"/>
          </a:xfrm>
        </p:grpSpPr>
        <p:sp>
          <p:nvSpPr>
            <p:cNvPr id="23" name="object 21"/>
            <p:cNvSpPr/>
            <p:nvPr/>
          </p:nvSpPr>
          <p:spPr>
            <a:xfrm>
              <a:off x="3530333" y="1753984"/>
              <a:ext cx="130810" cy="65405"/>
            </a:xfrm>
            <a:custGeom>
              <a:avLst/>
              <a:gdLst/>
              <a:ahLst/>
              <a:cxnLst/>
              <a:rect l="l" t="t" r="r" b="b"/>
              <a:pathLst>
                <a:path w="130810" h="65405">
                  <a:moveTo>
                    <a:pt x="130695" y="0"/>
                  </a:moveTo>
                  <a:lnTo>
                    <a:pt x="0" y="0"/>
                  </a:lnTo>
                  <a:lnTo>
                    <a:pt x="0" y="64808"/>
                  </a:lnTo>
                  <a:lnTo>
                    <a:pt x="130695" y="64808"/>
                  </a:lnTo>
                  <a:lnTo>
                    <a:pt x="130695" y="0"/>
                  </a:lnTo>
                  <a:close/>
                </a:path>
              </a:pathLst>
            </a:custGeom>
            <a:solidFill>
              <a:srgbClr val="0088D0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object 22"/>
            <p:cNvSpPr/>
            <p:nvPr/>
          </p:nvSpPr>
          <p:spPr>
            <a:xfrm>
              <a:off x="5629757" y="1753984"/>
              <a:ext cx="130810" cy="65405"/>
            </a:xfrm>
            <a:custGeom>
              <a:avLst/>
              <a:gdLst/>
              <a:ahLst/>
              <a:cxnLst/>
              <a:rect l="l" t="t" r="r" b="b"/>
              <a:pathLst>
                <a:path w="130810" h="65405">
                  <a:moveTo>
                    <a:pt x="130695" y="0"/>
                  </a:moveTo>
                  <a:lnTo>
                    <a:pt x="0" y="0"/>
                  </a:lnTo>
                  <a:lnTo>
                    <a:pt x="0" y="64808"/>
                  </a:lnTo>
                  <a:lnTo>
                    <a:pt x="130695" y="64808"/>
                  </a:lnTo>
                  <a:lnTo>
                    <a:pt x="130695" y="0"/>
                  </a:lnTo>
                  <a:close/>
                </a:path>
              </a:pathLst>
            </a:custGeom>
            <a:solidFill>
              <a:srgbClr val="52B7E8"/>
            </a:solidFill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5" name="object 23"/>
          <p:cNvSpPr txBox="1"/>
          <p:nvPr/>
        </p:nvSpPr>
        <p:spPr>
          <a:xfrm>
            <a:off x="953000" y="5110429"/>
            <a:ext cx="5116536" cy="6456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44880">
              <a:lnSpc>
                <a:spcPts val="660"/>
              </a:lnSpc>
              <a:spcBef>
                <a:spcPts val="95"/>
              </a:spcBef>
            </a:pPr>
            <a:r>
              <a:rPr sz="800" kern="0" spc="40" dirty="0">
                <a:solidFill>
                  <a:srgbClr val="12100A"/>
                </a:solidFill>
                <a:cs typeface="Calibri"/>
              </a:rPr>
              <a:t>1.</a:t>
            </a:r>
            <a:r>
              <a:rPr sz="800" kern="0" spc="30" dirty="0">
                <a:solidFill>
                  <a:srgbClr val="12100A"/>
                </a:solidFill>
                <a:cs typeface="Calibri"/>
              </a:rPr>
              <a:t> </a:t>
            </a:r>
            <a:r>
              <a:rPr sz="800" kern="0" spc="40" dirty="0">
                <a:solidFill>
                  <a:srgbClr val="12100A"/>
                </a:solidFill>
                <a:cs typeface="Calibri"/>
              </a:rPr>
              <a:t>Estimaciones</a:t>
            </a:r>
            <a:r>
              <a:rPr sz="800" kern="0" spc="35" dirty="0">
                <a:solidFill>
                  <a:srgbClr val="12100A"/>
                </a:solidFill>
                <a:cs typeface="Calibri"/>
              </a:rPr>
              <a:t> </a:t>
            </a:r>
            <a:r>
              <a:rPr sz="800" kern="0" spc="40" dirty="0">
                <a:solidFill>
                  <a:srgbClr val="12100A"/>
                </a:solidFill>
                <a:cs typeface="Calibri"/>
              </a:rPr>
              <a:t>de</a:t>
            </a:r>
            <a:r>
              <a:rPr sz="800" kern="0" spc="35" dirty="0">
                <a:solidFill>
                  <a:srgbClr val="12100A"/>
                </a:solidFill>
                <a:cs typeface="Calibri"/>
              </a:rPr>
              <a:t> </a:t>
            </a:r>
            <a:r>
              <a:rPr sz="800" kern="0" spc="40" dirty="0">
                <a:solidFill>
                  <a:srgbClr val="12100A"/>
                </a:solidFill>
                <a:cs typeface="Calibri"/>
              </a:rPr>
              <a:t>la</a:t>
            </a:r>
            <a:r>
              <a:rPr sz="800" kern="0" spc="30" dirty="0">
                <a:solidFill>
                  <a:srgbClr val="12100A"/>
                </a:solidFill>
                <a:cs typeface="Calibri"/>
              </a:rPr>
              <a:t> </a:t>
            </a:r>
            <a:r>
              <a:rPr sz="800" kern="0" spc="35" dirty="0">
                <a:solidFill>
                  <a:srgbClr val="12100A"/>
                </a:solidFill>
                <a:cs typeface="Calibri"/>
              </a:rPr>
              <a:t>OCDE.</a:t>
            </a:r>
            <a:endParaRPr sz="800" kern="0" dirty="0">
              <a:solidFill>
                <a:sysClr val="windowText" lastClr="000000"/>
              </a:solidFill>
              <a:cs typeface="Calibri"/>
            </a:endParaRPr>
          </a:p>
          <a:p>
            <a:pPr marL="944880">
              <a:lnSpc>
                <a:spcPts val="660"/>
              </a:lnSpc>
            </a:pPr>
            <a:r>
              <a:rPr sz="800" kern="0" spc="40" dirty="0">
                <a:solidFill>
                  <a:srgbClr val="12100A"/>
                </a:solidFill>
                <a:cs typeface="Calibri"/>
              </a:rPr>
              <a:t>Fuente: </a:t>
            </a:r>
            <a:r>
              <a:rPr sz="800" kern="0" spc="65" dirty="0">
                <a:solidFill>
                  <a:srgbClr val="12100A"/>
                </a:solidFill>
                <a:cs typeface="Calibri"/>
              </a:rPr>
              <a:t>OECD</a:t>
            </a:r>
            <a:r>
              <a:rPr sz="800" kern="0" spc="45" dirty="0">
                <a:solidFill>
                  <a:srgbClr val="12100A"/>
                </a:solidFill>
                <a:cs typeface="Calibri"/>
              </a:rPr>
              <a:t> </a:t>
            </a:r>
            <a:r>
              <a:rPr sz="800" kern="0" spc="40" dirty="0">
                <a:solidFill>
                  <a:srgbClr val="12100A"/>
                </a:solidFill>
                <a:cs typeface="Calibri"/>
              </a:rPr>
              <a:t>Health Statistics</a:t>
            </a:r>
            <a:r>
              <a:rPr sz="800" kern="0" spc="45" dirty="0">
                <a:solidFill>
                  <a:srgbClr val="12100A"/>
                </a:solidFill>
                <a:cs typeface="Calibri"/>
              </a:rPr>
              <a:t> </a:t>
            </a:r>
            <a:r>
              <a:rPr sz="800" kern="0" spc="30" dirty="0">
                <a:solidFill>
                  <a:srgbClr val="12100A"/>
                </a:solidFill>
                <a:cs typeface="Calibri"/>
              </a:rPr>
              <a:t>2021,</a:t>
            </a:r>
            <a:r>
              <a:rPr sz="800" kern="0" spc="40" dirty="0">
                <a:solidFill>
                  <a:srgbClr val="12100A"/>
                </a:solidFill>
                <a:cs typeface="Calibri"/>
              </a:rPr>
              <a:t> </a:t>
            </a:r>
            <a:r>
              <a:rPr sz="800" kern="0" spc="75" dirty="0">
                <a:solidFill>
                  <a:srgbClr val="12100A"/>
                </a:solidFill>
                <a:cs typeface="Calibri"/>
              </a:rPr>
              <a:t>WHO</a:t>
            </a:r>
            <a:r>
              <a:rPr sz="800" kern="0" spc="45" dirty="0">
                <a:solidFill>
                  <a:srgbClr val="12100A"/>
                </a:solidFill>
                <a:cs typeface="Calibri"/>
              </a:rPr>
              <a:t> </a:t>
            </a:r>
            <a:r>
              <a:rPr sz="800" kern="0" spc="40" dirty="0">
                <a:solidFill>
                  <a:srgbClr val="12100A"/>
                </a:solidFill>
                <a:cs typeface="Calibri"/>
              </a:rPr>
              <a:t>Global Health</a:t>
            </a:r>
            <a:r>
              <a:rPr sz="800" kern="0" spc="45" dirty="0">
                <a:solidFill>
                  <a:srgbClr val="12100A"/>
                </a:solidFill>
                <a:cs typeface="Calibri"/>
              </a:rPr>
              <a:t> </a:t>
            </a:r>
            <a:r>
              <a:rPr sz="800" kern="0" spc="40" dirty="0">
                <a:solidFill>
                  <a:srgbClr val="12100A"/>
                </a:solidFill>
                <a:cs typeface="Calibri"/>
              </a:rPr>
              <a:t>Expenditure </a:t>
            </a:r>
            <a:r>
              <a:rPr sz="800" kern="0" spc="-10" dirty="0">
                <a:solidFill>
                  <a:srgbClr val="12100A"/>
                </a:solidFill>
                <a:cs typeface="Calibri"/>
              </a:rPr>
              <a:t>Database.</a:t>
            </a:r>
            <a:endParaRPr sz="800" kern="0" dirty="0">
              <a:solidFill>
                <a:sysClr val="windowText" lastClr="000000"/>
              </a:solidFill>
              <a:cs typeface="Calibri"/>
            </a:endParaRPr>
          </a:p>
          <a:p>
            <a:endParaRPr sz="550" kern="0" dirty="0">
              <a:solidFill>
                <a:sysClr val="windowText" lastClr="000000"/>
              </a:solidFill>
              <a:cs typeface="Calibri"/>
            </a:endParaRPr>
          </a:p>
          <a:p>
            <a:pPr>
              <a:spcBef>
                <a:spcPts val="270"/>
              </a:spcBef>
            </a:pPr>
            <a:endParaRPr sz="550" kern="0" dirty="0">
              <a:solidFill>
                <a:sysClr val="windowText" lastClr="000000"/>
              </a:solidFill>
              <a:cs typeface="Calibri"/>
            </a:endParaRPr>
          </a:p>
          <a:p>
            <a:pPr marL="12700" marR="133985">
              <a:spcBef>
                <a:spcPts val="5"/>
              </a:spcBef>
            </a:pPr>
            <a:r>
              <a:rPr sz="800" kern="0" dirty="0">
                <a:solidFill>
                  <a:sysClr val="windowText" lastClr="000000"/>
                </a:solidFill>
                <a:latin typeface="Verdana"/>
                <a:cs typeface="Verdana"/>
              </a:rPr>
              <a:t>Fonte: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Panorama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95" dirty="0">
                <a:solidFill>
                  <a:sysClr val="windowText" lastClr="000000"/>
                </a:solidFill>
                <a:latin typeface="Verdana"/>
                <a:cs typeface="Verdana"/>
              </a:rPr>
              <a:t>da</a:t>
            </a:r>
            <a:r>
              <a:rPr sz="800" kern="0" spc="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95" dirty="0">
                <a:solidFill>
                  <a:sysClr val="windowText" lastClr="000000"/>
                </a:solidFill>
                <a:latin typeface="Verdana"/>
                <a:cs typeface="Verdana"/>
              </a:rPr>
              <a:t>Saúde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95" dirty="0">
                <a:solidFill>
                  <a:sysClr val="windowText" lastClr="000000"/>
                </a:solidFill>
                <a:latin typeface="Verdana"/>
                <a:cs typeface="Verdana"/>
              </a:rPr>
              <a:t>2021</a:t>
            </a:r>
            <a:r>
              <a:rPr sz="800" kern="0" spc="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100" dirty="0">
                <a:solidFill>
                  <a:sysClr val="windowText" lastClr="000000"/>
                </a:solidFill>
                <a:latin typeface="Verdana"/>
                <a:cs typeface="Verdana"/>
              </a:rPr>
              <a:t>INDICADORES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DA</a:t>
            </a:r>
            <a:r>
              <a:rPr sz="800" kern="0" spc="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110" dirty="0">
                <a:solidFill>
                  <a:sysClr val="windowText" lastClr="000000"/>
                </a:solidFill>
                <a:latin typeface="Verdana"/>
                <a:cs typeface="Verdana"/>
              </a:rPr>
              <a:t>OCDE </a:t>
            </a:r>
            <a:r>
              <a:rPr sz="800" kern="0" spc="60" dirty="0">
                <a:solidFill>
                  <a:sysClr val="windowText" lastClr="000000"/>
                </a:solidFill>
                <a:latin typeface="Verdana"/>
                <a:cs typeface="Verdana"/>
              </a:rPr>
              <a:t>disponível</a:t>
            </a:r>
            <a:r>
              <a:rPr sz="800" kern="0" spc="1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dirty="0">
                <a:solidFill>
                  <a:sysClr val="windowText" lastClr="000000"/>
                </a:solidFill>
                <a:latin typeface="Verdana"/>
                <a:cs typeface="Verdana"/>
              </a:rPr>
              <a:t>em: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60" dirty="0">
                <a:solidFill>
                  <a:sysClr val="windowText" lastClr="000000"/>
                </a:solidFill>
                <a:latin typeface="Verdana"/>
                <a:cs typeface="Verdana"/>
                <a:hlinkClick r:id="rId3"/>
              </a:rPr>
              <a:t>www.oecd.org/health</a:t>
            </a:r>
            <a:endParaRPr sz="800" kern="0" dirty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sp>
        <p:nvSpPr>
          <p:cNvPr id="26" name="object 24"/>
          <p:cNvSpPr txBox="1"/>
          <p:nvPr/>
        </p:nvSpPr>
        <p:spPr>
          <a:xfrm rot="18900000">
            <a:off x="6371101" y="4671826"/>
            <a:ext cx="336358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Costa</a:t>
            </a:r>
            <a:r>
              <a:rPr sz="600" kern="0" spc="-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600" kern="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Rica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27" name="object 25"/>
          <p:cNvSpPr txBox="1"/>
          <p:nvPr/>
        </p:nvSpPr>
        <p:spPr>
          <a:xfrm rot="18900000">
            <a:off x="6622020" y="4615533"/>
            <a:ext cx="185733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Brasil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28" name="object 26"/>
          <p:cNvSpPr txBox="1"/>
          <p:nvPr/>
        </p:nvSpPr>
        <p:spPr>
          <a:xfrm rot="18900000">
            <a:off x="6647030" y="4656108"/>
            <a:ext cx="293422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Colombia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29" name="object 27"/>
          <p:cNvSpPr txBox="1"/>
          <p:nvPr/>
        </p:nvSpPr>
        <p:spPr>
          <a:xfrm rot="18900000">
            <a:off x="6809408" y="4637757"/>
            <a:ext cx="243816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Turquía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30" name="object 28"/>
          <p:cNvSpPr txBox="1"/>
          <p:nvPr/>
        </p:nvSpPr>
        <p:spPr>
          <a:xfrm rot="18900000">
            <a:off x="6944092" y="4631049"/>
            <a:ext cx="226538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México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31" name="object 29"/>
          <p:cNvSpPr txBox="1"/>
          <p:nvPr/>
        </p:nvSpPr>
        <p:spPr>
          <a:xfrm rot="18900000">
            <a:off x="7005268" y="4655967"/>
            <a:ext cx="293422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Sudáfrica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32" name="object 30"/>
          <p:cNvSpPr txBox="1"/>
          <p:nvPr/>
        </p:nvSpPr>
        <p:spPr>
          <a:xfrm rot="18900000">
            <a:off x="7213126" y="4617937"/>
            <a:ext cx="192614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China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33" name="object 31"/>
          <p:cNvSpPr txBox="1"/>
          <p:nvPr/>
        </p:nvSpPr>
        <p:spPr>
          <a:xfrm rot="18900000">
            <a:off x="7237831" y="4658543"/>
            <a:ext cx="300140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Indonesia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34" name="object 32"/>
          <p:cNvSpPr txBox="1"/>
          <p:nvPr/>
        </p:nvSpPr>
        <p:spPr>
          <a:xfrm rot="18900000">
            <a:off x="7475546" y="4607417"/>
            <a:ext cx="166035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India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35" name="object 33"/>
          <p:cNvSpPr txBox="1"/>
          <p:nvPr/>
        </p:nvSpPr>
        <p:spPr>
          <a:xfrm rot="18900000">
            <a:off x="4390531" y="4650837"/>
            <a:ext cx="278810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70" dirty="0">
                <a:solidFill>
                  <a:sysClr val="windowText" lastClr="000000"/>
                </a:solidFill>
                <a:latin typeface="Arial MT"/>
                <a:cs typeface="Arial MT"/>
              </a:rPr>
              <a:t>OCDE38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36" name="object 34"/>
          <p:cNvSpPr txBox="1"/>
          <p:nvPr/>
        </p:nvSpPr>
        <p:spPr>
          <a:xfrm rot="18900000">
            <a:off x="4612497" y="4606324"/>
            <a:ext cx="162723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Italia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37" name="object 35"/>
          <p:cNvSpPr txBox="1"/>
          <p:nvPr/>
        </p:nvSpPr>
        <p:spPr>
          <a:xfrm rot="18900000">
            <a:off x="4662868" y="4636403"/>
            <a:ext cx="240228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España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38" name="object 36"/>
          <p:cNvSpPr txBox="1"/>
          <p:nvPr/>
        </p:nvSpPr>
        <p:spPr>
          <a:xfrm rot="18900000">
            <a:off x="4546007" y="4735705"/>
            <a:ext cx="513834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República</a:t>
            </a:r>
            <a:r>
              <a:rPr sz="600" kern="0" spc="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600" kern="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Checa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39" name="object 37"/>
          <p:cNvSpPr txBox="1"/>
          <p:nvPr/>
        </p:nvSpPr>
        <p:spPr>
          <a:xfrm rot="18900000">
            <a:off x="4938168" y="4620461"/>
            <a:ext cx="198968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Corea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40" name="object 38"/>
          <p:cNvSpPr txBox="1"/>
          <p:nvPr/>
        </p:nvSpPr>
        <p:spPr>
          <a:xfrm rot="18900000">
            <a:off x="5002853" y="4644324"/>
            <a:ext cx="261250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Portugal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41" name="object 39"/>
          <p:cNvSpPr txBox="1"/>
          <p:nvPr/>
        </p:nvSpPr>
        <p:spPr>
          <a:xfrm rot="18900000">
            <a:off x="5088409" y="4658629"/>
            <a:ext cx="300140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Eslovenia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42" name="object 40"/>
          <p:cNvSpPr txBox="1"/>
          <p:nvPr/>
        </p:nvSpPr>
        <p:spPr>
          <a:xfrm rot="18900000">
            <a:off x="5311385" y="4614065"/>
            <a:ext cx="182315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40" dirty="0">
                <a:solidFill>
                  <a:sysClr val="windowText" lastClr="000000"/>
                </a:solidFill>
                <a:latin typeface="Arial MT"/>
                <a:cs typeface="Arial MT"/>
              </a:rPr>
              <a:t>Israel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43" name="object 41"/>
          <p:cNvSpPr txBox="1"/>
          <p:nvPr/>
        </p:nvSpPr>
        <p:spPr>
          <a:xfrm rot="18900000">
            <a:off x="5373271" y="4639012"/>
            <a:ext cx="247412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Lituania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44" name="object 42"/>
          <p:cNvSpPr txBox="1"/>
          <p:nvPr/>
        </p:nvSpPr>
        <p:spPr>
          <a:xfrm rot="18900000">
            <a:off x="5501876" y="4635023"/>
            <a:ext cx="236646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Estonia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45" name="object 43"/>
          <p:cNvSpPr txBox="1"/>
          <p:nvPr/>
        </p:nvSpPr>
        <p:spPr>
          <a:xfrm rot="18900000">
            <a:off x="5642695" y="4625940"/>
            <a:ext cx="212970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Grecia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46" name="object 44"/>
          <p:cNvSpPr txBox="1"/>
          <p:nvPr/>
        </p:nvSpPr>
        <p:spPr>
          <a:xfrm rot="18900000">
            <a:off x="5797872" y="4610237"/>
            <a:ext cx="172159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Chile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47" name="object 45"/>
          <p:cNvSpPr txBox="1"/>
          <p:nvPr/>
        </p:nvSpPr>
        <p:spPr>
          <a:xfrm rot="18900000">
            <a:off x="5860239" y="4635138"/>
            <a:ext cx="236646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Polonia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48" name="object 46"/>
          <p:cNvSpPr txBox="1"/>
          <p:nvPr/>
        </p:nvSpPr>
        <p:spPr>
          <a:xfrm rot="18900000">
            <a:off x="5674247" y="4763357"/>
            <a:ext cx="591085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República</a:t>
            </a:r>
            <a:r>
              <a:rPr sz="600" kern="0" spc="4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Eslovaca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49" name="object 47"/>
          <p:cNvSpPr txBox="1"/>
          <p:nvPr/>
        </p:nvSpPr>
        <p:spPr>
          <a:xfrm rot="18900000">
            <a:off x="6086815" y="4640376"/>
            <a:ext cx="251013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Hungría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50" name="object 48"/>
          <p:cNvSpPr txBox="1"/>
          <p:nvPr/>
        </p:nvSpPr>
        <p:spPr>
          <a:xfrm rot="18900000">
            <a:off x="6221395" y="4633843"/>
            <a:ext cx="233667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Letonia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51" name="object 49"/>
          <p:cNvSpPr txBox="1"/>
          <p:nvPr/>
        </p:nvSpPr>
        <p:spPr>
          <a:xfrm rot="18900000">
            <a:off x="6007380" y="4774022"/>
            <a:ext cx="620660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Federación</a:t>
            </a:r>
            <a:r>
              <a:rPr sz="600" kern="0" spc="2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600" kern="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de</a:t>
            </a:r>
            <a:r>
              <a:rPr sz="600" kern="0" spc="2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Rusia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52" name="object 50"/>
          <p:cNvSpPr txBox="1"/>
          <p:nvPr/>
        </p:nvSpPr>
        <p:spPr>
          <a:xfrm rot="18900000">
            <a:off x="1953312" y="4721523"/>
            <a:ext cx="473749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Estados</a:t>
            </a:r>
            <a:r>
              <a:rPr sz="600" kern="0" spc="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Unidos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53" name="object 51"/>
          <p:cNvSpPr txBox="1"/>
          <p:nvPr/>
        </p:nvSpPr>
        <p:spPr>
          <a:xfrm rot="18900000">
            <a:off x="2322905" y="4615375"/>
            <a:ext cx="185733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Suiza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54" name="object 52"/>
          <p:cNvSpPr txBox="1"/>
          <p:nvPr/>
        </p:nvSpPr>
        <p:spPr>
          <a:xfrm rot="18900000">
            <a:off x="2369545" y="4646867"/>
            <a:ext cx="268502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Noruega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55" name="object 53"/>
          <p:cNvSpPr txBox="1"/>
          <p:nvPr/>
        </p:nvSpPr>
        <p:spPr>
          <a:xfrm rot="18900000">
            <a:off x="2470527" y="4654755"/>
            <a:ext cx="289763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Alemania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56" name="object 54"/>
          <p:cNvSpPr txBox="1"/>
          <p:nvPr/>
        </p:nvSpPr>
        <p:spPr>
          <a:xfrm rot="18900000">
            <a:off x="2496614" y="4694025"/>
            <a:ext cx="397650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Países</a:t>
            </a:r>
            <a:r>
              <a:rPr sz="600" kern="0" spc="1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Bajos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57" name="object 55"/>
          <p:cNvSpPr txBox="1"/>
          <p:nvPr/>
        </p:nvSpPr>
        <p:spPr>
          <a:xfrm rot="18900000">
            <a:off x="2767554" y="4629637"/>
            <a:ext cx="222986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Austria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58" name="object 56"/>
          <p:cNvSpPr txBox="1"/>
          <p:nvPr/>
        </p:nvSpPr>
        <p:spPr>
          <a:xfrm rot="18900000">
            <a:off x="2889906" y="4628531"/>
            <a:ext cx="219442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Suecia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59" name="object 57"/>
          <p:cNvSpPr txBox="1"/>
          <p:nvPr/>
        </p:nvSpPr>
        <p:spPr>
          <a:xfrm rot="18900000">
            <a:off x="2911182" y="4670444"/>
            <a:ext cx="332662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Dinamarca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60" name="object 58"/>
          <p:cNvSpPr txBox="1"/>
          <p:nvPr/>
        </p:nvSpPr>
        <p:spPr>
          <a:xfrm rot="18900000">
            <a:off x="3116720" y="4633814"/>
            <a:ext cx="233667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Bélgica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61" name="object 59"/>
          <p:cNvSpPr txBox="1"/>
          <p:nvPr/>
        </p:nvSpPr>
        <p:spPr>
          <a:xfrm rot="18900000">
            <a:off x="3109327" y="4687443"/>
            <a:ext cx="379642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Luxemburgo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62" name="object 60"/>
          <p:cNvSpPr txBox="1"/>
          <p:nvPr/>
        </p:nvSpPr>
        <p:spPr>
          <a:xfrm rot="18900000">
            <a:off x="3343277" y="4639023"/>
            <a:ext cx="247412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65" dirty="0">
                <a:solidFill>
                  <a:sysClr val="windowText" lastClr="000000"/>
                </a:solidFill>
                <a:latin typeface="Arial MT"/>
                <a:cs typeface="Arial MT"/>
              </a:rPr>
              <a:t>Canadá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63" name="object 61"/>
          <p:cNvSpPr txBox="1"/>
          <p:nvPr/>
        </p:nvSpPr>
        <p:spPr>
          <a:xfrm rot="18900000">
            <a:off x="3471832" y="4635109"/>
            <a:ext cx="236646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Francia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64" name="object 62"/>
          <p:cNvSpPr txBox="1"/>
          <p:nvPr/>
        </p:nvSpPr>
        <p:spPr>
          <a:xfrm rot="18900000">
            <a:off x="3606461" y="4628590"/>
            <a:ext cx="219442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Irlanda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65" name="object 63"/>
          <p:cNvSpPr txBox="1"/>
          <p:nvPr/>
        </p:nvSpPr>
        <p:spPr>
          <a:xfrm rot="18900000">
            <a:off x="3660766" y="4675198"/>
            <a:ext cx="275980" cy="91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20"/>
              </a:lnSpc>
            </a:pPr>
            <a:r>
              <a:rPr sz="600" kern="0" spc="-45" dirty="0">
                <a:solidFill>
                  <a:sysClr val="windowText" lastClr="000000"/>
                </a:solidFill>
                <a:latin typeface="Arial MT"/>
                <a:cs typeface="Arial MT"/>
              </a:rPr>
              <a:t>Australia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66" name="object 64"/>
          <p:cNvSpPr txBox="1"/>
          <p:nvPr/>
        </p:nvSpPr>
        <p:spPr>
          <a:xfrm rot="18900000">
            <a:off x="3858138" y="4584590"/>
            <a:ext cx="58959" cy="53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20"/>
              </a:lnSpc>
            </a:pPr>
            <a:r>
              <a:rPr sz="350" kern="0" spc="-75" dirty="0">
                <a:solidFill>
                  <a:sysClr val="windowText" lastClr="000000"/>
                </a:solidFill>
                <a:latin typeface="Arial MT"/>
                <a:cs typeface="Arial MT"/>
              </a:rPr>
              <a:t>1</a:t>
            </a:r>
            <a:endParaRPr sz="35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67" name="object 65"/>
          <p:cNvSpPr txBox="1"/>
          <p:nvPr/>
        </p:nvSpPr>
        <p:spPr>
          <a:xfrm rot="18900000">
            <a:off x="3843316" y="4648000"/>
            <a:ext cx="204194" cy="91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20"/>
              </a:lnSpc>
            </a:pPr>
            <a:r>
              <a:rPr sz="600" kern="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Japón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68" name="object 66"/>
          <p:cNvSpPr txBox="1"/>
          <p:nvPr/>
        </p:nvSpPr>
        <p:spPr>
          <a:xfrm rot="18900000">
            <a:off x="3977555" y="4584590"/>
            <a:ext cx="58959" cy="53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20"/>
              </a:lnSpc>
            </a:pPr>
            <a:r>
              <a:rPr sz="350" kern="0" spc="-75" dirty="0">
                <a:solidFill>
                  <a:sysClr val="windowText" lastClr="000000"/>
                </a:solidFill>
                <a:latin typeface="Arial MT"/>
                <a:cs typeface="Arial MT"/>
              </a:rPr>
              <a:t>1</a:t>
            </a:r>
            <a:endParaRPr sz="35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69" name="object 67"/>
          <p:cNvSpPr txBox="1"/>
          <p:nvPr/>
        </p:nvSpPr>
        <p:spPr>
          <a:xfrm rot="18900000">
            <a:off x="3909673" y="4652138"/>
            <a:ext cx="282457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Finlandia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70" name="object 68"/>
          <p:cNvSpPr txBox="1"/>
          <p:nvPr/>
        </p:nvSpPr>
        <p:spPr>
          <a:xfrm rot="18900000">
            <a:off x="4062793" y="4637745"/>
            <a:ext cx="243816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Islandia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71" name="object 69"/>
          <p:cNvSpPr txBox="1"/>
          <p:nvPr/>
        </p:nvSpPr>
        <p:spPr>
          <a:xfrm rot="18900000">
            <a:off x="4067787" y="4686076"/>
            <a:ext cx="375922" cy="81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640"/>
              </a:lnSpc>
            </a:pPr>
            <a:r>
              <a:rPr sz="600" kern="0" spc="-50" dirty="0">
                <a:solidFill>
                  <a:sysClr val="windowText" lastClr="000000"/>
                </a:solidFill>
                <a:latin typeface="Arial MT"/>
                <a:cs typeface="Arial MT"/>
              </a:rPr>
              <a:t>Reino</a:t>
            </a:r>
            <a:r>
              <a:rPr sz="600" kern="0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600" kern="0" spc="-60" dirty="0">
                <a:solidFill>
                  <a:sysClr val="windowText" lastClr="000000"/>
                </a:solidFill>
                <a:latin typeface="Arial MT"/>
                <a:cs typeface="Arial MT"/>
              </a:rPr>
              <a:t>Unido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72" name="object 70"/>
          <p:cNvSpPr txBox="1"/>
          <p:nvPr/>
        </p:nvSpPr>
        <p:spPr>
          <a:xfrm rot="18900000">
            <a:off x="4096824" y="4743325"/>
            <a:ext cx="461655" cy="91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20"/>
              </a:lnSpc>
            </a:pPr>
            <a:r>
              <a:rPr sz="600" kern="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Nueva</a:t>
            </a:r>
            <a:r>
              <a:rPr sz="600" kern="0" spc="-5" dirty="0">
                <a:solidFill>
                  <a:sysClr val="windowText" lastClr="000000"/>
                </a:solidFill>
                <a:latin typeface="Arial MT"/>
                <a:cs typeface="Arial MT"/>
              </a:rPr>
              <a:t> </a:t>
            </a:r>
            <a:r>
              <a:rPr sz="600" kern="0" spc="-55" dirty="0">
                <a:solidFill>
                  <a:sysClr val="windowText" lastClr="000000"/>
                </a:solidFill>
                <a:latin typeface="Arial MT"/>
                <a:cs typeface="Arial MT"/>
              </a:rPr>
              <a:t>Zelanda</a:t>
            </a:r>
            <a:endParaRPr sz="60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  <p:sp>
        <p:nvSpPr>
          <p:cNvPr id="73" name="object 71"/>
          <p:cNvSpPr txBox="1"/>
          <p:nvPr/>
        </p:nvSpPr>
        <p:spPr>
          <a:xfrm rot="18900000">
            <a:off x="4455220" y="4584590"/>
            <a:ext cx="58959" cy="53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20"/>
              </a:lnSpc>
            </a:pPr>
            <a:r>
              <a:rPr sz="350" kern="0" spc="-75" dirty="0">
                <a:solidFill>
                  <a:sysClr val="windowText" lastClr="000000"/>
                </a:solidFill>
                <a:latin typeface="Arial MT"/>
                <a:cs typeface="Arial MT"/>
              </a:rPr>
              <a:t>1</a:t>
            </a:r>
            <a:endParaRPr sz="350" kern="0">
              <a:solidFill>
                <a:sysClr val="windowText" lastClr="000000"/>
              </a:solidFill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4258275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/>
          <p:nvPr/>
        </p:nvSpPr>
        <p:spPr>
          <a:xfrm>
            <a:off x="1140036" y="5565673"/>
            <a:ext cx="351282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sz="800" kern="0" dirty="0">
                <a:solidFill>
                  <a:sysClr val="windowText" lastClr="000000"/>
                </a:solidFill>
                <a:latin typeface="Verdana"/>
                <a:cs typeface="Verdana"/>
              </a:rPr>
              <a:t>Fonte: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Panorama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95" dirty="0">
                <a:solidFill>
                  <a:sysClr val="windowText" lastClr="000000"/>
                </a:solidFill>
                <a:latin typeface="Verdana"/>
                <a:cs typeface="Verdana"/>
              </a:rPr>
              <a:t>da</a:t>
            </a:r>
            <a:r>
              <a:rPr sz="800" kern="0" spc="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95" dirty="0">
                <a:solidFill>
                  <a:sysClr val="windowText" lastClr="000000"/>
                </a:solidFill>
                <a:latin typeface="Verdana"/>
                <a:cs typeface="Verdana"/>
              </a:rPr>
              <a:t>Saúde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95" dirty="0">
                <a:solidFill>
                  <a:sysClr val="windowText" lastClr="000000"/>
                </a:solidFill>
                <a:latin typeface="Verdana"/>
                <a:cs typeface="Verdana"/>
              </a:rPr>
              <a:t>2021</a:t>
            </a:r>
            <a:r>
              <a:rPr sz="800" kern="0" spc="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100" dirty="0">
                <a:solidFill>
                  <a:sysClr val="windowText" lastClr="000000"/>
                </a:solidFill>
                <a:latin typeface="Verdana"/>
                <a:cs typeface="Verdana"/>
              </a:rPr>
              <a:t>INDICADORES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DA</a:t>
            </a:r>
            <a:r>
              <a:rPr sz="800" kern="0" spc="2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110" dirty="0">
                <a:solidFill>
                  <a:sysClr val="windowText" lastClr="000000"/>
                </a:solidFill>
                <a:latin typeface="Verdana"/>
                <a:cs typeface="Verdana"/>
              </a:rPr>
              <a:t>OCDE </a:t>
            </a:r>
            <a:r>
              <a:rPr sz="800" kern="0" spc="60" dirty="0">
                <a:solidFill>
                  <a:sysClr val="windowText" lastClr="000000"/>
                </a:solidFill>
                <a:latin typeface="Verdana"/>
                <a:cs typeface="Verdana"/>
              </a:rPr>
              <a:t>disponível</a:t>
            </a:r>
            <a:r>
              <a:rPr sz="800" kern="0" spc="1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dirty="0">
                <a:solidFill>
                  <a:sysClr val="windowText" lastClr="000000"/>
                </a:solidFill>
                <a:latin typeface="Verdana"/>
                <a:cs typeface="Verdana"/>
              </a:rPr>
              <a:t>em:</a:t>
            </a:r>
            <a:r>
              <a:rPr sz="800" kern="0" spc="1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60" dirty="0">
                <a:solidFill>
                  <a:sysClr val="windowText" lastClr="000000"/>
                </a:solidFill>
                <a:latin typeface="Verdana"/>
                <a:cs typeface="Verdana"/>
                <a:hlinkClick r:id="rId3"/>
              </a:rPr>
              <a:t>www.oecd.org/health</a:t>
            </a:r>
            <a:endParaRPr sz="800" kern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sp>
        <p:nvSpPr>
          <p:cNvPr id="7" name="object 3"/>
          <p:cNvSpPr txBox="1">
            <a:spLocks/>
          </p:cNvSpPr>
          <p:nvPr/>
        </p:nvSpPr>
        <p:spPr>
          <a:xfrm>
            <a:off x="1140036" y="1103594"/>
            <a:ext cx="4645660" cy="915669"/>
          </a:xfrm>
          <a:prstGeom prst="rect">
            <a:avLst/>
          </a:prstGeom>
        </p:spPr>
        <p:txBody>
          <a:bodyPr vert="horz" wrap="square" lIns="0" tIns="143510" rIns="0" bIns="0" rtlCol="0">
            <a:spAutoFit/>
          </a:bodyPr>
          <a:lstStyle>
            <a:lvl1pPr>
              <a:defRPr sz="3200" b="0" i="0">
                <a:solidFill>
                  <a:srgbClr val="FFFF00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0" cap="none" spc="-2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Recursos</a:t>
            </a:r>
            <a:r>
              <a:rPr kumimoji="0" lang="pt-BR" sz="3200" b="1" i="0" u="none" strike="noStrike" kern="0" cap="none" spc="-17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-1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Escassos</a:t>
            </a:r>
          </a:p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45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Gastos</a:t>
            </a:r>
            <a:r>
              <a:rPr kumimoji="0" lang="pt-BR" sz="1400" b="0" i="0" u="none" strike="noStrike" kern="0" cap="none" spc="5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 </a:t>
            </a:r>
            <a:r>
              <a:rPr kumimoji="0" lang="pt-BR" sz="1400" b="0" i="0" u="none" strike="noStrike" kern="0" cap="none" spc="5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Públicos</a:t>
            </a:r>
            <a:r>
              <a:rPr kumimoji="0" lang="pt-BR" sz="1400" b="0" i="0" u="none" strike="noStrike" kern="0" cap="none" spc="5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 </a:t>
            </a:r>
            <a:r>
              <a:rPr kumimoji="0" lang="pt-BR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e</a:t>
            </a:r>
            <a:r>
              <a:rPr kumimoji="0" lang="pt-BR" sz="1400" b="0" i="0" u="none" strike="noStrike" kern="0" cap="none" spc="5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 </a:t>
            </a:r>
            <a:r>
              <a:rPr kumimoji="0" lang="pt-BR" sz="1400" b="0" i="0" u="none" strike="noStrike" kern="0" cap="none" spc="6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Privados</a:t>
            </a:r>
            <a:r>
              <a:rPr kumimoji="0" lang="pt-BR" sz="1400" b="0" i="0" u="none" strike="noStrike" kern="0" cap="none" spc="5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 </a:t>
            </a:r>
            <a:r>
              <a:rPr kumimoji="0" lang="pt-BR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per</a:t>
            </a:r>
            <a:r>
              <a:rPr kumimoji="0" lang="pt-BR" sz="1400" b="0" i="0" u="none" strike="noStrike" kern="0" cap="none" spc="5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 </a:t>
            </a:r>
            <a:r>
              <a:rPr kumimoji="0" lang="pt-BR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capita</a:t>
            </a:r>
            <a:r>
              <a:rPr kumimoji="0" lang="pt-BR" sz="1400" b="0" i="0" u="none" strike="noStrike" kern="0" cap="none" spc="5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 </a:t>
            </a:r>
            <a:r>
              <a:rPr kumimoji="0" lang="pt-BR" sz="1400" b="0" i="0" u="none" strike="noStrike" kern="0" cap="none" spc="65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/>
                <a:ea typeface="+mj-ea"/>
                <a:cs typeface="Arial Black"/>
              </a:rPr>
              <a:t>(2019)</a:t>
            </a:r>
            <a:endParaRPr kumimoji="0" lang="pt-BR" sz="14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 Black"/>
              <a:ea typeface="+mj-ea"/>
              <a:cs typeface="Arial Black"/>
            </a:endParaRPr>
          </a:p>
        </p:txBody>
      </p:sp>
      <p:graphicFrame>
        <p:nvGraphicFramePr>
          <p:cNvPr id="8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817901"/>
              </p:ext>
            </p:extLst>
          </p:nvPr>
        </p:nvGraphicFramePr>
        <p:xfrm>
          <a:off x="1158052" y="2377338"/>
          <a:ext cx="6836408" cy="2511425"/>
        </p:xfrm>
        <a:graphic>
          <a:graphicData uri="http://schemas.openxmlformats.org/drawingml/2006/table">
            <a:tbl>
              <a:tblPr firstRow="1" bandRow="1"/>
              <a:tblGrid>
                <a:gridCol w="793115"/>
                <a:gridCol w="1230630"/>
                <a:gridCol w="1315720"/>
                <a:gridCol w="139064"/>
                <a:gridCol w="715645"/>
                <a:gridCol w="1268094"/>
                <a:gridCol w="1374140"/>
              </a:tblGrid>
              <a:tr h="4349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15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País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>
                      <a:noFill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 marR="200660">
                        <a:lnSpc>
                          <a:spcPct val="102400"/>
                        </a:lnSpc>
                        <a:spcBef>
                          <a:spcPts val="145"/>
                        </a:spcBef>
                      </a:pPr>
                      <a:r>
                        <a:rPr sz="115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Gastos</a:t>
                      </a:r>
                      <a:r>
                        <a:rPr sz="115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Públicos </a:t>
                      </a:r>
                      <a:r>
                        <a:rPr sz="115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(em</a:t>
                      </a:r>
                      <a:r>
                        <a:rPr sz="115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5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USD)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1841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 marR="269240">
                        <a:lnSpc>
                          <a:spcPct val="102400"/>
                        </a:lnSpc>
                        <a:spcBef>
                          <a:spcPts val="145"/>
                        </a:spcBef>
                      </a:pPr>
                      <a:r>
                        <a:rPr sz="115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Gastos</a:t>
                      </a:r>
                      <a:r>
                        <a:rPr sz="115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Privados </a:t>
                      </a:r>
                      <a:r>
                        <a:rPr sz="115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(em</a:t>
                      </a:r>
                      <a:r>
                        <a:rPr sz="115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5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USD)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18415" marB="0">
                    <a:lnL w="9525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1C4"/>
                    </a:solidFill>
                  </a:tcPr>
                </a:tc>
                <a:tc rowSpan="9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15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País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>
                      <a:noFill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 marR="238125">
                        <a:lnSpc>
                          <a:spcPct val="102400"/>
                        </a:lnSpc>
                        <a:spcBef>
                          <a:spcPts val="145"/>
                        </a:spcBef>
                      </a:pPr>
                      <a:r>
                        <a:rPr sz="115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Gastos</a:t>
                      </a:r>
                      <a:r>
                        <a:rPr sz="115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Públicos </a:t>
                      </a:r>
                      <a:r>
                        <a:rPr sz="115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(em</a:t>
                      </a:r>
                      <a:r>
                        <a:rPr sz="115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5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USD)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1841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 marR="327025">
                        <a:lnSpc>
                          <a:spcPct val="102400"/>
                        </a:lnSpc>
                        <a:spcBef>
                          <a:spcPts val="145"/>
                        </a:spcBef>
                      </a:pPr>
                      <a:r>
                        <a:rPr sz="115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Gastos</a:t>
                      </a:r>
                      <a:r>
                        <a:rPr sz="115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5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Privados </a:t>
                      </a:r>
                      <a:r>
                        <a:rPr sz="115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(em</a:t>
                      </a:r>
                      <a:r>
                        <a:rPr sz="115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5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USD)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18415" marB="0">
                    <a:lnL w="9525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471C4"/>
                    </a:solidFill>
                  </a:tcPr>
                </a:tc>
              </a:tr>
              <a:tr h="2578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150" b="1" spc="-25" dirty="0">
                          <a:latin typeface="Calibri"/>
                          <a:cs typeface="Calibri"/>
                        </a:rPr>
                        <a:t>EUA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>
                      <a:noFill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9053,844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1894,631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33020" marB="0">
                    <a:lnL w="9525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150" b="1" spc="-10" dirty="0">
                          <a:latin typeface="Calibri"/>
                          <a:cs typeface="Calibri"/>
                        </a:rPr>
                        <a:t>Espanha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>
                      <a:noFill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2542,498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1057,778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9525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2857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</a:tr>
              <a:tr h="2578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150" b="1" spc="-10" dirty="0">
                          <a:latin typeface="Calibri"/>
                          <a:cs typeface="Calibri"/>
                        </a:rPr>
                        <a:t>Noruega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>
                      <a:noFill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5788,239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956,383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9525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1150" b="1" spc="-10" dirty="0">
                          <a:latin typeface="Calibri"/>
                          <a:cs typeface="Calibri"/>
                        </a:rPr>
                        <a:t>Portugal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14605" marB="0">
                    <a:lnL>
                      <a:noFill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2041,139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1460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1306,29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14605" marB="0">
                    <a:lnL w="9525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</a:tr>
              <a:tr h="2578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150" b="1" spc="-10" dirty="0">
                          <a:latin typeface="Calibri"/>
                          <a:cs typeface="Calibri"/>
                        </a:rPr>
                        <a:t>Alemanha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>
                      <a:noFill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5514,432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1003,573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6670" marB="0">
                    <a:lnL w="9525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150" b="1" spc="-10" dirty="0">
                          <a:latin typeface="Calibri"/>
                          <a:cs typeface="Calibri"/>
                        </a:rPr>
                        <a:t>Chile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>
                      <a:noFill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1388,667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902,797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17145" marB="0">
                    <a:lnL w="9525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</a:tr>
              <a:tr h="2578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150" b="1" spc="-10" dirty="0">
                          <a:latin typeface="Calibri"/>
                          <a:cs typeface="Calibri"/>
                        </a:rPr>
                        <a:t>Canadá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4130" marB="0">
                    <a:lnL>
                      <a:noFill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3768,303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413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1602,139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4130" marB="0">
                    <a:lnL w="9525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150" b="1" spc="-10" dirty="0">
                          <a:latin typeface="Calibri"/>
                          <a:cs typeface="Calibri"/>
                        </a:rPr>
                        <a:t>Brasil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>
                      <a:noFill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618,814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848,101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0320" marB="0">
                    <a:lnL w="9525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</a:tr>
              <a:tr h="2578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150" b="1" spc="-10" dirty="0">
                          <a:latin typeface="Calibri"/>
                          <a:cs typeface="Calibri"/>
                        </a:rPr>
                        <a:t>França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>
                      <a:noFill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4414,98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859,28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9525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150" b="1" spc="-10" dirty="0">
                          <a:latin typeface="Calibri"/>
                          <a:cs typeface="Calibri"/>
                        </a:rPr>
                        <a:t>Colômbia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3495" marB="0">
                    <a:lnL>
                      <a:noFill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989,425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349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286,784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3495" marB="0">
                    <a:lnL w="9525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</a:tr>
              <a:tr h="2717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150" b="1" dirty="0">
                          <a:latin typeface="Calibri"/>
                          <a:cs typeface="Calibri"/>
                        </a:rPr>
                        <a:t>R.</a:t>
                      </a:r>
                      <a:r>
                        <a:rPr sz="1150" b="1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50" b="1" spc="-10" dirty="0">
                          <a:latin typeface="Calibri"/>
                          <a:cs typeface="Calibri"/>
                        </a:rPr>
                        <a:t>Unido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>
                      <a:noFill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3533,211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966,93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9525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150" b="1" spc="-10" dirty="0">
                          <a:latin typeface="Calibri"/>
                          <a:cs typeface="Calibri"/>
                        </a:rPr>
                        <a:t>México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6669" marB="0">
                    <a:lnL>
                      <a:noFill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558,64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6669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574,326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6669" marB="0">
                    <a:lnL w="9525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</a:tr>
              <a:tr h="2578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150" b="1" spc="-20" dirty="0">
                          <a:latin typeface="Calibri"/>
                          <a:cs typeface="Calibri"/>
                        </a:rPr>
                        <a:t>OCDE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>
                      <a:noFill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3117,821632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966,0406842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8575" marB="0">
                    <a:lnL w="9525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50" b="1" spc="-10" dirty="0">
                          <a:latin typeface="Calibri"/>
                          <a:cs typeface="Calibri"/>
                        </a:rPr>
                        <a:t>China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>
                      <a:noFill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459,015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351,825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15875" marB="0">
                    <a:lnL w="9525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D3EA"/>
                    </a:solidFill>
                  </a:tcPr>
                </a:tc>
              </a:tr>
              <a:tr h="2578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150" b="1" spc="-10" dirty="0">
                          <a:latin typeface="Calibri"/>
                          <a:cs typeface="Calibri"/>
                        </a:rPr>
                        <a:t>Itália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5400" marB="0">
                    <a:lnL>
                      <a:noFill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2700,569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540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952,832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25400" marB="0">
                    <a:lnL w="9525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50" b="1" spc="-10" dirty="0">
                          <a:latin typeface="Calibri"/>
                          <a:cs typeface="Calibri"/>
                        </a:rPr>
                        <a:t>Índia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18415" marB="0">
                    <a:lnL>
                      <a:noFill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69,982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1841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558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sz="1150" spc="-10" dirty="0">
                          <a:latin typeface="Calibri"/>
                          <a:cs typeface="Calibri"/>
                        </a:rPr>
                        <a:t>186,234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T="18415" marB="0">
                    <a:lnL w="9525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8EBF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900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1171209" y="879110"/>
            <a:ext cx="512254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3200" b="0" i="0">
                <a:solidFill>
                  <a:srgbClr val="FFFF00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2700" marR="0" lvl="0" indent="0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Saúde</a:t>
            </a:r>
            <a:r>
              <a:rPr kumimoji="0" lang="pt-BR" sz="3200" b="1" i="0" u="none" strike="noStrike" kern="0" cap="none" spc="-2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 </a:t>
            </a:r>
            <a:r>
              <a:rPr kumimoji="0" lang="pt-BR" sz="3200" b="1" i="0" u="none" strike="noStrike" kern="0" cap="none" spc="-1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/>
                <a:ea typeface="+mj-ea"/>
                <a:cs typeface="Tahoma"/>
              </a:rPr>
              <a:t>Suplementar</a:t>
            </a:r>
            <a:endParaRPr kumimoji="0" lang="pt-BR" sz="3200" b="1" i="0" u="none" strike="noStrike" kern="0" cap="none" spc="-1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/>
              <a:ea typeface="+mj-ea"/>
              <a:cs typeface="Tahoma"/>
            </a:endParaRPr>
          </a:p>
        </p:txBody>
      </p:sp>
      <p:sp>
        <p:nvSpPr>
          <p:cNvPr id="5" name="object 3"/>
          <p:cNvSpPr txBox="1"/>
          <p:nvPr/>
        </p:nvSpPr>
        <p:spPr>
          <a:xfrm>
            <a:off x="1171209" y="5201991"/>
            <a:ext cx="130937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800" kern="0" dirty="0">
                <a:solidFill>
                  <a:sysClr val="windowText" lastClr="000000"/>
                </a:solidFill>
                <a:latin typeface="Verdana"/>
                <a:cs typeface="Verdana"/>
              </a:rPr>
              <a:t>Fonte:</a:t>
            </a:r>
            <a:r>
              <a:rPr sz="800" kern="0" spc="45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105" dirty="0">
                <a:solidFill>
                  <a:sysClr val="windowText" lastClr="000000"/>
                </a:solidFill>
                <a:latin typeface="Verdana"/>
                <a:cs typeface="Verdana"/>
              </a:rPr>
              <a:t>Jornal</a:t>
            </a:r>
            <a:r>
              <a:rPr sz="800" kern="0" spc="5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100" dirty="0">
                <a:solidFill>
                  <a:sysClr val="windowText" lastClr="000000"/>
                </a:solidFill>
                <a:latin typeface="Verdana"/>
                <a:cs typeface="Verdana"/>
              </a:rPr>
              <a:t>O</a:t>
            </a:r>
            <a:r>
              <a:rPr sz="800" kern="0" spc="50" dirty="0">
                <a:solidFill>
                  <a:sysClr val="windowText" lastClr="000000"/>
                </a:solidFill>
                <a:latin typeface="Verdana"/>
                <a:cs typeface="Verdana"/>
              </a:rPr>
              <a:t> </a:t>
            </a:r>
            <a:r>
              <a:rPr sz="800" kern="0" spc="60" dirty="0">
                <a:solidFill>
                  <a:sysClr val="windowText" lastClr="000000"/>
                </a:solidFill>
                <a:latin typeface="Verdana"/>
                <a:cs typeface="Verdana"/>
              </a:rPr>
              <a:t>Globo</a:t>
            </a:r>
            <a:endParaRPr sz="800" kern="0">
              <a:solidFill>
                <a:sysClr val="windowText" lastClr="000000"/>
              </a:solidFill>
              <a:latin typeface="Verdana"/>
              <a:cs typeface="Verdana"/>
            </a:endParaRPr>
          </a:p>
        </p:txBody>
      </p:sp>
      <p:pic>
        <p:nvPicPr>
          <p:cNvPr id="6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58311" y="1479496"/>
            <a:ext cx="4291190" cy="357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0235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224</TotalTime>
  <Words>691</Words>
  <Application>Microsoft Office PowerPoint</Application>
  <PresentationFormat>Apresentação na tela (4:3)</PresentationFormat>
  <Paragraphs>281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4" baseType="lpstr">
      <vt:lpstr>Arial</vt:lpstr>
      <vt:lpstr>Arial Black</vt:lpstr>
      <vt:lpstr>Arial MT</vt:lpstr>
      <vt:lpstr>Calibri</vt:lpstr>
      <vt:lpstr>Calibri Light</vt:lpstr>
      <vt:lpstr>Tahoma</vt:lpstr>
      <vt:lpstr>Times New Roman</vt:lpstr>
      <vt:lpstr>Verdana</vt:lpstr>
      <vt:lpstr>Tema do Office</vt:lpstr>
      <vt:lpstr> A Sustentabilidade Econômica e Financeira do SUS  Seminário: “Chamamento Público e Qualificação das OSS para o Fortalecimento do SUS"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Senado Federal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Leonardo Correa Matoso</dc:creator>
  <cp:lastModifiedBy>Thuane Vieira Rocha da Silva</cp:lastModifiedBy>
  <cp:revision>17</cp:revision>
  <dcterms:created xsi:type="dcterms:W3CDTF">2021-08-03T14:01:15Z</dcterms:created>
  <dcterms:modified xsi:type="dcterms:W3CDTF">2023-10-31T16:37:35Z</dcterms:modified>
</cp:coreProperties>
</file>