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8.xml" ContentType="application/vnd.openxmlformats-officedocument.themeOverride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9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56" r:id="rId3"/>
    <p:sldId id="1004" r:id="rId4"/>
    <p:sldId id="1005" r:id="rId5"/>
    <p:sldId id="1078" r:id="rId6"/>
    <p:sldId id="1077" r:id="rId7"/>
    <p:sldId id="1006" r:id="rId8"/>
    <p:sldId id="1079" r:id="rId9"/>
    <p:sldId id="1088" r:id="rId10"/>
    <p:sldId id="1085" r:id="rId11"/>
    <p:sldId id="1089" r:id="rId12"/>
    <p:sldId id="1090" r:id="rId13"/>
    <p:sldId id="1091" r:id="rId14"/>
    <p:sldId id="1080" r:id="rId15"/>
    <p:sldId id="1082" r:id="rId16"/>
    <p:sldId id="1025" r:id="rId17"/>
    <p:sldId id="1070" r:id="rId18"/>
    <p:sldId id="1069" r:id="rId19"/>
    <p:sldId id="1068" r:id="rId20"/>
    <p:sldId id="1071" r:id="rId21"/>
    <p:sldId id="1092" r:id="rId22"/>
    <p:sldId id="1086" r:id="rId23"/>
  </p:sldIdLst>
  <p:sldSz cx="9144000" cy="6858000" type="screen4x3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lma C Pinto" initials="VCP" lastIdx="4" clrIdx="0">
    <p:extLst>
      <p:ext uri="{19B8F6BF-5375-455C-9EA6-DF929625EA0E}">
        <p15:presenceInfo xmlns:p15="http://schemas.microsoft.com/office/powerpoint/2012/main" userId="de9f2957717ae0f3" providerId="Windows Live"/>
      </p:ext>
    </p:extLst>
  </p:cmAuthor>
  <p:cmAuthor id="2" name="Vilma da Conceição Pinto" initials="VdCP" lastIdx="1" clrIdx="1">
    <p:extLst>
      <p:ext uri="{19B8F6BF-5375-455C-9EA6-DF929625EA0E}">
        <p15:presenceInfo xmlns:p15="http://schemas.microsoft.com/office/powerpoint/2012/main" userId="Vilma da Conceição Pin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FA"/>
    <a:srgbClr val="005D89"/>
    <a:srgbClr val="9EBBD3"/>
    <a:srgbClr val="BD534B"/>
    <a:srgbClr val="D599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83" autoAdjust="0"/>
    <p:restoredTop sz="94971" autoAdjust="0"/>
  </p:normalViewPr>
  <p:slideViewPr>
    <p:cSldViewPr snapToGrid="0">
      <p:cViewPr varScale="1">
        <p:scale>
          <a:sx n="81" d="100"/>
          <a:sy n="81" d="100"/>
        </p:scale>
        <p:origin x="128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2.1558641975308643E-2"/>
          <c:y val="7.1208333333333332E-2"/>
          <c:w val="0.95688271604938269"/>
          <c:h val="0.867902777777703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Planilha1!$B$4</c:f>
              <c:strCache>
                <c:ptCount val="1"/>
                <c:pt idx="0">
                  <c:v>OCDE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Planilha1!$A$5:$A$10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Planilha1!$B$5:$B$10</c:f>
              <c:numCache>
                <c:formatCode>General</c:formatCode>
                <c:ptCount val="6"/>
                <c:pt idx="0">
                  <c:v>33.299999999999997</c:v>
                </c:pt>
                <c:pt idx="1">
                  <c:v>33.5</c:v>
                </c:pt>
                <c:pt idx="2">
                  <c:v>33.4</c:v>
                </c:pt>
                <c:pt idx="3">
                  <c:v>33.6</c:v>
                </c:pt>
                <c:pt idx="4">
                  <c:v>34.200000000000003</c:v>
                </c:pt>
                <c:pt idx="5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25-4BF6-A6E1-709AFCD362F7}"/>
            </c:ext>
          </c:extLst>
        </c:ser>
        <c:ser>
          <c:idx val="1"/>
          <c:order val="1"/>
          <c:tx>
            <c:strRef>
              <c:f>Planilha1!$C$4</c:f>
              <c:strCache>
                <c:ptCount val="1"/>
                <c:pt idx="0">
                  <c:v>Brasil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Planilha1!$A$5:$A$10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Planilha1!$C$5:$C$10</c:f>
              <c:numCache>
                <c:formatCode>General</c:formatCode>
                <c:ptCount val="6"/>
                <c:pt idx="0">
                  <c:v>31.7</c:v>
                </c:pt>
                <c:pt idx="1">
                  <c:v>32</c:v>
                </c:pt>
                <c:pt idx="2">
                  <c:v>31.9</c:v>
                </c:pt>
                <c:pt idx="3">
                  <c:v>30.5</c:v>
                </c:pt>
                <c:pt idx="4">
                  <c:v>32.5</c:v>
                </c:pt>
                <c:pt idx="5">
                  <c:v>33.299999999999997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25-4BF6-A6E1-709AFCD362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7932560"/>
        <c:axId val="1497934960"/>
      </c:barChart>
      <c:catAx>
        <c:axId val="1497932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rgbClr val="000000">
                <a:lumMod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t-BR"/>
          </a:p>
        </c:txPr>
        <c:crossAx val="1497934960"/>
        <c:crosses val="autoZero"/>
        <c:auto val="1"/>
        <c:lblAlgn val="ctr"/>
        <c:lblOffset val="100"/>
        <c:noMultiLvlLbl val="0"/>
      </c:catAx>
      <c:valAx>
        <c:axId val="1497934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t-BR"/>
          </a:p>
        </c:txPr>
        <c:crossAx val="1497932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rgbClr val="FFFFFF">
        <a:lumMod val="100000"/>
      </a:srgb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90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2.1558641975308643E-2"/>
          <c:y val="7.1208333333333332E-2"/>
          <c:w val="0.95688271604938269"/>
          <c:h val="0.867902777777703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Planilha1!$A$25</c:f>
              <c:strCache>
                <c:ptCount val="1"/>
                <c:pt idx="0">
                  <c:v>OCDE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Planilha1!$B$24:$G$24</c:f>
              <c:strCache>
                <c:ptCount val="6"/>
                <c:pt idx="0">
                  <c:v>Renda</c:v>
                </c:pt>
                <c:pt idx="1">
                  <c:v>Previdência</c:v>
                </c:pt>
                <c:pt idx="2">
                  <c:v>Salário</c:v>
                </c:pt>
                <c:pt idx="3">
                  <c:v>Propriedades</c:v>
                </c:pt>
                <c:pt idx="4">
                  <c:v>Bens e serviços</c:v>
                </c:pt>
                <c:pt idx="5">
                  <c:v>Outros</c:v>
                </c:pt>
              </c:strCache>
            </c:strRef>
          </c:cat>
          <c:val>
            <c:numRef>
              <c:f>Planilha1!$B$25:$G$25</c:f>
              <c:numCache>
                <c:formatCode>0.0</c:formatCode>
                <c:ptCount val="6"/>
                <c:pt idx="0">
                  <c:v>12</c:v>
                </c:pt>
                <c:pt idx="1">
                  <c:v>9</c:v>
                </c:pt>
                <c:pt idx="2">
                  <c:v>0.5</c:v>
                </c:pt>
                <c:pt idx="3">
                  <c:v>1.9</c:v>
                </c:pt>
                <c:pt idx="4">
                  <c:v>10.7</c:v>
                </c:pt>
                <c:pt idx="5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CD-4E87-A958-518537674E4D}"/>
            </c:ext>
          </c:extLst>
        </c:ser>
        <c:ser>
          <c:idx val="1"/>
          <c:order val="1"/>
          <c:tx>
            <c:strRef>
              <c:f>Planilha1!$A$26</c:f>
              <c:strCache>
                <c:ptCount val="1"/>
                <c:pt idx="0">
                  <c:v>Brasil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Planilha1!$B$24:$G$24</c:f>
              <c:strCache>
                <c:ptCount val="6"/>
                <c:pt idx="0">
                  <c:v>Renda</c:v>
                </c:pt>
                <c:pt idx="1">
                  <c:v>Previdência</c:v>
                </c:pt>
                <c:pt idx="2">
                  <c:v>Salário</c:v>
                </c:pt>
                <c:pt idx="3">
                  <c:v>Propriedades</c:v>
                </c:pt>
                <c:pt idx="4">
                  <c:v>Bens e serviços</c:v>
                </c:pt>
                <c:pt idx="5">
                  <c:v>Outros</c:v>
                </c:pt>
              </c:strCache>
            </c:strRef>
          </c:cat>
          <c:val>
            <c:numRef>
              <c:f>Planilha1!$B$26:$G$26</c:f>
              <c:numCache>
                <c:formatCode>0.0</c:formatCode>
                <c:ptCount val="6"/>
                <c:pt idx="0">
                  <c:v>9.1999999999999993</c:v>
                </c:pt>
                <c:pt idx="1">
                  <c:v>8.1</c:v>
                </c:pt>
                <c:pt idx="2">
                  <c:v>0.5</c:v>
                </c:pt>
                <c:pt idx="3">
                  <c:v>1.6</c:v>
                </c:pt>
                <c:pt idx="4">
                  <c:v>13.7</c:v>
                </c:pt>
                <c:pt idx="5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CD-4E87-A958-518537674E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76720"/>
        <c:axId val="34382480"/>
      </c:barChart>
      <c:catAx>
        <c:axId val="34376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rgbClr val="000000">
                <a:lumMod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t-BR"/>
          </a:p>
        </c:txPr>
        <c:crossAx val="34382480"/>
        <c:crosses val="autoZero"/>
        <c:auto val="1"/>
        <c:lblAlgn val="ctr"/>
        <c:lblOffset val="100"/>
        <c:noMultiLvlLbl val="0"/>
      </c:catAx>
      <c:valAx>
        <c:axId val="34382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t-BR"/>
          </a:p>
        </c:txPr>
        <c:crossAx val="34376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rgbClr val="FFFFFF">
        <a:lumMod val="100000"/>
      </a:srgb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10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789043209876545E-2"/>
          <c:y val="0.13056166666666666"/>
          <c:w val="0.92049012345679015"/>
          <c:h val="0.73075777777777795"/>
        </c:manualLayout>
      </c:layout>
      <c:lineChart>
        <c:grouping val="standard"/>
        <c:varyColors val="0"/>
        <c:ser>
          <c:idx val="0"/>
          <c:order val="0"/>
          <c:tx>
            <c:strRef>
              <c:f>'Fig 09'!$B$7</c:f>
              <c:strCache>
                <c:ptCount val="1"/>
                <c:pt idx="0">
                  <c:v>Base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5.879470847623721E-2"/>
                  <c:y val="-9.8236213440500111E-2"/>
                </c:manualLayout>
              </c:layout>
              <c:tx>
                <c:rich>
                  <a:bodyPr/>
                  <a:lstStyle/>
                  <a:p>
                    <a:fld id="{1B6A1FDD-5F30-4F27-AA39-35A7823B79D8}" type="CATEGORYNAME">
                      <a:rPr lang="en-US" b="1"/>
                      <a:pPr/>
                      <a:t>[NOME DA CATEGORIA]</a:t>
                    </a:fld>
                    <a:r>
                      <a:rPr lang="en-US" baseline="0"/>
                      <a:t>
</a:t>
                    </a:r>
                    <a:fld id="{9A0D42CC-598F-492C-95C0-83E1BE46075B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F5D-4C31-A3C0-00BDA75528E6}"/>
                </c:ext>
              </c:extLst>
            </c:dLbl>
            <c:dLbl>
              <c:idx val="5"/>
              <c:layout>
                <c:manualLayout>
                  <c:x val="-5.4875061244487995E-2"/>
                  <c:y val="-0.19647242688100025"/>
                </c:manualLayout>
              </c:layout>
              <c:tx>
                <c:rich>
                  <a:bodyPr/>
                  <a:lstStyle/>
                  <a:p>
                    <a:fld id="{719A601E-4ACA-494E-AAA4-7EF03103956A}" type="CATEGORYNAME">
                      <a:rPr lang="en-US" b="1"/>
                      <a:pPr/>
                      <a:t>[NOME DA CATEGORIA]</a:t>
                    </a:fld>
                    <a:r>
                      <a:rPr lang="en-US" baseline="0"/>
                      <a:t>
</a:t>
                    </a:r>
                    <a:fld id="{9C2FC669-F933-4387-B37F-03CB4AA39C8F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F5D-4C31-A3C0-00BDA75528E6}"/>
                </c:ext>
              </c:extLst>
            </c:dLbl>
            <c:dLbl>
              <c:idx val="15"/>
              <c:layout>
                <c:manualLayout>
                  <c:x val="0"/>
                  <c:y val="0.12788727139954281"/>
                </c:manualLayout>
              </c:layout>
              <c:tx>
                <c:rich>
                  <a:bodyPr/>
                  <a:lstStyle/>
                  <a:p>
                    <a:fld id="{C2051459-8BD6-48FB-BC4B-965E4DF04DDB}" type="CATEGORYNAME">
                      <a:rPr lang="en-US" b="1"/>
                      <a:pPr/>
                      <a:t>[NOME DA CATEGORIA]</a:t>
                    </a:fld>
                    <a:r>
                      <a:rPr lang="en-US" baseline="0"/>
                      <a:t>
</a:t>
                    </a:r>
                    <a:fld id="{AD62D3D9-8011-4CDC-B47B-FA34D01819F6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F5D-4C31-A3C0-00BDA75528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
</c:separator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09'!$A$8:$A$23</c:f>
              <c:numCache>
                <c:formatCode>General</c:formatCode>
                <c:ptCount val="1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</c:numCache>
            </c:numRef>
          </c:cat>
          <c:val>
            <c:numRef>
              <c:f>'Fig 09'!$B$8:$B$23</c:f>
              <c:numCache>
                <c:formatCode>0.0%</c:formatCode>
                <c:ptCount val="16"/>
                <c:pt idx="0">
                  <c:v>9.7755448987382129E-2</c:v>
                </c:pt>
                <c:pt idx="1">
                  <c:v>0.10052958190643251</c:v>
                </c:pt>
                <c:pt idx="2">
                  <c:v>8.8411167516003392E-2</c:v>
                </c:pt>
                <c:pt idx="3">
                  <c:v>9.0268582846706871E-2</c:v>
                </c:pt>
                <c:pt idx="4">
                  <c:v>9.2489081669056061E-2</c:v>
                </c:pt>
                <c:pt idx="5">
                  <c:v>9.5941015118560416E-2</c:v>
                </c:pt>
                <c:pt idx="6">
                  <c:v>9.8472412576874377E-2</c:v>
                </c:pt>
                <c:pt idx="7">
                  <c:v>9.9332033549374144E-2</c:v>
                </c:pt>
                <c:pt idx="8">
                  <c:v>9.9951466795835567E-2</c:v>
                </c:pt>
                <c:pt idx="9">
                  <c:v>0.10077419980163084</c:v>
                </c:pt>
                <c:pt idx="10">
                  <c:v>0.10150591478879407</c:v>
                </c:pt>
                <c:pt idx="11">
                  <c:v>0.10228536474538381</c:v>
                </c:pt>
                <c:pt idx="12">
                  <c:v>0.10287852766725718</c:v>
                </c:pt>
                <c:pt idx="13">
                  <c:v>0.10341121114659739</c:v>
                </c:pt>
                <c:pt idx="14">
                  <c:v>0.10388455948164303</c:v>
                </c:pt>
                <c:pt idx="15">
                  <c:v>0.1043343718813521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F5D-4C31-A3C0-00BDA75528E6}"/>
            </c:ext>
          </c:extLst>
        </c:ser>
        <c:ser>
          <c:idx val="1"/>
          <c:order val="1"/>
          <c:tx>
            <c:strRef>
              <c:f>'Fig 09'!$C$7</c:f>
              <c:strCache>
                <c:ptCount val="1"/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F5D-4C31-A3C0-00BDA75528E6}"/>
                </c:ext>
              </c:extLst>
            </c:dLbl>
            <c:dLbl>
              <c:idx val="15"/>
              <c:layout>
                <c:manualLayout>
                  <c:x val="-3.3317001469867713E-2"/>
                  <c:y val="0.2144685039370078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5AB8030E-A1F2-415A-BC46-9CD1CECD30B6}" type="CATEGORYNAME">
                      <a:rPr lang="en-US" b="1"/>
                      <a:pPr>
                        <a:defRPr sz="800"/>
                      </a:pPr>
                      <a:t>[NOME DA CATEGORIA]</a:t>
                    </a:fld>
                    <a:r>
                      <a:rPr lang="en-US" baseline="0"/>
                      <a:t>
</a:t>
                    </a:r>
                    <a:fld id="{2E09CCBB-6206-4E36-A2C8-80428CFA6580}" type="VALUE">
                      <a:rPr lang="en-US" baseline="0"/>
                      <a:pPr>
                        <a:defRPr sz="800"/>
                      </a:pPr>
                      <a:t>[VALOR]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rgbClr val="00000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F5D-4C31-A3C0-00BDA75528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
</c:separator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09'!$A$8:$A$23</c:f>
              <c:numCache>
                <c:formatCode>General</c:formatCode>
                <c:ptCount val="1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</c:numCache>
            </c:numRef>
          </c:cat>
          <c:val>
            <c:numRef>
              <c:f>'Fig 09'!$C$8:$C$23</c:f>
              <c:numCache>
                <c:formatCode>0.0%</c:formatCode>
                <c:ptCount val="16"/>
                <c:pt idx="0">
                  <c:v>9.7755448987382129E-2</c:v>
                </c:pt>
                <c:pt idx="1">
                  <c:v>0.10052958190643251</c:v>
                </c:pt>
                <c:pt idx="2">
                  <c:v>8.8411167516003392E-2</c:v>
                </c:pt>
                <c:pt idx="3">
                  <c:v>9.0268582846706871E-2</c:v>
                </c:pt>
                <c:pt idx="4">
                  <c:v>9.2489081669056061E-2</c:v>
                </c:pt>
                <c:pt idx="5">
                  <c:v>9.5941015118560416E-2</c:v>
                </c:pt>
                <c:pt idx="6">
                  <c:v>9.6326096712261638E-2</c:v>
                </c:pt>
                <c:pt idx="7">
                  <c:v>9.5839218174076021E-2</c:v>
                </c:pt>
                <c:pt idx="8">
                  <c:v>9.5200135879892275E-2</c:v>
                </c:pt>
                <c:pt idx="9">
                  <c:v>9.451744360382125E-2</c:v>
                </c:pt>
                <c:pt idx="10">
                  <c:v>9.3760058875826974E-2</c:v>
                </c:pt>
                <c:pt idx="11">
                  <c:v>9.3057979620344095E-2</c:v>
                </c:pt>
                <c:pt idx="12">
                  <c:v>9.2184410986783136E-2</c:v>
                </c:pt>
                <c:pt idx="13">
                  <c:v>9.1249181850822786E-2</c:v>
                </c:pt>
                <c:pt idx="14">
                  <c:v>9.027682876458587E-2</c:v>
                </c:pt>
                <c:pt idx="15">
                  <c:v>8.9289156769834607E-2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F5D-4C31-A3C0-00BDA75528E6}"/>
            </c:ext>
          </c:extLst>
        </c:ser>
        <c:ser>
          <c:idx val="2"/>
          <c:order val="2"/>
          <c:tx>
            <c:strRef>
              <c:f>'Fig 09'!$D$7</c:f>
              <c:strCache>
                <c:ptCount val="1"/>
                <c:pt idx="0">
                  <c:v>Otimista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'Fig 09'!$A$8:$A$23</c:f>
              <c:numCache>
                <c:formatCode>General</c:formatCode>
                <c:ptCount val="1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</c:numCache>
            </c:numRef>
          </c:cat>
          <c:val>
            <c:numRef>
              <c:f>'Fig 09'!$D$8:$D$23</c:f>
              <c:numCache>
                <c:formatCode>General</c:formatCode>
                <c:ptCount val="16"/>
                <c:pt idx="5" formatCode="0.0%">
                  <c:v>9.5809579961148306E-2</c:v>
                </c:pt>
                <c:pt idx="6" formatCode="0.0%">
                  <c:v>9.6037127993914284E-2</c:v>
                </c:pt>
                <c:pt idx="7" formatCode="0.0%">
                  <c:v>9.4888155539518182E-2</c:v>
                </c:pt>
                <c:pt idx="8" formatCode="0.0%">
                  <c:v>9.3907783135157297E-2</c:v>
                </c:pt>
                <c:pt idx="9" formatCode="0.0%">
                  <c:v>9.3176173199310652E-2</c:v>
                </c:pt>
                <c:pt idx="10" formatCode="0.0%">
                  <c:v>9.2967501902744373E-2</c:v>
                </c:pt>
                <c:pt idx="11" formatCode="0.0%">
                  <c:v>9.2572641048509846E-2</c:v>
                </c:pt>
                <c:pt idx="12" formatCode="0.0%">
                  <c:v>9.2233700061466403E-2</c:v>
                </c:pt>
                <c:pt idx="13" formatCode="0.0%">
                  <c:v>9.1862053893319237E-2</c:v>
                </c:pt>
                <c:pt idx="14" formatCode="0.0%">
                  <c:v>9.1453745814158424E-2</c:v>
                </c:pt>
                <c:pt idx="15" formatCode="0.0%">
                  <c:v>9.104025487790407E-2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F5D-4C31-A3C0-00BDA75528E6}"/>
            </c:ext>
          </c:extLst>
        </c:ser>
        <c:ser>
          <c:idx val="3"/>
          <c:order val="3"/>
          <c:tx>
            <c:strRef>
              <c:f>'Fig 09'!$E$7</c:f>
              <c:strCache>
                <c:ptCount val="1"/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'Fig 09'!$A$8:$A$23</c:f>
              <c:numCache>
                <c:formatCode>General</c:formatCode>
                <c:ptCount val="1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</c:numCache>
            </c:numRef>
          </c:cat>
          <c:val>
            <c:numRef>
              <c:f>'Fig 09'!$E$8:$E$23</c:f>
              <c:numCache>
                <c:formatCode>General</c:formatCode>
                <c:ptCount val="16"/>
                <c:pt idx="5" formatCode="0.0%">
                  <c:v>9.5809579961148306E-2</c:v>
                </c:pt>
                <c:pt idx="6" formatCode="0.0%">
                  <c:v>9.4131883267299626E-2</c:v>
                </c:pt>
                <c:pt idx="7" formatCode="0.0%">
                  <c:v>9.1361014510604716E-2</c:v>
                </c:pt>
                <c:pt idx="8" formatCode="0.0%">
                  <c:v>8.8730809370444155E-2</c:v>
                </c:pt>
                <c:pt idx="9" formatCode="0.0%">
                  <c:v>8.6073819356406386E-2</c:v>
                </c:pt>
                <c:pt idx="10" formatCode="0.0%">
                  <c:v>8.3991225735033578E-2</c:v>
                </c:pt>
                <c:pt idx="11" formatCode="0.0%">
                  <c:v>8.1791135504834661E-2</c:v>
                </c:pt>
                <c:pt idx="12" formatCode="0.0%">
                  <c:v>7.96804798087241E-2</c:v>
                </c:pt>
                <c:pt idx="13" formatCode="0.0%">
                  <c:v>7.757391203604827E-2</c:v>
                </c:pt>
                <c:pt idx="14" formatCode="0.0%">
                  <c:v>7.549291735579132E-2</c:v>
                </c:pt>
                <c:pt idx="15" formatCode="0.0%">
                  <c:v>7.3454660517372802E-2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F5D-4C31-A3C0-00BDA75528E6}"/>
            </c:ext>
          </c:extLst>
        </c:ser>
        <c:ser>
          <c:idx val="4"/>
          <c:order val="4"/>
          <c:tx>
            <c:strRef>
              <c:f>'Fig 09'!$F$7</c:f>
              <c:strCache>
                <c:ptCount val="1"/>
                <c:pt idx="0">
                  <c:v>Pessimista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'Fig 09'!$A$8:$A$23</c:f>
              <c:numCache>
                <c:formatCode>General</c:formatCode>
                <c:ptCount val="1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</c:numCache>
            </c:numRef>
          </c:cat>
          <c:val>
            <c:numRef>
              <c:f>'Fig 09'!$F$8:$F$23</c:f>
              <c:numCache>
                <c:formatCode>General</c:formatCode>
                <c:ptCount val="16"/>
                <c:pt idx="5" formatCode="0.0%">
                  <c:v>9.6091665306589108E-2</c:v>
                </c:pt>
                <c:pt idx="6" formatCode="0.0%">
                  <c:v>9.9299261990278234E-2</c:v>
                </c:pt>
                <c:pt idx="7" formatCode="0.0%">
                  <c:v>0.1012917723761052</c:v>
                </c:pt>
                <c:pt idx="8" formatCode="0.0%">
                  <c:v>0.10299031061368448</c:v>
                </c:pt>
                <c:pt idx="9" formatCode="0.0%">
                  <c:v>0.10468412381192629</c:v>
                </c:pt>
                <c:pt idx="10" formatCode="0.0%">
                  <c:v>0.10643562202171247</c:v>
                </c:pt>
                <c:pt idx="11" formatCode="0.0%">
                  <c:v>0.10795955198737782</c:v>
                </c:pt>
                <c:pt idx="12" formatCode="0.0%">
                  <c:v>0.10945942738581356</c:v>
                </c:pt>
                <c:pt idx="13" formatCode="0.0%">
                  <c:v>0.11084164936358307</c:v>
                </c:pt>
                <c:pt idx="14" formatCode="0.0%">
                  <c:v>0.11215465934350874</c:v>
                </c:pt>
                <c:pt idx="15" formatCode="0.0%">
                  <c:v>0.11343060650565072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BF5D-4C31-A3C0-00BDA75528E6}"/>
            </c:ext>
          </c:extLst>
        </c:ser>
        <c:ser>
          <c:idx val="5"/>
          <c:order val="5"/>
          <c:tx>
            <c:strRef>
              <c:f>'Fig 09'!$G$7</c:f>
              <c:strCache>
                <c:ptCount val="1"/>
              </c:strCache>
            </c:strRef>
          </c:tx>
          <c:spPr>
            <a:ln w="28575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'Fig 09'!$A$8:$A$23</c:f>
              <c:numCache>
                <c:formatCode>General</c:formatCode>
                <c:ptCount val="1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</c:numCache>
            </c:numRef>
          </c:cat>
          <c:val>
            <c:numRef>
              <c:f>'Fig 09'!$G$8:$G$23</c:f>
              <c:numCache>
                <c:formatCode>General</c:formatCode>
                <c:ptCount val="16"/>
                <c:pt idx="5" formatCode="0.0%">
                  <c:v>9.6091665306589108E-2</c:v>
                </c:pt>
                <c:pt idx="6" formatCode="0.0%">
                  <c:v>9.7341006906623062E-2</c:v>
                </c:pt>
                <c:pt idx="7" formatCode="0.0%">
                  <c:v>9.8290367565457115E-2</c:v>
                </c:pt>
                <c:pt idx="8" formatCode="0.0%">
                  <c:v>9.9245365436634814E-2</c:v>
                </c:pt>
                <c:pt idx="9" formatCode="0.0%">
                  <c:v>0.10003392402271412</c:v>
                </c:pt>
                <c:pt idx="10" formatCode="0.0%">
                  <c:v>0.10088710515197634</c:v>
                </c:pt>
                <c:pt idx="11" formatCode="0.0%">
                  <c:v>0.1015366799533212</c:v>
                </c:pt>
                <c:pt idx="12" formatCode="0.0%">
                  <c:v>0.10216117949968305</c:v>
                </c:pt>
                <c:pt idx="13" formatCode="0.0%">
                  <c:v>0.10266332999944507</c:v>
                </c:pt>
                <c:pt idx="14" formatCode="0.0%">
                  <c:v>0.10309348338024486</c:v>
                </c:pt>
                <c:pt idx="15" formatCode="0.0%">
                  <c:v>0.10347075597517955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BF5D-4C31-A3C0-00BDA75528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2208128"/>
        <c:axId val="1562188928"/>
      </c:lineChart>
      <c:catAx>
        <c:axId val="1562208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6350" cap="flat" cmpd="sng" algn="ctr">
            <a:solidFill>
              <a:srgbClr val="000000">
                <a:lumMod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t-BR"/>
          </a:p>
        </c:txPr>
        <c:crossAx val="1562188928"/>
        <c:crosses val="autoZero"/>
        <c:auto val="1"/>
        <c:lblAlgn val="ctr"/>
        <c:lblOffset val="100"/>
        <c:noMultiLvlLbl val="0"/>
      </c:catAx>
      <c:valAx>
        <c:axId val="156218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D9D9D9"/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6350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t-BR"/>
          </a:p>
        </c:txPr>
        <c:crossAx val="156220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31340864197530865"/>
          <c:y val="0.78353666666666666"/>
          <c:w val="0.37318251436110905"/>
          <c:h val="7.53521683868551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rgbClr val="FFFFFF">
        <a:lumMod val="100000"/>
      </a:srgbClr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pt-BR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5439351851851846E-2"/>
          <c:y val="0.13709833333333332"/>
          <c:w val="0.91603533950617289"/>
          <c:h val="0.71311888888888886"/>
        </c:manualLayout>
      </c:layout>
      <c:lineChart>
        <c:grouping val="standard"/>
        <c:varyColors val="0"/>
        <c:ser>
          <c:idx val="0"/>
          <c:order val="0"/>
          <c:tx>
            <c:strRef>
              <c:f>'Fig 10'!$B$7</c:f>
              <c:strCache>
                <c:ptCount val="1"/>
                <c:pt idx="0">
                  <c:v>Base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9.6643694110689585E-2"/>
                  <c:y val="-2.7958034330044595E-2"/>
                </c:manualLayout>
              </c:layout>
              <c:tx>
                <c:rich>
                  <a:bodyPr/>
                  <a:lstStyle/>
                  <a:p>
                    <a:fld id="{8784C207-00A4-4372-9BD5-7CEF9A0EC304}" type="CATEGORYNAME">
                      <a:rPr lang="en-US" b="1"/>
                      <a:pPr/>
                      <a:t>[NOME DA CATEGORIA]</a:t>
                    </a:fld>
                    <a:r>
                      <a:rPr lang="en-US" baseline="0"/>
                      <a:t>
</a:t>
                    </a:r>
                    <a:fld id="{20BBD669-37FC-4C2E-9F40-A3F93B151501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D78-4624-9A30-2802C992F610}"/>
                </c:ext>
              </c:extLst>
            </c:dLbl>
            <c:dLbl>
              <c:idx val="5"/>
              <c:layout>
                <c:manualLayout>
                  <c:x val="-6.2382977803979986E-2"/>
                  <c:y val="-0.10517724472948946"/>
                </c:manualLayout>
              </c:layout>
              <c:tx>
                <c:rich>
                  <a:bodyPr/>
                  <a:lstStyle/>
                  <a:p>
                    <a:fld id="{A25A2D96-41CA-4953-A6AA-809C00F6660A}" type="CATEGORYNAME">
                      <a:rPr lang="en-US" b="1"/>
                      <a:pPr/>
                      <a:t>[NOME DA CATEGORIA]</a:t>
                    </a:fld>
                    <a:r>
                      <a:rPr lang="en-US" baseline="0"/>
                      <a:t>
</a:t>
                    </a:r>
                    <a:fld id="{8A7B63C7-8083-49D4-936E-F4281AC01079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D78-4624-9A30-2802C992F610}"/>
                </c:ext>
              </c:extLst>
            </c:dLbl>
            <c:dLbl>
              <c:idx val="15"/>
              <c:layout>
                <c:manualLayout>
                  <c:x val="-1.5340268906458665E-3"/>
                  <c:y val="-0.10484262873766723"/>
                </c:manualLayout>
              </c:layout>
              <c:tx>
                <c:rich>
                  <a:bodyPr/>
                  <a:lstStyle/>
                  <a:p>
                    <a:fld id="{4536C252-6C5C-4235-855C-C79DB3230DB7}" type="CATEGORYNAME">
                      <a:rPr lang="en-US" b="1"/>
                      <a:pPr/>
                      <a:t>[NOME DA CATEGORIA]</a:t>
                    </a:fld>
                    <a:r>
                      <a:rPr lang="en-US" baseline="0"/>
                      <a:t>
</a:t>
                    </a:r>
                    <a:fld id="{737C6A3D-4E86-4C1E-82C5-65BE1AA3046F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D78-4624-9A30-2802C992F6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
</c:separator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10'!$A$8:$A$23</c:f>
              <c:numCache>
                <c:formatCode>General</c:formatCode>
                <c:ptCount val="1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</c:numCache>
            </c:numRef>
          </c:cat>
          <c:val>
            <c:numRef>
              <c:f>'Fig 10'!$B$8:$B$23</c:f>
              <c:numCache>
                <c:formatCode>0.00%</c:formatCode>
                <c:ptCount val="16"/>
                <c:pt idx="0">
                  <c:v>3.7306442515839143E-3</c:v>
                </c:pt>
                <c:pt idx="1">
                  <c:v>3.4341371086015989E-3</c:v>
                </c:pt>
                <c:pt idx="2">
                  <c:v>2.9769665334614353E-3</c:v>
                </c:pt>
                <c:pt idx="3">
                  <c:v>2.6332567077404219E-3</c:v>
                </c:pt>
                <c:pt idx="4">
                  <c:v>3.9767870720237627E-3</c:v>
                </c:pt>
                <c:pt idx="5">
                  <c:v>4.4073367452923205E-3</c:v>
                </c:pt>
                <c:pt idx="6">
                  <c:v>4.4728137911006684E-3</c:v>
                </c:pt>
                <c:pt idx="7">
                  <c:v>4.3988856309083975E-3</c:v>
                </c:pt>
                <c:pt idx="8">
                  <c:v>4.351684963762148E-3</c:v>
                </c:pt>
                <c:pt idx="9">
                  <c:v>4.3149317684726129E-3</c:v>
                </c:pt>
                <c:pt idx="10">
                  <c:v>4.2746661260609489E-3</c:v>
                </c:pt>
                <c:pt idx="11">
                  <c:v>4.2731020713305517E-3</c:v>
                </c:pt>
                <c:pt idx="12">
                  <c:v>4.2717458412618132E-3</c:v>
                </c:pt>
                <c:pt idx="13">
                  <c:v>4.2704097010809591E-3</c:v>
                </c:pt>
                <c:pt idx="14">
                  <c:v>4.2690849417873697E-3</c:v>
                </c:pt>
                <c:pt idx="15">
                  <c:v>4.2676433890085647E-3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D78-4624-9A30-2802C992F610}"/>
            </c:ext>
          </c:extLst>
        </c:ser>
        <c:ser>
          <c:idx val="1"/>
          <c:order val="1"/>
          <c:tx>
            <c:strRef>
              <c:f>'Fig 10'!$C$7</c:f>
              <c:strCache>
                <c:ptCount val="1"/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5"/>
              <c:layout>
                <c:manualLayout>
                  <c:x val="-6.1361075625833532E-3"/>
                  <c:y val="0.11183213732017838"/>
                </c:manualLayout>
              </c:layout>
              <c:tx>
                <c:rich>
                  <a:bodyPr/>
                  <a:lstStyle/>
                  <a:p>
                    <a:fld id="{32FE7269-D3F3-47A7-B517-EED017CEF6A3}" type="CATEGORYNAME">
                      <a:rPr lang="en-US" b="1"/>
                      <a:pPr/>
                      <a:t>[NOME DA CATEGORIA]</a:t>
                    </a:fld>
                    <a:r>
                      <a:rPr lang="en-US" baseline="0"/>
                      <a:t>
</a:t>
                    </a:r>
                    <a:fld id="{7057BBBA-ECA2-4FFA-BD19-949566315B5A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D78-4624-9A30-2802C992F6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10'!$A$8:$A$23</c:f>
              <c:numCache>
                <c:formatCode>General</c:formatCode>
                <c:ptCount val="1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</c:numCache>
            </c:numRef>
          </c:cat>
          <c:val>
            <c:numRef>
              <c:f>'Fig 10'!$C$8:$C$23</c:f>
              <c:numCache>
                <c:formatCode>0.00%</c:formatCode>
                <c:ptCount val="16"/>
                <c:pt idx="0">
                  <c:v>3.7306442515839143E-3</c:v>
                </c:pt>
                <c:pt idx="1">
                  <c:v>3.4341371086015989E-3</c:v>
                </c:pt>
                <c:pt idx="2">
                  <c:v>2.9769665334614353E-3</c:v>
                </c:pt>
                <c:pt idx="3">
                  <c:v>2.6332567077404219E-3</c:v>
                </c:pt>
                <c:pt idx="4">
                  <c:v>3.9767870720237627E-3</c:v>
                </c:pt>
                <c:pt idx="5">
                  <c:v>4.4073367452923205E-3</c:v>
                </c:pt>
                <c:pt idx="6">
                  <c:v>4.3253450082960838E-3</c:v>
                </c:pt>
                <c:pt idx="7">
                  <c:v>4.229845636841389E-3</c:v>
                </c:pt>
                <c:pt idx="8">
                  <c:v>4.1371772316600329E-3</c:v>
                </c:pt>
                <c:pt idx="9">
                  <c:v>4.0472940847142772E-3</c:v>
                </c:pt>
                <c:pt idx="10">
                  <c:v>3.9591869611235262E-3</c:v>
                </c:pt>
                <c:pt idx="11">
                  <c:v>3.8722797172758448E-3</c:v>
                </c:pt>
                <c:pt idx="12">
                  <c:v>3.7878224086735717E-3</c:v>
                </c:pt>
                <c:pt idx="13">
                  <c:v>3.7050749919783407E-3</c:v>
                </c:pt>
                <c:pt idx="14">
                  <c:v>3.6249012951833984E-3</c:v>
                </c:pt>
                <c:pt idx="15">
                  <c:v>3.5471761227001239E-3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D78-4624-9A30-2802C992F610}"/>
            </c:ext>
          </c:extLst>
        </c:ser>
        <c:ser>
          <c:idx val="2"/>
          <c:order val="2"/>
          <c:tx>
            <c:strRef>
              <c:f>'Fig 10'!$D$7</c:f>
              <c:strCache>
                <c:ptCount val="1"/>
                <c:pt idx="0">
                  <c:v>Otimista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'Fig 10'!$A$8:$A$23</c:f>
              <c:numCache>
                <c:formatCode>General</c:formatCode>
                <c:ptCount val="1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</c:numCache>
            </c:numRef>
          </c:cat>
          <c:val>
            <c:numRef>
              <c:f>'Fig 10'!$D$8:$D$23</c:f>
              <c:numCache>
                <c:formatCode>General</c:formatCode>
                <c:ptCount val="16"/>
                <c:pt idx="5" formatCode="0.00%">
                  <c:v>4.4012988792329517E-3</c:v>
                </c:pt>
                <c:pt idx="6" formatCode="0.00%">
                  <c:v>4.4972380699971302E-3</c:v>
                </c:pt>
                <c:pt idx="7" formatCode="0.00%">
                  <c:v>4.4354875873369075E-3</c:v>
                </c:pt>
                <c:pt idx="8" formatCode="0.00%">
                  <c:v>4.4058112142829021E-3</c:v>
                </c:pt>
                <c:pt idx="9" formatCode="0.00%">
                  <c:v>4.3880868983651664E-3</c:v>
                </c:pt>
                <c:pt idx="10" formatCode="0.00%">
                  <c:v>4.3681357779570881E-3</c:v>
                </c:pt>
                <c:pt idx="11" formatCode="0.00%">
                  <c:v>4.3872255537304233E-3</c:v>
                </c:pt>
                <c:pt idx="12" formatCode="0.00%">
                  <c:v>4.4066457596942067E-3</c:v>
                </c:pt>
                <c:pt idx="13" formatCode="0.00%">
                  <c:v>4.4262155097237578E-3</c:v>
                </c:pt>
                <c:pt idx="14" formatCode="0.00%">
                  <c:v>4.4459265279090353E-3</c:v>
                </c:pt>
                <c:pt idx="15" formatCode="0.00%">
                  <c:v>4.4656619173538102E-3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D78-4624-9A30-2802C992F610}"/>
            </c:ext>
          </c:extLst>
        </c:ser>
        <c:ser>
          <c:idx val="3"/>
          <c:order val="3"/>
          <c:tx>
            <c:strRef>
              <c:f>'Fig 10'!$E$7</c:f>
              <c:strCache>
                <c:ptCount val="1"/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'Fig 10'!$A$8:$A$23</c:f>
              <c:numCache>
                <c:formatCode>General</c:formatCode>
                <c:ptCount val="1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</c:numCache>
            </c:numRef>
          </c:cat>
          <c:val>
            <c:numRef>
              <c:f>'Fig 10'!$E$8:$E$23</c:f>
              <c:numCache>
                <c:formatCode>General</c:formatCode>
                <c:ptCount val="16"/>
                <c:pt idx="5" formatCode="0.00%">
                  <c:v>4.4012988792329517E-3</c:v>
                </c:pt>
                <c:pt idx="6" formatCode="0.00%">
                  <c:v>4.2858972090583387E-3</c:v>
                </c:pt>
                <c:pt idx="7" formatCode="0.00%">
                  <c:v>4.1518636599742779E-3</c:v>
                </c:pt>
                <c:pt idx="8" formatCode="0.00%">
                  <c:v>4.0218970954170718E-3</c:v>
                </c:pt>
                <c:pt idx="9" formatCode="0.00%">
                  <c:v>3.8959832177083804E-3</c:v>
                </c:pt>
                <c:pt idx="10" formatCode="0.00%">
                  <c:v>3.7731853094002767E-3</c:v>
                </c:pt>
                <c:pt idx="11" formatCode="0.00%">
                  <c:v>3.6529967233110464E-3</c:v>
                </c:pt>
                <c:pt idx="12" formatCode="0.00%">
                  <c:v>3.5369195686891035E-3</c:v>
                </c:pt>
                <c:pt idx="13" formatCode="0.00%">
                  <c:v>3.4242146248402321E-3</c:v>
                </c:pt>
                <c:pt idx="14" formatCode="0.00%">
                  <c:v>3.3156196643007543E-3</c:v>
                </c:pt>
                <c:pt idx="15" formatCode="0.00%">
                  <c:v>3.2111080545000263E-3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D78-4624-9A30-2802C992F610}"/>
            </c:ext>
          </c:extLst>
        </c:ser>
        <c:ser>
          <c:idx val="4"/>
          <c:order val="4"/>
          <c:tx>
            <c:strRef>
              <c:f>'Fig 10'!$F$7</c:f>
              <c:strCache>
                <c:ptCount val="1"/>
                <c:pt idx="0">
                  <c:v>Pessimista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'Fig 10'!$A$8:$A$23</c:f>
              <c:numCache>
                <c:formatCode>General</c:formatCode>
                <c:ptCount val="1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</c:numCache>
            </c:numRef>
          </c:cat>
          <c:val>
            <c:numRef>
              <c:f>'Fig 10'!$F$8:$F$23</c:f>
              <c:numCache>
                <c:formatCode>General</c:formatCode>
                <c:ptCount val="16"/>
                <c:pt idx="5" formatCode="0.00%">
                  <c:v>4.4142573111062592E-3</c:v>
                </c:pt>
                <c:pt idx="6" formatCode="0.00%">
                  <c:v>4.4421120710443785E-3</c:v>
                </c:pt>
                <c:pt idx="7" formatCode="0.00%">
                  <c:v>4.3808870546970134E-3</c:v>
                </c:pt>
                <c:pt idx="8" formatCode="0.00%">
                  <c:v>4.3226007048945015E-3</c:v>
                </c:pt>
                <c:pt idx="9" formatCode="0.00%">
                  <c:v>4.2726941700638767E-3</c:v>
                </c:pt>
                <c:pt idx="10" formatCode="0.00%">
                  <c:v>4.2196198757778096E-3</c:v>
                </c:pt>
                <c:pt idx="11" formatCode="0.00%">
                  <c:v>4.2019496751717249E-3</c:v>
                </c:pt>
                <c:pt idx="12" formatCode="0.00%">
                  <c:v>4.1845564266649446E-3</c:v>
                </c:pt>
                <c:pt idx="13" formatCode="0.00%">
                  <c:v>4.1672493903903204E-3</c:v>
                </c:pt>
                <c:pt idx="14" formatCode="0.00%">
                  <c:v>4.1500196675186979E-3</c:v>
                </c:pt>
                <c:pt idx="15" formatCode="0.00%">
                  <c:v>4.1327377275889232E-3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D78-4624-9A30-2802C992F610}"/>
            </c:ext>
          </c:extLst>
        </c:ser>
        <c:ser>
          <c:idx val="5"/>
          <c:order val="5"/>
          <c:tx>
            <c:strRef>
              <c:f>'Fig 10'!$G$7</c:f>
              <c:strCache>
                <c:ptCount val="1"/>
              </c:strCache>
            </c:strRef>
          </c:tx>
          <c:spPr>
            <a:ln w="28575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'Fig 10'!$A$8:$A$23</c:f>
              <c:numCache>
                <c:formatCode>General</c:formatCode>
                <c:ptCount val="1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</c:numCache>
            </c:numRef>
          </c:cat>
          <c:val>
            <c:numRef>
              <c:f>'Fig 10'!$G$8:$G$23</c:f>
              <c:numCache>
                <c:formatCode>General</c:formatCode>
                <c:ptCount val="16"/>
                <c:pt idx="5" formatCode="0.00%">
                  <c:v>4.4142573111062592E-3</c:v>
                </c:pt>
                <c:pt idx="6" formatCode="0.00%">
                  <c:v>4.3701841097466346E-3</c:v>
                </c:pt>
                <c:pt idx="7" formatCode="0.00%">
                  <c:v>4.3175237282607254E-3</c:v>
                </c:pt>
                <c:pt idx="8" formatCode="0.00%">
                  <c:v>4.2674355014904594E-3</c:v>
                </c:pt>
                <c:pt idx="9" formatCode="0.00%">
                  <c:v>4.219796366393842E-3</c:v>
                </c:pt>
                <c:pt idx="10" formatCode="0.00%">
                  <c:v>4.1734737701281241E-3</c:v>
                </c:pt>
                <c:pt idx="11" formatCode="0.00%">
                  <c:v>4.1277700703186192E-3</c:v>
                </c:pt>
                <c:pt idx="12" formatCode="0.00%">
                  <c:v>4.0829006370303091E-3</c:v>
                </c:pt>
                <c:pt idx="13" formatCode="0.00%">
                  <c:v>4.0381379476093181E-3</c:v>
                </c:pt>
                <c:pt idx="14" formatCode="0.00%">
                  <c:v>3.9945042962433643E-3</c:v>
                </c:pt>
                <c:pt idx="15" formatCode="0.00%">
                  <c:v>3.9521460585374424E-3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3D78-4624-9A30-2802C992F6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2208128"/>
        <c:axId val="1562188928"/>
      </c:lineChart>
      <c:catAx>
        <c:axId val="1562208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6350" cap="flat" cmpd="sng" algn="ctr">
            <a:solidFill>
              <a:srgbClr val="000000">
                <a:lumMod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t-BR"/>
          </a:p>
        </c:txPr>
        <c:crossAx val="1562188928"/>
        <c:crosses val="autoZero"/>
        <c:auto val="1"/>
        <c:lblAlgn val="ctr"/>
        <c:lblOffset val="100"/>
        <c:noMultiLvlLbl val="0"/>
      </c:catAx>
      <c:valAx>
        <c:axId val="156218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D9D9D9"/>
              </a:solidFill>
              <a:prstDash val="solid"/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 w="6350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t-BR"/>
          </a:p>
        </c:txPr>
        <c:crossAx val="156220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31081327160493821"/>
          <c:y val="0.78112138888888871"/>
          <c:w val="0.37837332926528744"/>
          <c:h val="6.0128694495764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rgbClr val="FFFFFF">
        <a:lumMod val="100000"/>
      </a:srgbClr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pt-B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3.0573248407643311E-3"/>
          <c:y val="8.505611111111111E-2"/>
          <c:w val="0.980048069689476"/>
          <c:h val="0.82138916666659201"/>
        </c:manualLayout>
      </c:layout>
      <c:lineChart>
        <c:grouping val="standard"/>
        <c:varyColors val="0"/>
        <c:ser>
          <c:idx val="0"/>
          <c:order val="0"/>
          <c:tx>
            <c:strRef>
              <c:f>'Fig 11'!$B$7</c:f>
              <c:strCache>
                <c:ptCount val="1"/>
                <c:pt idx="0">
                  <c:v>Base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7.6433121019108319E-2"/>
                  <c:y val="-7.02247191011236E-2"/>
                </c:manualLayout>
              </c:layout>
              <c:tx>
                <c:rich>
                  <a:bodyPr/>
                  <a:lstStyle/>
                  <a:p>
                    <a:fld id="{28B460FB-D67C-4E27-8E14-5968CB981EBB}" type="CATEGORYNAME">
                      <a:rPr lang="en-US" b="1"/>
                      <a:pPr/>
                      <a:t>[NOME DA CATEGORIA]</a:t>
                    </a:fld>
                    <a:r>
                      <a:rPr lang="en-US" baseline="0"/>
                      <a:t>
</a:t>
                    </a:r>
                    <a:fld id="{F3BB8B3C-1DEB-4F3A-A529-B4FC0DCA4E8D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879-48EF-A617-78E5DBE57D38}"/>
                </c:ext>
              </c:extLst>
            </c:dLbl>
            <c:dLbl>
              <c:idx val="15"/>
              <c:layout>
                <c:manualLayout>
                  <c:x val="-3.7236648701616852E-2"/>
                  <c:y val="-0.11235955056179775"/>
                </c:manualLayout>
              </c:layout>
              <c:tx>
                <c:rich>
                  <a:bodyPr/>
                  <a:lstStyle/>
                  <a:p>
                    <a:fld id="{7E420688-D1F1-4360-8280-F8C4FBF6B3E0}" type="CATEGORYNAME">
                      <a:rPr lang="en-US" b="1"/>
                      <a:pPr/>
                      <a:t>[NOME DA CATEGORIA]</a:t>
                    </a:fld>
                    <a:r>
                      <a:rPr lang="en-US" baseline="0"/>
                      <a:t>
</a:t>
                    </a:r>
                    <a:fld id="{986C44E2-7522-458C-AAFA-1476D1485FD0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879-48EF-A617-78E5DBE57D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
</c:separator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11'!$A$8:$A$23</c:f>
              <c:numCache>
                <c:formatCode>General</c:formatCode>
                <c:ptCount val="1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</c:numCache>
            </c:numRef>
          </c:cat>
          <c:val>
            <c:numRef>
              <c:f>'Fig 11'!$B$8:$B$23</c:f>
              <c:numCache>
                <c:formatCode>0.00%</c:formatCode>
                <c:ptCount val="16"/>
                <c:pt idx="0">
                  <c:v>1.5615478267694058E-2</c:v>
                </c:pt>
                <c:pt idx="1">
                  <c:v>1.4772057438074509E-2</c:v>
                </c:pt>
                <c:pt idx="2">
                  <c:v>1.3666120409537687E-2</c:v>
                </c:pt>
                <c:pt idx="3">
                  <c:v>1.3660272518160967E-2</c:v>
                </c:pt>
                <c:pt idx="4">
                  <c:v>1.5456795914445681E-2</c:v>
                </c:pt>
                <c:pt idx="5">
                  <c:v>1.7506818443119358E-2</c:v>
                </c:pt>
                <c:pt idx="6">
                  <c:v>1.7766906296488624E-2</c:v>
                </c:pt>
                <c:pt idx="7">
                  <c:v>1.7473248935339088E-2</c:v>
                </c:pt>
                <c:pt idx="8">
                  <c:v>1.7285758494313411E-2</c:v>
                </c:pt>
                <c:pt idx="9">
                  <c:v>1.7139767490148446E-2</c:v>
                </c:pt>
                <c:pt idx="10">
                  <c:v>1.6979824347172243E-2</c:v>
                </c:pt>
                <c:pt idx="11">
                  <c:v>1.6973611610596261E-2</c:v>
                </c:pt>
                <c:pt idx="12">
                  <c:v>1.6968224394925509E-2</c:v>
                </c:pt>
                <c:pt idx="13">
                  <c:v>1.6962916980286555E-2</c:v>
                </c:pt>
                <c:pt idx="14">
                  <c:v>1.6957654772796163E-2</c:v>
                </c:pt>
                <c:pt idx="15">
                  <c:v>1.695192863834509E-2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879-48EF-A617-78E5DBE57D38}"/>
            </c:ext>
          </c:extLst>
        </c:ser>
        <c:ser>
          <c:idx val="1"/>
          <c:order val="1"/>
          <c:tx>
            <c:strRef>
              <c:f>'Fig 11'!$C$7</c:f>
              <c:strCache>
                <c:ptCount val="1"/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'Fig 11'!$A$8:$A$23</c:f>
              <c:numCache>
                <c:formatCode>General</c:formatCode>
                <c:ptCount val="1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</c:numCache>
            </c:numRef>
          </c:cat>
          <c:val>
            <c:numRef>
              <c:f>'Fig 11'!$C$8:$C$23</c:f>
              <c:numCache>
                <c:formatCode>General</c:formatCode>
                <c:ptCount val="16"/>
                <c:pt idx="5" formatCode="0.00%">
                  <c:v>1.7506818443119358E-2</c:v>
                </c:pt>
                <c:pt idx="6" formatCode="0.00%">
                  <c:v>1.6799898730490075E-2</c:v>
                </c:pt>
                <c:pt idx="7" formatCode="0.00%">
                  <c:v>1.6152397448767276E-2</c:v>
                </c:pt>
                <c:pt idx="8" formatCode="0.00%">
                  <c:v>1.5543373033595684E-2</c:v>
                </c:pt>
                <c:pt idx="9" formatCode="0.00%">
                  <c:v>1.4965638227250328E-2</c:v>
                </c:pt>
                <c:pt idx="10" formatCode="0.00%">
                  <c:v>1.4411764508671694E-2</c:v>
                </c:pt>
                <c:pt idx="11" formatCode="0.00%">
                  <c:v>1.3892182119665255E-2</c:v>
                </c:pt>
                <c:pt idx="12" formatCode="0.00%">
                  <c:v>1.3403714371469205E-2</c:v>
                </c:pt>
                <c:pt idx="13" formatCode="0.00%">
                  <c:v>1.2932421804175087E-2</c:v>
                </c:pt>
                <c:pt idx="14" formatCode="0.00%">
                  <c:v>1.2477700515396081E-2</c:v>
                </c:pt>
                <c:pt idx="15" formatCode="0.00%">
                  <c:v>1.2038967836762943E-2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879-48EF-A617-78E5DBE57D38}"/>
            </c:ext>
          </c:extLst>
        </c:ser>
        <c:ser>
          <c:idx val="2"/>
          <c:order val="2"/>
          <c:tx>
            <c:strRef>
              <c:f>'Fig 11'!$D$7</c:f>
              <c:strCache>
                <c:ptCount val="1"/>
                <c:pt idx="0">
                  <c:v>Otimista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'Fig 11'!$A$8:$A$23</c:f>
              <c:numCache>
                <c:formatCode>General</c:formatCode>
                <c:ptCount val="1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</c:numCache>
            </c:numRef>
          </c:cat>
          <c:val>
            <c:numRef>
              <c:f>'Fig 11'!$D$8:$D$23</c:f>
              <c:numCache>
                <c:formatCode>General</c:formatCode>
                <c:ptCount val="16"/>
                <c:pt idx="5" formatCode="0.00%">
                  <c:v>1.748283483782799E-2</c:v>
                </c:pt>
                <c:pt idx="6" formatCode="0.00%">
                  <c:v>1.7863924391759239E-2</c:v>
                </c:pt>
                <c:pt idx="7" formatCode="0.00%">
                  <c:v>1.7618639188657338E-2</c:v>
                </c:pt>
                <c:pt idx="8" formatCode="0.00%">
                  <c:v>1.7500758730427841E-2</c:v>
                </c:pt>
                <c:pt idx="9" formatCode="0.00%">
                  <c:v>1.7430354221144157E-2</c:v>
                </c:pt>
                <c:pt idx="10" formatCode="0.00%">
                  <c:v>1.7351104401376213E-2</c:v>
                </c:pt>
                <c:pt idx="11" formatCode="0.00%">
                  <c:v>1.7426932788880432E-2</c:v>
                </c:pt>
                <c:pt idx="12" formatCode="0.00%">
                  <c:v>1.7504073710844042E-2</c:v>
                </c:pt>
                <c:pt idx="13" formatCode="0.00%">
                  <c:v>1.7581808651590411E-2</c:v>
                </c:pt>
                <c:pt idx="14" formatCode="0.00%">
                  <c:v>1.7660104737558264E-2</c:v>
                </c:pt>
                <c:pt idx="15" formatCode="0.00%">
                  <c:v>1.7738497631017789E-2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879-48EF-A617-78E5DBE57D38}"/>
            </c:ext>
          </c:extLst>
        </c:ser>
        <c:ser>
          <c:idx val="3"/>
          <c:order val="3"/>
          <c:tx>
            <c:strRef>
              <c:f>'Fig 11'!$E$7</c:f>
              <c:strCache>
                <c:ptCount val="1"/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5"/>
              <c:layout>
                <c:manualLayout>
                  <c:x val="-4.3116119549240571E-2"/>
                  <c:y val="0.15449438202247184"/>
                </c:manualLayout>
              </c:layout>
              <c:tx>
                <c:rich>
                  <a:bodyPr/>
                  <a:lstStyle/>
                  <a:p>
                    <a:fld id="{3EA2C613-ED6A-4005-AAC3-B8DB8180C1D7}" type="CATEGORYNAME">
                      <a:rPr lang="en-US" b="1"/>
                      <a:pPr/>
                      <a:t>[NOME DA CATEGORIA]</a:t>
                    </a:fld>
                    <a:r>
                      <a:rPr lang="en-US" baseline="0"/>
                      <a:t>
</a:t>
                    </a:r>
                    <a:fld id="{BE1F84B1-2E4F-43D9-A267-B8B6C3B1C8EE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879-48EF-A617-78E5DBE57D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11'!$A$8:$A$23</c:f>
              <c:numCache>
                <c:formatCode>General</c:formatCode>
                <c:ptCount val="1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</c:numCache>
            </c:numRef>
          </c:cat>
          <c:val>
            <c:numRef>
              <c:f>'Fig 11'!$E$8:$E$23</c:f>
              <c:numCache>
                <c:formatCode>General</c:formatCode>
                <c:ptCount val="16"/>
                <c:pt idx="5" formatCode="0.00%">
                  <c:v>1.748283483782799E-2</c:v>
                </c:pt>
                <c:pt idx="6" formatCode="0.00%">
                  <c:v>1.6854728217694851E-2</c:v>
                </c:pt>
                <c:pt idx="7" formatCode="0.00%">
                  <c:v>1.6247980046609763E-2</c:v>
                </c:pt>
                <c:pt idx="8" formatCode="0.00%">
                  <c:v>1.5676627017292624E-2</c:v>
                </c:pt>
                <c:pt idx="9" formatCode="0.00%">
                  <c:v>1.5118944320673124E-2</c:v>
                </c:pt>
                <c:pt idx="10" formatCode="0.00%">
                  <c:v>1.4590296296046031E-2</c:v>
                </c:pt>
                <c:pt idx="11" formatCode="0.00%">
                  <c:v>1.4064277361914129E-2</c:v>
                </c:pt>
                <c:pt idx="12" formatCode="0.00%">
                  <c:v>1.3569758514277231E-2</c:v>
                </c:pt>
                <c:pt idx="13" formatCode="0.00%">
                  <c:v>1.309262761231114E-2</c:v>
                </c:pt>
                <c:pt idx="14" formatCode="0.00%">
                  <c:v>1.2632273272534527E-2</c:v>
                </c:pt>
                <c:pt idx="15" formatCode="0.00%">
                  <c:v>1.218810560852893E-2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879-48EF-A617-78E5DBE57D38}"/>
            </c:ext>
          </c:extLst>
        </c:ser>
        <c:ser>
          <c:idx val="4"/>
          <c:order val="4"/>
          <c:tx>
            <c:strRef>
              <c:f>'Fig 11'!$F$7</c:f>
              <c:strCache>
                <c:ptCount val="1"/>
                <c:pt idx="0">
                  <c:v>Pessimista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'Fig 11'!$A$8:$A$23</c:f>
              <c:numCache>
                <c:formatCode>General</c:formatCode>
                <c:ptCount val="1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</c:numCache>
            </c:numRef>
          </c:cat>
          <c:val>
            <c:numRef>
              <c:f>'Fig 11'!$F$8:$F$23</c:f>
              <c:numCache>
                <c:formatCode>General</c:formatCode>
                <c:ptCount val="16"/>
                <c:pt idx="5" formatCode="0.00%">
                  <c:v>1.7534308307459244E-2</c:v>
                </c:pt>
                <c:pt idx="6" formatCode="0.00%">
                  <c:v>1.7644952955961361E-2</c:v>
                </c:pt>
                <c:pt idx="7" formatCode="0.00%">
                  <c:v>1.7401755009601751E-2</c:v>
                </c:pt>
                <c:pt idx="8" formatCode="0.00%">
                  <c:v>1.717023003144013E-2</c:v>
                </c:pt>
                <c:pt idx="9" formatCode="0.00%">
                  <c:v>1.6971991345608329E-2</c:v>
                </c:pt>
                <c:pt idx="10" formatCode="0.00%">
                  <c:v>1.6761169688956988E-2</c:v>
                </c:pt>
                <c:pt idx="11" formatCode="0.00%">
                  <c:v>1.6690980136458044E-2</c:v>
                </c:pt>
                <c:pt idx="12" formatCode="0.00%">
                  <c:v>1.6621890692800373E-2</c:v>
                </c:pt>
                <c:pt idx="13" formatCode="0.00%">
                  <c:v>1.6553143701281751E-2</c:v>
                </c:pt>
                <c:pt idx="14" formatCode="0.00%">
                  <c:v>1.6484703813982256E-2</c:v>
                </c:pt>
                <c:pt idx="15" formatCode="0.00%">
                  <c:v>1.6416056510138589E-2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879-48EF-A617-78E5DBE57D38}"/>
            </c:ext>
          </c:extLst>
        </c:ser>
        <c:ser>
          <c:idx val="5"/>
          <c:order val="5"/>
          <c:tx>
            <c:strRef>
              <c:f>'Fig 11'!$G$7</c:f>
              <c:strCache>
                <c:ptCount val="1"/>
              </c:strCache>
            </c:strRef>
          </c:tx>
          <c:spPr>
            <a:ln w="28575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4.3116119549240571E-2"/>
                  <c:y val="-5.6179775280898875E-2"/>
                </c:manualLayout>
              </c:layout>
              <c:tx>
                <c:rich>
                  <a:bodyPr/>
                  <a:lstStyle/>
                  <a:p>
                    <a:fld id="{6A154CF4-DA94-4917-82AF-BC11515436C9}" type="CATEGORYNAME">
                      <a:rPr lang="en-US" b="1"/>
                      <a:pPr/>
                      <a:t>[NOME DA CATEGORIA]</a:t>
                    </a:fld>
                    <a:r>
                      <a:rPr lang="en-US" baseline="0"/>
                      <a:t>
</a:t>
                    </a:r>
                    <a:fld id="{437195AD-CF3B-41C4-936B-57CA3F07F231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F879-48EF-A617-78E5DBE57D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
</c:separator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11'!$A$8:$A$23</c:f>
              <c:numCache>
                <c:formatCode>General</c:formatCode>
                <c:ptCount val="1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</c:numCache>
            </c:numRef>
          </c:cat>
          <c:val>
            <c:numRef>
              <c:f>'Fig 11'!$G$8:$G$23</c:f>
              <c:numCache>
                <c:formatCode>General</c:formatCode>
                <c:ptCount val="16"/>
                <c:pt idx="5" formatCode="0.00%">
                  <c:v>1.7534308307459244E-2</c:v>
                </c:pt>
                <c:pt idx="6" formatCode="0.00%">
                  <c:v>1.6678400721384733E-2</c:v>
                </c:pt>
                <c:pt idx="7" formatCode="0.00%">
                  <c:v>1.5876926275640725E-2</c:v>
                </c:pt>
                <c:pt idx="8" formatCode="0.00%">
                  <c:v>1.5132992362543176E-2</c:v>
                </c:pt>
                <c:pt idx="9" formatCode="0.00%">
                  <c:v>1.4420879718617328E-2</c:v>
                </c:pt>
                <c:pt idx="10" formatCode="0.00%">
                  <c:v>1.375136187655511E-2</c:v>
                </c:pt>
                <c:pt idx="11" formatCode="0.00%">
                  <c:v>1.3098390576816736E-2</c:v>
                </c:pt>
                <c:pt idx="12" formatCode="0.00%">
                  <c:v>1.2487965922372078E-2</c:v>
                </c:pt>
                <c:pt idx="13" formatCode="0.00%">
                  <c:v>1.1906131136200381E-2</c:v>
                </c:pt>
                <c:pt idx="14" formatCode="0.00%">
                  <c:v>1.1351525504356551E-2</c:v>
                </c:pt>
                <c:pt idx="15" formatCode="0.00%">
                  <c:v>1.0822849898703612E-2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F879-48EF-A617-78E5DBE57D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2208128"/>
        <c:axId val="1562188928"/>
      </c:lineChart>
      <c:catAx>
        <c:axId val="1562208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6350" cap="flat" cmpd="sng" algn="ctr">
            <a:solidFill>
              <a:srgbClr val="000000">
                <a:lumMod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t-BR"/>
          </a:p>
        </c:txPr>
        <c:crossAx val="1562188928"/>
        <c:crosses val="autoZero"/>
        <c:auto val="1"/>
        <c:lblAlgn val="ctr"/>
        <c:lblOffset val="100"/>
        <c:noMultiLvlLbl val="0"/>
      </c:catAx>
      <c:valAx>
        <c:axId val="156218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D9D9D9"/>
              </a:solidFill>
              <a:prstDash val="solid"/>
              <a:round/>
            </a:ln>
            <a:effectLst/>
          </c:spPr>
        </c:majorGridlines>
        <c:numFmt formatCode="0.0%" sourceLinked="0"/>
        <c:majorTickMark val="out"/>
        <c:minorTickMark val="none"/>
        <c:tickLblPos val="nextTo"/>
        <c:spPr>
          <a:noFill/>
          <a:ln w="6350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t-BR"/>
          </a:p>
        </c:txPr>
        <c:crossAx val="156220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30752901234567903"/>
          <c:y val="0.76677722222222211"/>
          <c:w val="0.37318251436110905"/>
          <c:h val="8.50560388620777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rgbClr val="FFFFFF">
        <a:lumMod val="100000"/>
      </a:srgbClr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pt-BR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7.4560185185185189E-3"/>
          <c:y val="3.8544444444444444E-2"/>
          <c:w val="0.97540370370370366"/>
          <c:h val="0.82138916666659201"/>
        </c:manualLayout>
      </c:layout>
      <c:lineChart>
        <c:grouping val="standard"/>
        <c:varyColors val="0"/>
        <c:ser>
          <c:idx val="0"/>
          <c:order val="0"/>
          <c:tx>
            <c:strRef>
              <c:f>'Fig 12'!$B$7</c:f>
              <c:strCache>
                <c:ptCount val="1"/>
                <c:pt idx="0">
                  <c:v>Base</c:v>
                </c:pt>
              </c:strCache>
            </c:strRef>
          </c:tx>
          <c:spPr>
            <a:ln w="28575" cap="rnd">
              <a:solidFill>
                <a:srgbClr val="005D89"/>
              </a:solidFill>
              <a:round/>
            </a:ln>
            <a:effectLst/>
          </c:spPr>
          <c:marker>
            <c:symbol val="none"/>
          </c:marker>
          <c:dLbls>
            <c:dLbl>
              <c:idx val="15"/>
              <c:layout>
                <c:manualLayout>
                  <c:x val="-2.3517883390494855E-2"/>
                  <c:y val="6.68536058130550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13-4C6C-B5D3-5F6E1CBD17B0}"/>
                </c:ext>
              </c:extLst>
            </c:dLbl>
            <c:dLbl>
              <c:idx val="18"/>
              <c:spPr>
                <a:solidFill>
                  <a:schemeClr val="bg1"/>
                </a:solidFill>
                <a:ln>
                  <a:solidFill>
                    <a:srgbClr val="BD534B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13-4C6C-B5D3-5F6E1CBD17B0}"/>
                </c:ext>
              </c:extLst>
            </c:dLbl>
            <c:spPr>
              <a:noFill/>
              <a:ln>
                <a:solidFill>
                  <a:srgbClr val="BD534B"/>
                </a:solidFill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12'!$A$8:$A$23</c:f>
              <c:numCache>
                <c:formatCode>0</c:formatCode>
                <c:ptCount val="1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</c:numCache>
            </c:numRef>
          </c:cat>
          <c:val>
            <c:numRef>
              <c:f>'Fig 12'!$B$8:$B$23</c:f>
              <c:numCache>
                <c:formatCode>0.0</c:formatCode>
                <c:ptCount val="16"/>
                <c:pt idx="0">
                  <c:v>-1.2865484005932646</c:v>
                </c:pt>
                <c:pt idx="1">
                  <c:v>-9.7673348213869602</c:v>
                </c:pt>
                <c:pt idx="2">
                  <c:v>-0.38911875215765712</c:v>
                </c:pt>
                <c:pt idx="3">
                  <c:v>0.46041617293155906</c:v>
                </c:pt>
                <c:pt idx="4">
                  <c:v>-2.1235122311781001</c:v>
                </c:pt>
                <c:pt idx="5">
                  <c:v>-0.6161488187874572</c:v>
                </c:pt>
                <c:pt idx="6">
                  <c:v>-1.010710401002854</c:v>
                </c:pt>
                <c:pt idx="7">
                  <c:v>-1.1126176967504031</c:v>
                </c:pt>
                <c:pt idx="8">
                  <c:v>-0.87761248104272271</c:v>
                </c:pt>
                <c:pt idx="9">
                  <c:v>-1.0285320966122595</c:v>
                </c:pt>
                <c:pt idx="10">
                  <c:v>-1.1224906698149895</c:v>
                </c:pt>
                <c:pt idx="11">
                  <c:v>-1.0807074956676019</c:v>
                </c:pt>
                <c:pt idx="12">
                  <c:v>-1.0235030000868652</c:v>
                </c:pt>
                <c:pt idx="13">
                  <c:v>-0.96088683448769685</c:v>
                </c:pt>
                <c:pt idx="14">
                  <c:v>-0.9160129406734614</c:v>
                </c:pt>
                <c:pt idx="15">
                  <c:v>-0.88455424584380771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713-4C6C-B5D3-5F6E1CBD17B0}"/>
            </c:ext>
          </c:extLst>
        </c:ser>
        <c:ser>
          <c:idx val="2"/>
          <c:order val="1"/>
          <c:tx>
            <c:strRef>
              <c:f>'Fig 12'!$C$7</c:f>
              <c:strCache>
                <c:ptCount val="1"/>
                <c:pt idx="0">
                  <c:v>Otimista</c:v>
                </c:pt>
              </c:strCache>
            </c:strRef>
          </c:tx>
          <c:spPr>
            <a:ln w="28575" cap="rnd">
              <a:solidFill>
                <a:srgbClr val="00ADFA"/>
              </a:solidFill>
              <a:round/>
            </a:ln>
            <a:effectLst/>
          </c:spPr>
          <c:marker>
            <c:symbol val="none"/>
          </c:marker>
          <c:dLbls>
            <c:dLbl>
              <c:idx val="15"/>
              <c:layout>
                <c:manualLayout>
                  <c:x val="-5.9593298020501131E-2"/>
                  <c:y val="-3.77536573855592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13-4C6C-B5D3-5F6E1CBD17B0}"/>
                </c:ext>
              </c:extLst>
            </c:dLbl>
            <c:dLbl>
              <c:idx val="18"/>
              <c:spPr>
                <a:solidFill>
                  <a:schemeClr val="bg1"/>
                </a:solidFill>
                <a:ln>
                  <a:solidFill>
                    <a:srgbClr val="00ADFA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713-4C6C-B5D3-5F6E1CBD17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12'!$A$8:$A$23</c:f>
              <c:numCache>
                <c:formatCode>0</c:formatCode>
                <c:ptCount val="1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</c:numCache>
            </c:numRef>
          </c:cat>
          <c:val>
            <c:numRef>
              <c:f>'Fig 12'!$C$8:$C$23</c:f>
              <c:numCache>
                <c:formatCode>0.0</c:formatCode>
                <c:ptCount val="16"/>
                <c:pt idx="0">
                  <c:v>-1.2865484005932646</c:v>
                </c:pt>
                <c:pt idx="1">
                  <c:v>-9.7673348213869602</c:v>
                </c:pt>
                <c:pt idx="2">
                  <c:v>-0.38911875215765712</c:v>
                </c:pt>
                <c:pt idx="3">
                  <c:v>0.46041617293155906</c:v>
                </c:pt>
                <c:pt idx="4">
                  <c:v>-2.1235122311781001</c:v>
                </c:pt>
                <c:pt idx="5">
                  <c:v>-0.53448751581526399</c:v>
                </c:pt>
                <c:pt idx="6">
                  <c:v>-0.31508057541618778</c:v>
                </c:pt>
                <c:pt idx="7">
                  <c:v>-9.6182280910517115E-2</c:v>
                </c:pt>
                <c:pt idx="8">
                  <c:v>0.48326771868541213</c:v>
                </c:pt>
                <c:pt idx="9">
                  <c:v>0.65997799735000484</c:v>
                </c:pt>
                <c:pt idx="10">
                  <c:v>0.71857301321358413</c:v>
                </c:pt>
                <c:pt idx="11">
                  <c:v>1.0092873682663277</c:v>
                </c:pt>
                <c:pt idx="12">
                  <c:v>1.2851653545115682</c:v>
                </c:pt>
                <c:pt idx="13">
                  <c:v>1.5608477466889314</c:v>
                </c:pt>
                <c:pt idx="14">
                  <c:v>1.814224587417818</c:v>
                </c:pt>
                <c:pt idx="15">
                  <c:v>2.0512957125129669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5713-4C6C-B5D3-5F6E1CBD17B0}"/>
            </c:ext>
          </c:extLst>
        </c:ser>
        <c:ser>
          <c:idx val="1"/>
          <c:order val="2"/>
          <c:tx>
            <c:strRef>
              <c:f>'Fig 12'!$D$7</c:f>
              <c:strCache>
                <c:ptCount val="1"/>
                <c:pt idx="0">
                  <c:v>Pessimista</c:v>
                </c:pt>
              </c:strCache>
            </c:strRef>
          </c:tx>
          <c:spPr>
            <a:ln w="28575" cap="rnd">
              <a:solidFill>
                <a:srgbClr val="BD534B"/>
              </a:solidFill>
              <a:round/>
            </a:ln>
            <a:effectLst/>
          </c:spPr>
          <c:marker>
            <c:symbol val="none"/>
          </c:marker>
          <c:dLbls>
            <c:dLbl>
              <c:idx val="15"/>
              <c:layout>
                <c:manualLayout>
                  <c:x val="-3.135717785399314E-2"/>
                  <c:y val="7.6292007049284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713-4C6C-B5D3-5F6E1CBD17B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c:spPr>
                </c15:leaderLines>
              </c:ext>
            </c:extLst>
          </c:dLbls>
          <c:cat>
            <c:numRef>
              <c:f>'Fig 12'!$A$8:$A$23</c:f>
              <c:numCache>
                <c:formatCode>0</c:formatCode>
                <c:ptCount val="1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</c:numCache>
            </c:numRef>
          </c:cat>
          <c:val>
            <c:numRef>
              <c:f>'Fig 12'!$D$8:$D$23</c:f>
              <c:numCache>
                <c:formatCode>0.0</c:formatCode>
                <c:ptCount val="16"/>
                <c:pt idx="0">
                  <c:v>-1.2865484005932646</c:v>
                </c:pt>
                <c:pt idx="1">
                  <c:v>-9.7673348213869602</c:v>
                </c:pt>
                <c:pt idx="2">
                  <c:v>-0.38911875215765712</c:v>
                </c:pt>
                <c:pt idx="3">
                  <c:v>0.46041617293155906</c:v>
                </c:pt>
                <c:pt idx="4">
                  <c:v>-2.1235122311781001</c:v>
                </c:pt>
                <c:pt idx="5">
                  <c:v>-0.94511514677983444</c:v>
                </c:pt>
                <c:pt idx="6">
                  <c:v>-1.5452325565170391</c:v>
                </c:pt>
                <c:pt idx="7">
                  <c:v>-1.8088856927979524</c:v>
                </c:pt>
                <c:pt idx="8">
                  <c:v>-1.8910498921122016</c:v>
                </c:pt>
                <c:pt idx="9">
                  <c:v>-2.1432794796461239</c:v>
                </c:pt>
                <c:pt idx="10">
                  <c:v>-2.5500022887470561</c:v>
                </c:pt>
                <c:pt idx="11">
                  <c:v>-2.6990987165480287</c:v>
                </c:pt>
                <c:pt idx="12">
                  <c:v>-2.8492944979701251</c:v>
                </c:pt>
                <c:pt idx="13">
                  <c:v>-3.0801877409003744</c:v>
                </c:pt>
                <c:pt idx="14">
                  <c:v>-3.2303501640390717</c:v>
                </c:pt>
                <c:pt idx="15">
                  <c:v>-3.3923838644785258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5713-4C6C-B5D3-5F6E1CBD17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6221856"/>
        <c:axId val="466223032"/>
      </c:lineChart>
      <c:catAx>
        <c:axId val="466221856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low"/>
        <c:spPr>
          <a:noFill/>
          <a:ln w="6350" cap="flat" cmpd="sng" algn="ctr">
            <a:solidFill>
              <a:srgbClr val="000000">
                <a:lumMod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466223032"/>
        <c:crosses val="autoZero"/>
        <c:auto val="1"/>
        <c:lblAlgn val="ctr"/>
        <c:lblOffset val="100"/>
        <c:noMultiLvlLbl val="0"/>
      </c:catAx>
      <c:valAx>
        <c:axId val="466223032"/>
        <c:scaling>
          <c:orientation val="minMax"/>
        </c:scaling>
        <c:delete val="0"/>
        <c:axPos val="l"/>
        <c:majorGridlines>
          <c:spPr>
            <a:ln w="9525">
              <a:solidFill>
                <a:srgbClr val="D9D9D9"/>
              </a:solidFill>
              <a:prstDash val="solid"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 w="6350">
            <a:solidFill>
              <a:srgbClr val="000000"/>
            </a:solidFill>
            <a:prstDash val="solid"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466221856"/>
        <c:crosses val="autoZero"/>
        <c:crossBetween val="between"/>
      </c:valAx>
    </c:plotArea>
    <c:legend>
      <c:legendPos val="t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pt-BR"/>
        </a:p>
      </c:txPr>
    </c:legend>
    <c:plotVisOnly val="1"/>
    <c:dispBlanksAs val="gap"/>
    <c:showDLblsOverMax val="0"/>
  </c:chart>
  <c:spPr>
    <a:solidFill>
      <a:srgbClr val="FFFFFF">
        <a:lumMod val="100000"/>
      </a:srgbClr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rgbClr val="000000"/>
          </a:solidFill>
          <a:latin typeface="Calibri" panose="020F0502020204030204" pitchFamily="34" charset="0"/>
          <a:ea typeface="Cambria" panose="02040503050406030204" pitchFamily="18" charset="0"/>
          <a:cs typeface="Calibri" panose="020F0502020204030204" pitchFamily="34" charset="0"/>
        </a:defRPr>
      </a:pPr>
      <a:endParaRPr lang="pt-B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0"/>
          <c:y val="3.8544444444444444E-2"/>
          <c:w val="0.98489660493827158"/>
          <c:h val="0.82138916666659201"/>
        </c:manualLayout>
      </c:layout>
      <c:lineChart>
        <c:grouping val="standard"/>
        <c:varyColors val="0"/>
        <c:ser>
          <c:idx val="0"/>
          <c:order val="0"/>
          <c:tx>
            <c:strRef>
              <c:f>'Fig 13'!$B$7</c:f>
              <c:strCache>
                <c:ptCount val="1"/>
                <c:pt idx="0">
                  <c:v>Base</c:v>
                </c:pt>
              </c:strCache>
            </c:strRef>
          </c:tx>
          <c:spPr>
            <a:ln w="28575" cap="rnd">
              <a:solidFill>
                <a:srgbClr val="005D89"/>
              </a:solidFill>
              <a:round/>
            </a:ln>
            <a:effectLst/>
          </c:spPr>
          <c:marker>
            <c:symbol val="none"/>
          </c:marker>
          <c:dLbls>
            <c:dLbl>
              <c:idx val="15"/>
              <c:layout>
                <c:manualLayout>
                  <c:x val="-6.4674179323860853E-2"/>
                  <c:y val="-4.7192071731949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20-4824-A974-8B6037C4B2B0}"/>
                </c:ext>
              </c:extLst>
            </c:dLbl>
            <c:dLbl>
              <c:idx val="18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20-4824-A974-8B6037C4B2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c:spPr>
                </c15:leaderLines>
              </c:ext>
            </c:extLst>
          </c:dLbls>
          <c:cat>
            <c:numRef>
              <c:f>'Fig 13'!$A$8:$A$23</c:f>
              <c:numCache>
                <c:formatCode>0</c:formatCode>
                <c:ptCount val="1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</c:numCache>
            </c:numRef>
          </c:cat>
          <c:val>
            <c:numRef>
              <c:f>'Fig 13'!$B$8:$B$23</c:f>
              <c:numCache>
                <c:formatCode>0.0</c:formatCode>
                <c:ptCount val="16"/>
                <c:pt idx="0">
                  <c:v>-1.2865484005932646</c:v>
                </c:pt>
                <c:pt idx="1">
                  <c:v>-9.7673348213869602</c:v>
                </c:pt>
                <c:pt idx="2">
                  <c:v>-0.38911875215765712</c:v>
                </c:pt>
                <c:pt idx="3">
                  <c:v>0.46041617293155906</c:v>
                </c:pt>
                <c:pt idx="4">
                  <c:v>-2.1235122311781001</c:v>
                </c:pt>
                <c:pt idx="5">
                  <c:v>-0.6161488187874572</c:v>
                </c:pt>
                <c:pt idx="6">
                  <c:v>-0.86350258651209277</c:v>
                </c:pt>
                <c:pt idx="7">
                  <c:v>-0.61434701115670953</c:v>
                </c:pt>
                <c:pt idx="8">
                  <c:v>-0.20679007016640855</c:v>
                </c:pt>
                <c:pt idx="9">
                  <c:v>-0.15867978216565526</c:v>
                </c:pt>
                <c:pt idx="10">
                  <c:v>-5.955117817448357E-2</c:v>
                </c:pt>
                <c:pt idx="11">
                  <c:v>0.19025620133493881</c:v>
                </c:pt>
                <c:pt idx="12">
                  <c:v>0.45075201356499256</c:v>
                </c:pt>
                <c:pt idx="13">
                  <c:v>0.71489908361117238</c:v>
                </c:pt>
                <c:pt idx="14">
                  <c:v>0.95717392143266178</c:v>
                </c:pt>
                <c:pt idx="15">
                  <c:v>1.1833100720970002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220-4824-A974-8B6037C4B2B0}"/>
            </c:ext>
          </c:extLst>
        </c:ser>
        <c:ser>
          <c:idx val="2"/>
          <c:order val="1"/>
          <c:tx>
            <c:strRef>
              <c:f>'Fig 13'!$C$7</c:f>
              <c:strCache>
                <c:ptCount val="1"/>
                <c:pt idx="0">
                  <c:v>Otimista</c:v>
                </c:pt>
              </c:strCache>
            </c:strRef>
          </c:tx>
          <c:spPr>
            <a:ln w="28575" cap="rnd">
              <a:solidFill>
                <a:srgbClr val="00ADFA"/>
              </a:solidFill>
              <a:round/>
            </a:ln>
            <a:effectLst/>
          </c:spPr>
          <c:marker>
            <c:symbol val="none"/>
          </c:marker>
          <c:dLbls>
            <c:dLbl>
              <c:idx val="15"/>
              <c:layout>
                <c:manualLayout>
                  <c:x val="-6.3512945252250277E-2"/>
                  <c:y val="-1.88768286927796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20-4824-A974-8B6037C4B2B0}"/>
                </c:ext>
              </c:extLst>
            </c:dLbl>
            <c:dLbl>
              <c:idx val="18"/>
              <c:spPr>
                <a:solidFill>
                  <a:schemeClr val="bg1"/>
                </a:solidFill>
                <a:ln>
                  <a:solidFill>
                    <a:srgbClr val="00ADFA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20-4824-A974-8B6037C4B2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13'!$A$8:$A$23</c:f>
              <c:numCache>
                <c:formatCode>0</c:formatCode>
                <c:ptCount val="1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</c:numCache>
            </c:numRef>
          </c:cat>
          <c:val>
            <c:numRef>
              <c:f>'Fig 13'!$C$8:$C$23</c:f>
              <c:numCache>
                <c:formatCode>0.0</c:formatCode>
                <c:ptCount val="16"/>
                <c:pt idx="0">
                  <c:v>-1.2865484005932646</c:v>
                </c:pt>
                <c:pt idx="1">
                  <c:v>-9.7673348213869602</c:v>
                </c:pt>
                <c:pt idx="2">
                  <c:v>-0.38911875215765712</c:v>
                </c:pt>
                <c:pt idx="3">
                  <c:v>0.46041617293155906</c:v>
                </c:pt>
                <c:pt idx="4">
                  <c:v>-2.1235122311781001</c:v>
                </c:pt>
                <c:pt idx="5">
                  <c:v>-0.53448751581526399</c:v>
                </c:pt>
                <c:pt idx="6">
                  <c:v>-2.5023992544030726E-3</c:v>
                </c:pt>
                <c:pt idx="7">
                  <c:v>0.4219601289218487</c:v>
                </c:pt>
                <c:pt idx="8">
                  <c:v>1.2217696783568341</c:v>
                </c:pt>
                <c:pt idx="9">
                  <c:v>1.6505647397532124</c:v>
                </c:pt>
                <c:pt idx="10">
                  <c:v>1.9517764873733616</c:v>
                </c:pt>
                <c:pt idx="11">
                  <c:v>2.4971263483724155</c:v>
                </c:pt>
                <c:pt idx="12">
                  <c:v>3.0208915185429928</c:v>
                </c:pt>
                <c:pt idx="13">
                  <c:v>3.5387801248323072</c:v>
                </c:pt>
                <c:pt idx="14">
                  <c:v>4.0261212661177268</c:v>
                </c:pt>
                <c:pt idx="15">
                  <c:v>4.4903497371003613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4220-4824-A974-8B6037C4B2B0}"/>
            </c:ext>
          </c:extLst>
        </c:ser>
        <c:ser>
          <c:idx val="1"/>
          <c:order val="2"/>
          <c:tx>
            <c:strRef>
              <c:f>'Fig 13'!$D$7</c:f>
              <c:strCache>
                <c:ptCount val="1"/>
                <c:pt idx="0">
                  <c:v>Pessimista</c:v>
                </c:pt>
              </c:strCache>
            </c:strRef>
          </c:tx>
          <c:spPr>
            <a:ln w="28575" cap="rnd">
              <a:solidFill>
                <a:srgbClr val="BD534B"/>
              </a:solidFill>
              <a:round/>
            </a:ln>
            <a:effectLst/>
          </c:spPr>
          <c:marker>
            <c:symbol val="none"/>
          </c:marker>
          <c:dLbls>
            <c:dLbl>
              <c:idx val="15"/>
              <c:layout>
                <c:manualLayout>
                  <c:x val="-3.3317001469867713E-2"/>
                  <c:y val="0.116601411593120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220-4824-A974-8B6037C4B2B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c:spPr>
                </c15:leaderLines>
              </c:ext>
            </c:extLst>
          </c:dLbls>
          <c:cat>
            <c:numRef>
              <c:f>'Fig 13'!$A$8:$A$23</c:f>
              <c:numCache>
                <c:formatCode>0</c:formatCode>
                <c:ptCount val="1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</c:numCache>
            </c:numRef>
          </c:cat>
          <c:val>
            <c:numRef>
              <c:f>'Fig 13'!$D$8:$D$23</c:f>
              <c:numCache>
                <c:formatCode>0.0</c:formatCode>
                <c:ptCount val="16"/>
                <c:pt idx="0">
                  <c:v>-1.2865484005932646</c:v>
                </c:pt>
                <c:pt idx="1">
                  <c:v>-9.7673348213869602</c:v>
                </c:pt>
                <c:pt idx="2">
                  <c:v>-0.38911875215765712</c:v>
                </c:pt>
                <c:pt idx="3">
                  <c:v>0.46041617293155906</c:v>
                </c:pt>
                <c:pt idx="4">
                  <c:v>-2.1235122311781001</c:v>
                </c:pt>
                <c:pt idx="5">
                  <c:v>-0.94511514677983444</c:v>
                </c:pt>
                <c:pt idx="6">
                  <c:v>-1.2455590285640814</c:v>
                </c:pt>
                <c:pt idx="7">
                  <c:v>-1.3499260056934139</c:v>
                </c:pt>
                <c:pt idx="8">
                  <c:v>-1.3073150871771344</c:v>
                </c:pt>
                <c:pt idx="9">
                  <c:v>-1.417858557658799</c:v>
                </c:pt>
                <c:pt idx="10">
                  <c:v>-1.6895552099682833</c:v>
                </c:pt>
                <c:pt idx="11">
                  <c:v>-1.6901345966929233</c:v>
                </c:pt>
                <c:pt idx="12">
                  <c:v>-1.6959116533507856</c:v>
                </c:pt>
                <c:pt idx="13">
                  <c:v>-1.7847434037003354</c:v>
                </c:pt>
                <c:pt idx="14">
                  <c:v>-1.7953631996225818</c:v>
                </c:pt>
                <c:pt idx="15">
                  <c:v>-1.8190189833827659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4220-4824-A974-8B6037C4B2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6221856"/>
        <c:axId val="466223032"/>
      </c:lineChart>
      <c:catAx>
        <c:axId val="466221856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low"/>
        <c:spPr>
          <a:noFill/>
          <a:ln w="6350" cap="flat" cmpd="sng" algn="ctr">
            <a:solidFill>
              <a:srgbClr val="000000">
                <a:lumMod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466223032"/>
        <c:crosses val="autoZero"/>
        <c:auto val="1"/>
        <c:lblAlgn val="ctr"/>
        <c:lblOffset val="100"/>
        <c:noMultiLvlLbl val="0"/>
      </c:catAx>
      <c:valAx>
        <c:axId val="466223032"/>
        <c:scaling>
          <c:orientation val="minMax"/>
        </c:scaling>
        <c:delete val="0"/>
        <c:axPos val="l"/>
        <c:majorGridlines>
          <c:spPr>
            <a:ln w="9525">
              <a:solidFill>
                <a:srgbClr val="D9D9D9"/>
              </a:solidFill>
              <a:prstDash val="solid"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 w="6350">
            <a:solidFill>
              <a:srgbClr val="000000"/>
            </a:solidFill>
            <a:prstDash val="solid"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466221856"/>
        <c:crosses val="autoZero"/>
        <c:crossBetween val="between"/>
      </c:valAx>
    </c:plotArea>
    <c:legend>
      <c:legendPos val="t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pt-BR"/>
        </a:p>
      </c:txPr>
    </c:legend>
    <c:plotVisOnly val="1"/>
    <c:dispBlanksAs val="gap"/>
    <c:showDLblsOverMax val="0"/>
  </c:chart>
  <c:spPr>
    <a:solidFill>
      <a:srgbClr val="FFFFFF">
        <a:lumMod val="100000"/>
      </a:srgbClr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rgbClr val="000000"/>
          </a:solidFill>
          <a:latin typeface="Calibri" panose="020F0502020204030204" pitchFamily="34" charset="0"/>
          <a:ea typeface="Cambria" panose="02040503050406030204" pitchFamily="18" charset="0"/>
          <a:cs typeface="Calibri" panose="020F0502020204030204" pitchFamily="34" charset="0"/>
        </a:defRPr>
      </a:pPr>
      <a:endParaRPr lang="pt-B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850771604938268E-2"/>
          <c:y val="0.12166944444444444"/>
          <c:w val="0.93476882716049381"/>
          <c:h val="0.66020222222222236"/>
        </c:manualLayout>
      </c:layout>
      <c:lineChart>
        <c:grouping val="standard"/>
        <c:varyColors val="0"/>
        <c:ser>
          <c:idx val="0"/>
          <c:order val="0"/>
          <c:tx>
            <c:strRef>
              <c:f>'Fig 14'!$B$7</c:f>
              <c:strCache>
                <c:ptCount val="1"/>
                <c:pt idx="0">
                  <c:v>Base</c:v>
                </c:pt>
              </c:strCache>
            </c:strRef>
          </c:tx>
          <c:spPr>
            <a:ln w="28575" cap="rnd">
              <a:solidFill>
                <a:srgbClr val="005D89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layout>
                <c:manualLayout>
                  <c:x val="-3.7236648701616852E-2"/>
                  <c:y val="-7.7384407041981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47-455A-9FD5-9400837EE7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14'!$A$8:$A$18</c:f>
              <c:numCache>
                <c:formatCode>General</c:formatCode>
                <c:ptCount val="1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</c:numCache>
            </c:numRef>
          </c:cat>
          <c:val>
            <c:numRef>
              <c:f>'Fig 14'!$B$8:$B$18</c:f>
              <c:numCache>
                <c:formatCode>0</c:formatCode>
                <c:ptCount val="11"/>
                <c:pt idx="0">
                  <c:v>49.950476396366021</c:v>
                </c:pt>
                <c:pt idx="1">
                  <c:v>-21.389354647913191</c:v>
                </c:pt>
                <c:pt idx="2">
                  <c:v>-34.021588016384833</c:v>
                </c:pt>
                <c:pt idx="3">
                  <c:v>-68.591106761430268</c:v>
                </c:pt>
                <c:pt idx="4">
                  <c:v>-106.81604425461045</c:v>
                </c:pt>
                <c:pt idx="5">
                  <c:v>-151.31902831376772</c:v>
                </c:pt>
                <c:pt idx="6">
                  <c:v>-199.47268304758543</c:v>
                </c:pt>
                <c:pt idx="7">
                  <c:v>-242.0098419667512</c:v>
                </c:pt>
                <c:pt idx="8">
                  <c:v>-289.42818903396659</c:v>
                </c:pt>
                <c:pt idx="9">
                  <c:v>-339.49993597380836</c:v>
                </c:pt>
                <c:pt idx="10">
                  <c:v>-393.69802613695174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547-455A-9FD5-9400837EE78B}"/>
            </c:ext>
          </c:extLst>
        </c:ser>
        <c:ser>
          <c:idx val="1"/>
          <c:order val="1"/>
          <c:tx>
            <c:strRef>
              <c:f>'Fig 14'!$C$7</c:f>
              <c:strCache>
                <c:ptCount val="1"/>
                <c:pt idx="0">
                  <c:v>Otimista</c:v>
                </c:pt>
              </c:strCache>
            </c:strRef>
          </c:tx>
          <c:spPr>
            <a:ln w="28575" cap="rnd">
              <a:solidFill>
                <a:srgbClr val="00ADFA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layout>
                <c:manualLayout>
                  <c:x val="-2.7437530622243998E-2"/>
                  <c:y val="-5.4169084929386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47-455A-9FD5-9400837EE7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14'!$A$8:$A$18</c:f>
              <c:numCache>
                <c:formatCode>General</c:formatCode>
                <c:ptCount val="1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</c:numCache>
            </c:numRef>
          </c:cat>
          <c:val>
            <c:numRef>
              <c:f>'Fig 14'!$C$8:$C$18</c:f>
              <c:numCache>
                <c:formatCode>0</c:formatCode>
                <c:ptCount val="11"/>
                <c:pt idx="0">
                  <c:v>49.839548371056225</c:v>
                </c:pt>
                <c:pt idx="1">
                  <c:v>10.605261585351226</c:v>
                </c:pt>
                <c:pt idx="2">
                  <c:v>25.211253185001407</c:v>
                </c:pt>
                <c:pt idx="3">
                  <c:v>34.178748916934154</c:v>
                </c:pt>
                <c:pt idx="4">
                  <c:v>28.681517228650979</c:v>
                </c:pt>
                <c:pt idx="5">
                  <c:v>10.251046460770697</c:v>
                </c:pt>
                <c:pt idx="6">
                  <c:v>-18.777843262993002</c:v>
                </c:pt>
                <c:pt idx="7">
                  <c:v>-34.658978596828938</c:v>
                </c:pt>
                <c:pt idx="8">
                  <c:v>-54.251101321679016</c:v>
                </c:pt>
                <c:pt idx="9">
                  <c:v>-75.175855634684297</c:v>
                </c:pt>
                <c:pt idx="10">
                  <c:v>-98.747592422381075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547-455A-9FD5-9400837EE78B}"/>
            </c:ext>
          </c:extLst>
        </c:ser>
        <c:ser>
          <c:idx val="2"/>
          <c:order val="2"/>
          <c:tx>
            <c:strRef>
              <c:f>'Fig 14'!$D$7</c:f>
              <c:strCache>
                <c:ptCount val="1"/>
                <c:pt idx="0">
                  <c:v>Pessimista</c:v>
                </c:pt>
              </c:strCache>
            </c:strRef>
          </c:tx>
          <c:spPr>
            <a:ln w="28575" cap="rnd">
              <a:solidFill>
                <a:srgbClr val="BD534B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layout>
                <c:manualLayout>
                  <c:x val="-3.7236648701616852E-2"/>
                  <c:y val="-7.7384407041981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47-455A-9FD5-9400837EE7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14'!$A$8:$A$18</c:f>
              <c:numCache>
                <c:formatCode>General</c:formatCode>
                <c:ptCount val="1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</c:numCache>
            </c:numRef>
          </c:cat>
          <c:val>
            <c:numRef>
              <c:f>'Fig 14'!$D$8:$D$18</c:f>
              <c:numCache>
                <c:formatCode>0</c:formatCode>
                <c:ptCount val="11"/>
                <c:pt idx="0">
                  <c:v>50.077248187558318</c:v>
                </c:pt>
                <c:pt idx="1">
                  <c:v>-14.733674951860127</c:v>
                </c:pt>
                <c:pt idx="2">
                  <c:v>-50.817708294830346</c:v>
                </c:pt>
                <c:pt idx="3">
                  <c:v>-94.655224757940672</c:v>
                </c:pt>
                <c:pt idx="4">
                  <c:v>-145.09368296800599</c:v>
                </c:pt>
                <c:pt idx="5">
                  <c:v>-200.4308908806193</c:v>
                </c:pt>
                <c:pt idx="6">
                  <c:v>-263.38109610129362</c:v>
                </c:pt>
                <c:pt idx="7">
                  <c:v>-326.39056056291327</c:v>
                </c:pt>
                <c:pt idx="8">
                  <c:v>-395.47323100050238</c:v>
                </c:pt>
                <c:pt idx="9">
                  <c:v>-471.67033846945571</c:v>
                </c:pt>
                <c:pt idx="10">
                  <c:v>-551.75627741932476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547-455A-9FD5-9400837EE7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3047887"/>
        <c:axId val="1813045967"/>
      </c:lineChart>
      <c:catAx>
        <c:axId val="181304788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6350" cap="flat" cmpd="sng" algn="ctr">
            <a:solidFill>
              <a:srgbClr val="000000">
                <a:lumMod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t-BR"/>
          </a:p>
        </c:txPr>
        <c:crossAx val="1813045967"/>
        <c:crosses val="autoZero"/>
        <c:auto val="1"/>
        <c:lblAlgn val="ctr"/>
        <c:lblOffset val="100"/>
        <c:noMultiLvlLbl val="0"/>
      </c:catAx>
      <c:valAx>
        <c:axId val="1813045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D9D9D9"/>
              </a:solidFill>
              <a:prstDash val="solid"/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spPr>
          <a:noFill/>
          <a:ln w="6350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t-BR"/>
          </a:p>
        </c:txPr>
        <c:crossAx val="1813047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340864197530865"/>
          <c:y val="0.86976333333333333"/>
          <c:w val="0.37318251436110905"/>
          <c:h val="7.73201287983331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rgbClr val="FFFFFF">
        <a:lumMod val="100000"/>
      </a:srgbClr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pt-BR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2.1558059774620286E-2"/>
          <c:y val="7.4503888888888883E-2"/>
          <c:w val="0.95688388045075945"/>
          <c:h val="0.82138916666659201"/>
        </c:manualLayout>
      </c:layout>
      <c:lineChart>
        <c:grouping val="standard"/>
        <c:varyColors val="0"/>
        <c:ser>
          <c:idx val="0"/>
          <c:order val="0"/>
          <c:tx>
            <c:strRef>
              <c:f>'Fig 15'!$B$7</c:f>
              <c:strCache>
                <c:ptCount val="1"/>
                <c:pt idx="0">
                  <c:v>Base</c:v>
                </c:pt>
              </c:strCache>
            </c:strRef>
          </c:tx>
          <c:spPr>
            <a:ln w="28575" cap="rnd">
              <a:solidFill>
                <a:srgbClr val="005D89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layout>
                <c:manualLayout>
                  <c:x val="-1.567858892699657E-2"/>
                  <c:y val="-5.8038305281485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77-455A-8273-D84AC56348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15'!$A$8:$A$18</c:f>
              <c:numCache>
                <c:formatCode>General</c:formatCode>
                <c:ptCount val="1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</c:numCache>
            </c:numRef>
          </c:cat>
          <c:val>
            <c:numRef>
              <c:f>'Fig 15'!$B$8:$B$18</c:f>
              <c:numCache>
                <c:formatCode>0</c:formatCode>
                <c:ptCount val="11"/>
                <c:pt idx="0">
                  <c:v>49.950476396366021</c:v>
                </c:pt>
                <c:pt idx="1">
                  <c:v>1.0904689669276704</c:v>
                </c:pt>
                <c:pt idx="2">
                  <c:v>30.98059124913058</c:v>
                </c:pt>
                <c:pt idx="3">
                  <c:v>24.387333789756639</c:v>
                </c:pt>
                <c:pt idx="4">
                  <c:v>21.183849506501907</c:v>
                </c:pt>
                <c:pt idx="5">
                  <c:v>14.719725779257162</c:v>
                </c:pt>
                <c:pt idx="6">
                  <c:v>11.10873556595271</c:v>
                </c:pt>
                <c:pt idx="7">
                  <c:v>16.800681102222107</c:v>
                </c:pt>
                <c:pt idx="8">
                  <c:v>22.292597606552693</c:v>
                </c:pt>
                <c:pt idx="9">
                  <c:v>29.625906141442073</c:v>
                </c:pt>
                <c:pt idx="10">
                  <c:v>37.894706678734856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F77-455A-8273-D84AC56348E3}"/>
            </c:ext>
          </c:extLst>
        </c:ser>
        <c:ser>
          <c:idx val="1"/>
          <c:order val="1"/>
          <c:tx>
            <c:strRef>
              <c:f>'Fig 15'!$C$7</c:f>
              <c:strCache>
                <c:ptCount val="1"/>
                <c:pt idx="0">
                  <c:v>Otimista</c:v>
                </c:pt>
              </c:strCache>
            </c:strRef>
          </c:tx>
          <c:spPr>
            <a:ln w="28575" cap="rnd">
              <a:solidFill>
                <a:srgbClr val="00ADFA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layout>
                <c:manualLayout>
                  <c:x val="-3.7236648701616852E-2"/>
                  <c:y val="6.5776745985683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77-455A-8273-D84AC56348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15'!$A$8:$A$18</c:f>
              <c:numCache>
                <c:formatCode>General</c:formatCode>
                <c:ptCount val="1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</c:numCache>
            </c:numRef>
          </c:cat>
          <c:val>
            <c:numRef>
              <c:f>'Fig 15'!$C$8:$C$18</c:f>
              <c:numCache>
                <c:formatCode>0</c:formatCode>
                <c:ptCount val="11"/>
                <c:pt idx="0">
                  <c:v>49.839548371056225</c:v>
                </c:pt>
                <c:pt idx="1">
                  <c:v>49.119726235814539</c:v>
                </c:pt>
                <c:pt idx="2">
                  <c:v>93.576501814140215</c:v>
                </c:pt>
                <c:pt idx="3">
                  <c:v>138.43372417463027</c:v>
                </c:pt>
                <c:pt idx="4">
                  <c:v>178.36803446968472</c:v>
                </c:pt>
                <c:pt idx="5">
                  <c:v>209.63546251864562</c:v>
                </c:pt>
                <c:pt idx="6">
                  <c:v>238.98359421657611</c:v>
                </c:pt>
                <c:pt idx="7">
                  <c:v>287.2348309119688</c:v>
                </c:pt>
                <c:pt idx="8">
                  <c:v>338.44117909409766</c:v>
                </c:pt>
                <c:pt idx="9">
                  <c:v>394.87769251058938</c:v>
                </c:pt>
                <c:pt idx="10">
                  <c:v>455.95348438424338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F77-455A-8273-D84AC56348E3}"/>
            </c:ext>
          </c:extLst>
        </c:ser>
        <c:ser>
          <c:idx val="2"/>
          <c:order val="2"/>
          <c:tx>
            <c:strRef>
              <c:f>'Fig 15'!$D$7</c:f>
              <c:strCache>
                <c:ptCount val="1"/>
                <c:pt idx="0">
                  <c:v>Pessimista</c:v>
                </c:pt>
              </c:strCache>
            </c:strRef>
          </c:tx>
          <c:spPr>
            <a:ln w="28575" cap="rnd">
              <a:solidFill>
                <a:srgbClr val="BD534B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layout>
                <c:manualLayout>
                  <c:x val="-2.9397354238118571E-2"/>
                  <c:y val="-6.964596633778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F77-455A-8273-D84AC56348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15'!$A$8:$A$18</c:f>
              <c:numCache>
                <c:formatCode>General</c:formatCode>
                <c:ptCount val="1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</c:numCache>
            </c:numRef>
          </c:cat>
          <c:val>
            <c:numRef>
              <c:f>'Fig 15'!$D$8:$D$18</c:f>
              <c:numCache>
                <c:formatCode>0</c:formatCode>
                <c:ptCount val="11"/>
                <c:pt idx="0">
                  <c:v>50.077248187558318</c:v>
                </c:pt>
                <c:pt idx="1">
                  <c:v>21.969171287200503</c:v>
                </c:pt>
                <c:pt idx="2">
                  <c:v>8.9516896132365211</c:v>
                </c:pt>
                <c:pt idx="3">
                  <c:v>-13.963441874537777</c:v>
                </c:pt>
                <c:pt idx="4">
                  <c:v>-38.676359909355625</c:v>
                </c:pt>
                <c:pt idx="5">
                  <c:v>-66.590786543649727</c:v>
                </c:pt>
                <c:pt idx="6">
                  <c:v>-96.791532834353205</c:v>
                </c:pt>
                <c:pt idx="7">
                  <c:v>-124.45236421552015</c:v>
                </c:pt>
                <c:pt idx="8">
                  <c:v>-154.94146177076897</c:v>
                </c:pt>
                <c:pt idx="9">
                  <c:v>-189.15870552308459</c:v>
                </c:pt>
                <c:pt idx="10">
                  <c:v>-223.38865242131402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F77-455A-8273-D84AC56348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3047887"/>
        <c:axId val="1813045967"/>
      </c:lineChart>
      <c:catAx>
        <c:axId val="181304788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6350" cap="flat" cmpd="sng" algn="ctr">
            <a:solidFill>
              <a:srgbClr val="000000">
                <a:lumMod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t-BR"/>
          </a:p>
        </c:txPr>
        <c:crossAx val="1813045967"/>
        <c:crosses val="autoZero"/>
        <c:auto val="1"/>
        <c:lblAlgn val="ctr"/>
        <c:lblOffset val="100"/>
        <c:noMultiLvlLbl val="0"/>
      </c:catAx>
      <c:valAx>
        <c:axId val="1813045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D9D9D9"/>
              </a:solidFill>
              <a:prstDash val="solid"/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spPr>
          <a:noFill/>
          <a:ln w="6350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t-BR"/>
          </a:p>
        </c:txPr>
        <c:crossAx val="1813047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144876543209876"/>
          <c:y val="0.88669055555555565"/>
          <c:w val="0.37318251436110905"/>
          <c:h val="7.45038327162746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rgbClr val="FFFFFF">
        <a:lumMod val="100000"/>
      </a:srgbClr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0.925</cdr:y>
    </cdr:from>
    <cdr:to>
      <cdr:x>1</cdr:x>
      <cdr:y>1</cdr:y>
    </cdr:to>
    <cdr:sp macro="" textlink="">
      <cdr:nvSpPr>
        <cdr:cNvPr id="2" name="LegendaGrafico">
          <a:extLst xmlns:a="http://schemas.openxmlformats.org/drawingml/2006/main">
            <a:ext uri="{FF2B5EF4-FFF2-40B4-BE49-F238E27FC236}">
              <a16:creationId xmlns:a16="http://schemas.microsoft.com/office/drawing/2014/main" id="{C846A4F3-EF54-FB57-0CDF-670636CF7A0D}"/>
            </a:ext>
          </a:extLst>
        </cdr:cNvPr>
        <cdr:cNvSpPr txBox="1"/>
      </cdr:nvSpPr>
      <cdr:spPr>
        <a:xfrm xmlns:a="http://schemas.openxmlformats.org/drawingml/2006/main">
          <a:off x="0" y="3330000"/>
          <a:ext cx="6480000" cy="270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rtlCol="0" anchor="ctr"/>
        <a:lstStyle xmlns:a="http://schemas.openxmlformats.org/drawingml/2006/main"/>
        <a:p xmlns:a="http://schemas.openxmlformats.org/drawingml/2006/main">
          <a:pPr algn="ctr"/>
          <a:endParaRPr lang="pt-BR" sz="900" i="1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0.925</cdr:y>
    </cdr:from>
    <cdr:to>
      <cdr:x>1</cdr:x>
      <cdr:y>1</cdr:y>
    </cdr:to>
    <cdr:sp macro="" textlink="">
      <cdr:nvSpPr>
        <cdr:cNvPr id="2" name="LegendaGrafico">
          <a:extLst xmlns:a="http://schemas.openxmlformats.org/drawingml/2006/main">
            <a:ext uri="{FF2B5EF4-FFF2-40B4-BE49-F238E27FC236}">
              <a16:creationId xmlns:a16="http://schemas.microsoft.com/office/drawing/2014/main" id="{7211A149-7B7A-5E72-8036-1C1DD1F99093}"/>
            </a:ext>
          </a:extLst>
        </cdr:cNvPr>
        <cdr:cNvSpPr txBox="1"/>
      </cdr:nvSpPr>
      <cdr:spPr>
        <a:xfrm xmlns:a="http://schemas.openxmlformats.org/drawingml/2006/main">
          <a:off x="0" y="3330000"/>
          <a:ext cx="6480000" cy="270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rtlCol="0" anchor="ctr"/>
        <a:lstStyle xmlns:a="http://schemas.openxmlformats.org/drawingml/2006/main"/>
        <a:p xmlns:a="http://schemas.openxmlformats.org/drawingml/2006/main">
          <a:pPr algn="ctr"/>
          <a:endParaRPr lang="pt-BR" sz="900" i="1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B7B87-BC69-4923-BF6B-B500D26CAF0D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6B884-C73C-4EBA-9B76-5CD719F6DE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942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0AD86-A56D-4010-9987-8F827734D59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889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0AD86-A56D-4010-9987-8F827734D59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492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0AD86-A56D-4010-9987-8F827734D59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184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0AD86-A56D-4010-9987-8F827734D59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943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0AD86-A56D-4010-9987-8F827734D59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263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0AD86-A56D-4010-9987-8F827734D59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925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3894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835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2719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71"/>
            <a:ext cx="9144000" cy="685412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4129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4878"/>
            <a:ext cx="9143999" cy="6854129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199"/>
            <a:ext cx="9143999" cy="685412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4878"/>
            <a:ext cx="9143999" cy="6854129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32778"/>
            <a:ext cx="9308225" cy="697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64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42"/>
            <a:ext cx="9143528" cy="685651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42"/>
            <a:ext cx="9143528" cy="685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32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3174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1504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5660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171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3182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676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6627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1053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6089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2651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50416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705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597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792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6466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80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1178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1575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3786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8E7D4-256A-45EA-BD7D-28BAB3C3703C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719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8E7D4-256A-45EA-BD7D-28BAB3C3703C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140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marcus.pestana@senado.leg.br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r.linkedin.com/company/ifibrasil" TargetMode="External"/><Relationship Id="rId5" Type="http://schemas.openxmlformats.org/officeDocument/2006/relationships/hyperlink" Target="https://www.instagram.com/ifibrasil/" TargetMode="External"/><Relationship Id="rId4" Type="http://schemas.openxmlformats.org/officeDocument/2006/relationships/hyperlink" Target="https://fb.com/ifibrasi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1266" y="868362"/>
            <a:ext cx="7772400" cy="2387600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rgbClr val="005D89"/>
                </a:solidFill>
              </a:rPr>
              <a:t>“Perspectivas fiscais de médio </a:t>
            </a:r>
            <a:br>
              <a:rPr lang="pt-BR" sz="3600" b="1" dirty="0">
                <a:solidFill>
                  <a:srgbClr val="005D89"/>
                </a:solidFill>
              </a:rPr>
            </a:br>
            <a:r>
              <a:rPr lang="pt-BR" sz="3600" b="1" dirty="0">
                <a:solidFill>
                  <a:srgbClr val="005D89"/>
                </a:solidFill>
              </a:rPr>
              <a:t>e longo prazo”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428999"/>
            <a:ext cx="6858000" cy="3129845"/>
          </a:xfrm>
        </p:spPr>
        <p:txBody>
          <a:bodyPr>
            <a:normAutofit fontScale="85000" lnSpcReduction="20000"/>
          </a:bodyPr>
          <a:lstStyle/>
          <a:p>
            <a:r>
              <a:rPr lang="pt-BR" dirty="0">
                <a:solidFill>
                  <a:srgbClr val="00ADFA"/>
                </a:solidFill>
              </a:rPr>
              <a:t>Instituição Fiscal Independente</a:t>
            </a:r>
          </a:p>
          <a:p>
            <a:r>
              <a:rPr lang="pt-BR" b="1" dirty="0">
                <a:solidFill>
                  <a:srgbClr val="00ADFA"/>
                </a:solidFill>
              </a:rPr>
              <a:t>Marcus Pestana</a:t>
            </a:r>
          </a:p>
          <a:p>
            <a:endParaRPr lang="pt-BR" dirty="0">
              <a:solidFill>
                <a:srgbClr val="00ADFA"/>
              </a:solidFill>
            </a:endParaRPr>
          </a:p>
          <a:p>
            <a:r>
              <a:rPr lang="pt-BR" b="1" dirty="0">
                <a:solidFill>
                  <a:srgbClr val="005D89"/>
                </a:solidFill>
              </a:rPr>
              <a:t>Seminário de Integração - Secretaria de Controle Externo de Contas Públicas do Tribunal de Contas da União (TCU)</a:t>
            </a:r>
          </a:p>
          <a:p>
            <a:endParaRPr lang="pt-BR" sz="1800" dirty="0">
              <a:solidFill>
                <a:srgbClr val="00ADFA"/>
              </a:solidFill>
            </a:endParaRPr>
          </a:p>
          <a:p>
            <a:endParaRPr lang="pt-BR" sz="1800" dirty="0">
              <a:solidFill>
                <a:srgbClr val="00ADFA"/>
              </a:solidFill>
            </a:endParaRPr>
          </a:p>
          <a:p>
            <a:endParaRPr lang="pt-BR" sz="1800" dirty="0">
              <a:solidFill>
                <a:srgbClr val="00ADFA"/>
              </a:solidFill>
            </a:endParaRPr>
          </a:p>
          <a:p>
            <a:endParaRPr lang="pt-BR" sz="1800" dirty="0">
              <a:solidFill>
                <a:srgbClr val="00ADFA"/>
              </a:solidFill>
            </a:endParaRPr>
          </a:p>
          <a:p>
            <a:r>
              <a:rPr lang="pt-BR" sz="1800" dirty="0">
                <a:solidFill>
                  <a:srgbClr val="00ADFA"/>
                </a:solidFill>
              </a:rPr>
              <a:t>Brasília, 04 de setembro de 2024</a:t>
            </a:r>
            <a:endParaRPr lang="pt-BR" dirty="0">
              <a:solidFill>
                <a:srgbClr val="00AD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69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1D8FCD-EEA2-C782-5255-658A20A70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2AD5DB7E-D609-8B9C-BB8A-3E6681861E9C}"/>
              </a:ext>
            </a:extLst>
          </p:cNvPr>
          <p:cNvSpPr txBox="1"/>
          <p:nvPr/>
        </p:nvSpPr>
        <p:spPr>
          <a:xfrm>
            <a:off x="-207818" y="6451639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Fonte: IFI. *Não considera pagamento de precatórios.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F7E8BAF-F95D-03BD-7C8E-EE636A3B9B00}"/>
              </a:ext>
            </a:extLst>
          </p:cNvPr>
          <p:cNvSpPr txBox="1"/>
          <p:nvPr/>
        </p:nvSpPr>
        <p:spPr>
          <a:xfrm>
            <a:off x="391885" y="746771"/>
            <a:ext cx="8526483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ADFA"/>
                </a:solidFill>
              </a:rPr>
              <a:t>Projeção de despesas com vinculação ao salário-mínimo nos três cenários da IFI (em % do PIB)</a:t>
            </a:r>
            <a:r>
              <a:rPr lang="pt-BR" sz="2800" dirty="0">
                <a:solidFill>
                  <a:srgbClr val="00ADFA"/>
                </a:solidFill>
              </a:rPr>
              <a:t>	</a:t>
            </a:r>
            <a:r>
              <a:rPr lang="pt-BR" dirty="0"/>
              <a:t>					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4E10D8D8-5E04-4AF1-AE8C-5FA6ACC2BA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0267222"/>
              </p:ext>
            </p:extLst>
          </p:nvPr>
        </p:nvGraphicFramePr>
        <p:xfrm>
          <a:off x="1415126" y="2151515"/>
          <a:ext cx="648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0799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1D8FCD-EEA2-C782-5255-658A20A70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06B5960C-3B40-CF10-11D7-35869E9966B3}"/>
              </a:ext>
            </a:extLst>
          </p:cNvPr>
          <p:cNvSpPr txBox="1"/>
          <p:nvPr/>
        </p:nvSpPr>
        <p:spPr>
          <a:xfrm>
            <a:off x="154378" y="664843"/>
            <a:ext cx="88827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ADFA"/>
                </a:solidFill>
              </a:rPr>
              <a:t>Projeção de despesas com manutenção e desenvolvimento do ensino nos três cenários da IFI (em % do PIB)						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E2D4329-6B8E-0420-5381-0DA82A377699}"/>
              </a:ext>
            </a:extLst>
          </p:cNvPr>
          <p:cNvSpPr txBox="1"/>
          <p:nvPr/>
        </p:nvSpPr>
        <p:spPr>
          <a:xfrm>
            <a:off x="338447" y="6460177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dirty="0"/>
              <a:t>Fonte: IFI.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CB97D247-B829-46B8-9CAC-E77FCCE448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5588839"/>
              </p:ext>
            </p:extLst>
          </p:nvPr>
        </p:nvGraphicFramePr>
        <p:xfrm>
          <a:off x="1438878" y="2222767"/>
          <a:ext cx="648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81064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1D8FCD-EEA2-C782-5255-658A20A70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06B5960C-3B40-CF10-11D7-35869E9966B3}"/>
              </a:ext>
            </a:extLst>
          </p:cNvPr>
          <p:cNvSpPr txBox="1"/>
          <p:nvPr/>
        </p:nvSpPr>
        <p:spPr>
          <a:xfrm>
            <a:off x="302820" y="655852"/>
            <a:ext cx="85383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ADFA"/>
                </a:solidFill>
              </a:rPr>
              <a:t>Projeção de despesas com ações e serviços públicos de saúde nos três cenários da IFI (em % do PIB)						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2CA1554-8152-ED0F-6417-F06FE27E2F5A}"/>
              </a:ext>
            </a:extLst>
          </p:cNvPr>
          <p:cNvSpPr txBox="1"/>
          <p:nvPr/>
        </p:nvSpPr>
        <p:spPr>
          <a:xfrm>
            <a:off x="628650" y="6503321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IFI.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BDBC5E1-0206-43C1-90EB-3F376E8F8C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0535581"/>
              </p:ext>
            </p:extLst>
          </p:nvPr>
        </p:nvGraphicFramePr>
        <p:xfrm>
          <a:off x="534390" y="1793174"/>
          <a:ext cx="8063345" cy="4136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58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EC53AF-4FE8-1CCB-213F-CAEEB5D4E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48FBDD8-01D1-3CFC-2967-3B0D0CBD2FA6}"/>
              </a:ext>
            </a:extLst>
          </p:cNvPr>
          <p:cNvSpPr txBox="1"/>
          <p:nvPr/>
        </p:nvSpPr>
        <p:spPr>
          <a:xfrm>
            <a:off x="320634" y="599704"/>
            <a:ext cx="85027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ADFA"/>
                </a:solidFill>
              </a:rPr>
              <a:t>Cenários da IFI para resultado primário da união (% PIB) - regra atual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658DBC3-E0CC-F488-8ECF-484A8C67F8FB}"/>
              </a:ext>
            </a:extLst>
          </p:cNvPr>
          <p:cNvSpPr txBox="1"/>
          <p:nvPr/>
        </p:nvSpPr>
        <p:spPr>
          <a:xfrm>
            <a:off x="653929" y="6457916"/>
            <a:ext cx="83722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dirty="0">
                <a:latin typeface="Cambria" panose="02040503050406030204" pitchFamily="18" charset="0"/>
                <a:ea typeface="Cambria" panose="02040503050406030204" pitchFamily="18" charset="0"/>
              </a:rPr>
              <a:t>Fonte: STN e IFI. Elaboração IFI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E078941E-3F4A-4374-9643-ACF589306E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4941153"/>
              </p:ext>
            </p:extLst>
          </p:nvPr>
        </p:nvGraphicFramePr>
        <p:xfrm>
          <a:off x="1332000" y="2439019"/>
          <a:ext cx="6480000" cy="333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2782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DB5316-0016-E48F-E154-C024DA93B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E59AF855-F74E-C23F-BB0C-1741870A5F70}"/>
              </a:ext>
            </a:extLst>
          </p:cNvPr>
          <p:cNvSpPr txBox="1"/>
          <p:nvPr/>
        </p:nvSpPr>
        <p:spPr>
          <a:xfrm>
            <a:off x="427405" y="736060"/>
            <a:ext cx="84985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ADFA"/>
                </a:solidFill>
              </a:rPr>
              <a:t>Cenários da IFI para resultado primário da união (% PIB) - regra anterior</a:t>
            </a:r>
            <a:endParaRPr lang="pt-BR" sz="2800" b="1" strike="sngStrike" dirty="0">
              <a:solidFill>
                <a:srgbClr val="00ADFA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A4BD4DE-C088-5E7E-430B-991298DB5853}"/>
              </a:ext>
            </a:extLst>
          </p:cNvPr>
          <p:cNvSpPr txBox="1"/>
          <p:nvPr/>
        </p:nvSpPr>
        <p:spPr>
          <a:xfrm>
            <a:off x="553771" y="6469166"/>
            <a:ext cx="83722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dirty="0">
                <a:latin typeface="Cambria" panose="02040503050406030204" pitchFamily="18" charset="0"/>
                <a:ea typeface="Cambria" panose="02040503050406030204" pitchFamily="18" charset="0"/>
              </a:rPr>
              <a:t>Fonte: STN e IFI. Elaboração IFI.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6E2BD82A-53AF-4999-8EEC-011580ECF9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3129579"/>
              </p:ext>
            </p:extLst>
          </p:nvPr>
        </p:nvGraphicFramePr>
        <p:xfrm>
          <a:off x="1499877" y="2279666"/>
          <a:ext cx="648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41184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E9F87E9B-AA5D-6461-BF37-97983DA625A1}"/>
              </a:ext>
            </a:extLst>
          </p:cNvPr>
          <p:cNvSpPr txBox="1"/>
          <p:nvPr/>
        </p:nvSpPr>
        <p:spPr>
          <a:xfrm>
            <a:off x="308759" y="587936"/>
            <a:ext cx="8557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ADFA"/>
                </a:solidFill>
              </a:rPr>
              <a:t>(In)suficiência do limite de despesas do RFS (R$ bilhões correntes) - regra atual			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C1FECBC-C483-B477-DD3F-AB4B7E67293D}"/>
              </a:ext>
            </a:extLst>
          </p:cNvPr>
          <p:cNvSpPr txBox="1"/>
          <p:nvPr/>
        </p:nvSpPr>
        <p:spPr>
          <a:xfrm>
            <a:off x="502145" y="6435207"/>
            <a:ext cx="65766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Fonte: IFI</a:t>
            </a:r>
            <a:endParaRPr lang="pt-BR" sz="1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EE026FC1-6062-47EA-BC47-E3C17233B9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9775443"/>
              </p:ext>
            </p:extLst>
          </p:nvPr>
        </p:nvGraphicFramePr>
        <p:xfrm>
          <a:off x="1347721" y="2032761"/>
          <a:ext cx="648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3297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89152" y="6375456"/>
            <a:ext cx="81926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Fonte: </a:t>
            </a:r>
            <a:r>
              <a:rPr lang="pt-PT" sz="1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IFI.</a:t>
            </a:r>
            <a:endParaRPr lang="pt-BR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F6042CE-07D0-4639-E7ED-84D5A9565EBD}"/>
              </a:ext>
            </a:extLst>
          </p:cNvPr>
          <p:cNvSpPr txBox="1"/>
          <p:nvPr/>
        </p:nvSpPr>
        <p:spPr>
          <a:xfrm flipH="1">
            <a:off x="387032" y="691991"/>
            <a:ext cx="8596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ADFA"/>
                </a:solidFill>
              </a:rPr>
              <a:t>(In)suficiência do limite de despesas do RFS (R$ bilhões correntes) - regra anterior</a:t>
            </a:r>
            <a:endParaRPr lang="pt-BR" sz="2400" b="1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887F9DF1-2EFB-4968-AB87-33B043EC92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7692657"/>
              </p:ext>
            </p:extLst>
          </p:nvPr>
        </p:nvGraphicFramePr>
        <p:xfrm>
          <a:off x="1445473" y="2149222"/>
          <a:ext cx="648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5199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D62B969-D7BA-649F-AD80-BAB2457559E6}"/>
              </a:ext>
            </a:extLst>
          </p:cNvPr>
          <p:cNvSpPr txBox="1"/>
          <p:nvPr/>
        </p:nvSpPr>
        <p:spPr>
          <a:xfrm>
            <a:off x="166256" y="714638"/>
            <a:ext cx="8860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ADFA"/>
                </a:solidFill>
              </a:rPr>
              <a:t>Principais premissas macroeconômicas e fiscais para os cenários de dívida - médias de 2025 a 2033 (</a:t>
            </a:r>
            <a:r>
              <a:rPr lang="pt-BR" sz="2400" b="1" dirty="0" err="1">
                <a:solidFill>
                  <a:srgbClr val="00ADFA"/>
                </a:solidFill>
              </a:rPr>
              <a:t>nov</a:t>
            </a:r>
            <a:r>
              <a:rPr lang="pt-BR" sz="2400" b="1" dirty="0">
                <a:solidFill>
                  <a:srgbClr val="00ADFA"/>
                </a:solidFill>
              </a:rPr>
              <a:t>/23) e 2026 a 2034 (</a:t>
            </a:r>
            <a:r>
              <a:rPr lang="pt-BR" sz="2400" b="1" dirty="0" err="1">
                <a:solidFill>
                  <a:srgbClr val="00ADFA"/>
                </a:solidFill>
              </a:rPr>
              <a:t>jun</a:t>
            </a:r>
            <a:r>
              <a:rPr lang="pt-BR" sz="2400" b="1" dirty="0">
                <a:solidFill>
                  <a:srgbClr val="00ADFA"/>
                </a:solidFill>
              </a:rPr>
              <a:t>/24) no cenário base</a:t>
            </a:r>
            <a:endParaRPr lang="pt-BR" sz="2400" b="1" dirty="0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B2BBC899-22AD-978E-2856-3F1433A17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509456"/>
              </p:ext>
            </p:extLst>
          </p:nvPr>
        </p:nvGraphicFramePr>
        <p:xfrm>
          <a:off x="546266" y="2493817"/>
          <a:ext cx="8051468" cy="2766952"/>
        </p:xfrm>
        <a:graphic>
          <a:graphicData uri="http://schemas.openxmlformats.org/drawingml/2006/table">
            <a:tbl>
              <a:tblPr/>
              <a:tblGrid>
                <a:gridCol w="6360406">
                  <a:extLst>
                    <a:ext uri="{9D8B030D-6E8A-4147-A177-3AD203B41FA5}">
                      <a16:colId xmlns:a16="http://schemas.microsoft.com/office/drawing/2014/main" val="3760197190"/>
                    </a:ext>
                  </a:extLst>
                </a:gridCol>
                <a:gridCol w="845531">
                  <a:extLst>
                    <a:ext uri="{9D8B030D-6E8A-4147-A177-3AD203B41FA5}">
                      <a16:colId xmlns:a16="http://schemas.microsoft.com/office/drawing/2014/main" val="2228377960"/>
                    </a:ext>
                  </a:extLst>
                </a:gridCol>
                <a:gridCol w="845531">
                  <a:extLst>
                    <a:ext uri="{9D8B030D-6E8A-4147-A177-3AD203B41FA5}">
                      <a16:colId xmlns:a16="http://schemas.microsoft.com/office/drawing/2014/main" val="3828558464"/>
                    </a:ext>
                  </a:extLst>
                </a:gridCol>
              </a:tblGrid>
              <a:tr h="34586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Cenário base</a:t>
                      </a:r>
                    </a:p>
                  </a:txBody>
                  <a:tcPr marL="9479" marR="9479" marT="94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934122"/>
                  </a:ext>
                </a:extLst>
              </a:tr>
              <a:tr h="34586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595959"/>
                          </a:solidFill>
                          <a:effectLst/>
                          <a:highlight>
                            <a:srgbClr val="9EBBD3"/>
                          </a:highlight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479" marR="9479" marT="9479" marB="0" anchor="b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B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EBBD3"/>
                          </a:highlight>
                          <a:latin typeface="Calibri" panose="020F0502020204030204" pitchFamily="34" charset="0"/>
                        </a:rPr>
                        <a:t>nov/23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B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EBBD3"/>
                          </a:highlight>
                          <a:latin typeface="Calibri" panose="020F0502020204030204" pitchFamily="34" charset="0"/>
                        </a:rPr>
                        <a:t>jun/24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B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890236"/>
                  </a:ext>
                </a:extLst>
              </a:tr>
              <a:tr h="34586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 primário (R$ bilhões)</a:t>
                      </a:r>
                    </a:p>
                  </a:txBody>
                  <a:tcPr marL="9479" marR="9479" marT="947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-73,7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-165,8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1407468"/>
                  </a:ext>
                </a:extLst>
              </a:tr>
              <a:tr h="34586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 primário (% do PIB)</a:t>
                      </a:r>
                    </a:p>
                  </a:txBody>
                  <a:tcPr marL="9479" marR="9479" marT="947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-0,60%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-1,00%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7772004"/>
                  </a:ext>
                </a:extLst>
              </a:tr>
              <a:tr h="34586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PIB nominal (R$ bilhões)</a:t>
                      </a:r>
                    </a:p>
                  </a:txBody>
                  <a:tcPr marL="9479" marR="9479" marT="947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15.233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16.727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917336"/>
                  </a:ext>
                </a:extLst>
              </a:tr>
              <a:tr h="34586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Crescimento real do PIB (%)</a:t>
                      </a:r>
                    </a:p>
                  </a:txBody>
                  <a:tcPr marL="9479" marR="9479" marT="947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2,00%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2,20%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343946"/>
                  </a:ext>
                </a:extLst>
              </a:tr>
              <a:tr h="34586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Taxa implícita real da dívida (% a.a.)</a:t>
                      </a:r>
                    </a:p>
                  </a:txBody>
                  <a:tcPr marL="9479" marR="9479" marT="947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3,90%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4,20%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260068"/>
                  </a:ext>
                </a:extLst>
              </a:tr>
              <a:tr h="34586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Dívida bruta (% do PIB)</a:t>
                      </a:r>
                    </a:p>
                  </a:txBody>
                  <a:tcPr marL="9479" marR="9479" marT="947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87,30%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92,50%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8031210"/>
                  </a:ext>
                </a:extLst>
              </a:tr>
            </a:tbl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00D9A446-0C32-CF1D-302D-E44BA32633D4}"/>
              </a:ext>
            </a:extLst>
          </p:cNvPr>
          <p:cNvSpPr txBox="1"/>
          <p:nvPr/>
        </p:nvSpPr>
        <p:spPr>
          <a:xfrm>
            <a:off x="335478" y="6051112"/>
            <a:ext cx="847304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** Na revisão de </a:t>
            </a:r>
            <a:r>
              <a:rPr kumimoji="0" lang="pt-B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</a:t>
            </a: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/23, a média passou a considerava o período de 2025 a 2033 como médio prazo. Nesta revisão de </a:t>
            </a:r>
            <a:r>
              <a:rPr kumimoji="0" lang="pt-B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jun</a:t>
            </a: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/24, o período considerado é de 2026 a 2034. 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IFI.</a:t>
            </a:r>
            <a:endParaRPr kumimoji="0" lang="pt-BR" sz="1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160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5BD26AC-A5DA-84B7-BCE1-1B5DA8DD1C3C}"/>
              </a:ext>
            </a:extLst>
          </p:cNvPr>
          <p:cNvSpPr txBox="1"/>
          <p:nvPr/>
        </p:nvSpPr>
        <p:spPr>
          <a:xfrm>
            <a:off x="386862" y="700731"/>
            <a:ext cx="8382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ADFA"/>
                </a:solidFill>
              </a:rPr>
              <a:t>Projeções para a DBGG em % do PIB até 2034 – RAF de </a:t>
            </a:r>
            <a:r>
              <a:rPr lang="pt-BR" sz="2400" b="1" dirty="0" err="1">
                <a:solidFill>
                  <a:srgbClr val="00ADFA"/>
                </a:solidFill>
              </a:rPr>
              <a:t>nov</a:t>
            </a:r>
            <a:r>
              <a:rPr lang="pt-BR" sz="2400" b="1" dirty="0">
                <a:solidFill>
                  <a:srgbClr val="00ADFA"/>
                </a:solidFill>
              </a:rPr>
              <a:t>/23 e atual</a:t>
            </a:r>
            <a:endParaRPr lang="pt-BR" sz="24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9B075BC-28D3-28C1-1659-9B6961A03665}"/>
              </a:ext>
            </a:extLst>
          </p:cNvPr>
          <p:cNvSpPr txBox="1"/>
          <p:nvPr/>
        </p:nvSpPr>
        <p:spPr>
          <a:xfrm>
            <a:off x="386862" y="6427185"/>
            <a:ext cx="69635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Fonte: IFI</a:t>
            </a:r>
            <a:endParaRPr lang="pt-BR" sz="1000" dirty="0">
              <a:solidFill>
                <a:srgbClr val="FF0000"/>
              </a:solidFill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D3343A22-960D-0699-ACD6-DF58B415C6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186571"/>
              </p:ext>
            </p:extLst>
          </p:nvPr>
        </p:nvGraphicFramePr>
        <p:xfrm>
          <a:off x="1175658" y="2185059"/>
          <a:ext cx="7350825" cy="3829699"/>
        </p:xfrm>
        <a:graphic>
          <a:graphicData uri="http://schemas.openxmlformats.org/drawingml/2006/table">
            <a:tbl>
              <a:tblPr/>
              <a:tblGrid>
                <a:gridCol w="2481644">
                  <a:extLst>
                    <a:ext uri="{9D8B030D-6E8A-4147-A177-3AD203B41FA5}">
                      <a16:colId xmlns:a16="http://schemas.microsoft.com/office/drawing/2014/main" val="1193966725"/>
                    </a:ext>
                  </a:extLst>
                </a:gridCol>
                <a:gridCol w="864393">
                  <a:extLst>
                    <a:ext uri="{9D8B030D-6E8A-4147-A177-3AD203B41FA5}">
                      <a16:colId xmlns:a16="http://schemas.microsoft.com/office/drawing/2014/main" val="36427552"/>
                    </a:ext>
                  </a:extLst>
                </a:gridCol>
                <a:gridCol w="752859">
                  <a:extLst>
                    <a:ext uri="{9D8B030D-6E8A-4147-A177-3AD203B41FA5}">
                      <a16:colId xmlns:a16="http://schemas.microsoft.com/office/drawing/2014/main" val="4257658379"/>
                    </a:ext>
                  </a:extLst>
                </a:gridCol>
                <a:gridCol w="742402">
                  <a:extLst>
                    <a:ext uri="{9D8B030D-6E8A-4147-A177-3AD203B41FA5}">
                      <a16:colId xmlns:a16="http://schemas.microsoft.com/office/drawing/2014/main" val="516238740"/>
                    </a:ext>
                  </a:extLst>
                </a:gridCol>
                <a:gridCol w="850451">
                  <a:extLst>
                    <a:ext uri="{9D8B030D-6E8A-4147-A177-3AD203B41FA5}">
                      <a16:colId xmlns:a16="http://schemas.microsoft.com/office/drawing/2014/main" val="1513560419"/>
                    </a:ext>
                  </a:extLst>
                </a:gridCol>
                <a:gridCol w="850451">
                  <a:extLst>
                    <a:ext uri="{9D8B030D-6E8A-4147-A177-3AD203B41FA5}">
                      <a16:colId xmlns:a16="http://schemas.microsoft.com/office/drawing/2014/main" val="850157101"/>
                    </a:ext>
                  </a:extLst>
                </a:gridCol>
                <a:gridCol w="808625">
                  <a:extLst>
                    <a:ext uri="{9D8B030D-6E8A-4147-A177-3AD203B41FA5}">
                      <a16:colId xmlns:a16="http://schemas.microsoft.com/office/drawing/2014/main" val="2688041779"/>
                    </a:ext>
                  </a:extLst>
                </a:gridCol>
              </a:tblGrid>
              <a:tr h="17924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Base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Otimista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Pessimista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015146"/>
                  </a:ext>
                </a:extLst>
              </a:tr>
              <a:tr h="4240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nov/23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jun/24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err="1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mai</a:t>
                      </a:r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/23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jun/24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err="1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mai</a:t>
                      </a:r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/23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jun/24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776008"/>
                  </a:ext>
                </a:extLst>
              </a:tr>
              <a:tr h="17924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73,70%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73,70%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73,70%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73,70%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73,70%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73,70%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842259"/>
                  </a:ext>
                </a:extLst>
              </a:tr>
              <a:tr h="17924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75,30%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75,30%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75,30%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75,30%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75,30%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75,30%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455179"/>
                  </a:ext>
                </a:extLst>
              </a:tr>
              <a:tr h="17924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74,40%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74,40%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74,40%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74,40%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74,40%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74,40%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84632"/>
                  </a:ext>
                </a:extLst>
              </a:tr>
              <a:tr h="17924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86,90%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86,90%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86,90%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86,90%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86,90%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86,90%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743553"/>
                  </a:ext>
                </a:extLst>
              </a:tr>
              <a:tr h="17924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78,30%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77,30%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78,30%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77,30%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78,30%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77,30%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076641"/>
                  </a:ext>
                </a:extLst>
              </a:tr>
              <a:tr h="17924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72,90%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71,70%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72,90%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71,70%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72,90%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71,70%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589912"/>
                  </a:ext>
                </a:extLst>
              </a:tr>
              <a:tr h="17924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75,20%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74,40%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76,00%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74,40%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75,50%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74,40%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022988"/>
                  </a:ext>
                </a:extLst>
              </a:tr>
              <a:tr h="17924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78,20%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78,00%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78,10%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77,20%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80,40%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79,30%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603946"/>
                  </a:ext>
                </a:extLst>
              </a:tr>
              <a:tr h="17924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80,20%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81,30%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78,80%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78,60%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85,00%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84,30%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348123"/>
                  </a:ext>
                </a:extLst>
              </a:tr>
              <a:tr h="17924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82,20%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84,10%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79,20%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78,30%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91,60%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90,20%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913149"/>
                  </a:ext>
                </a:extLst>
              </a:tr>
              <a:tr h="17924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84,90%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86,50%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78,50%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77,40%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99,40%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96,70%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564660"/>
                  </a:ext>
                </a:extLst>
              </a:tr>
              <a:tr h="17924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2028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86,50%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88,70%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77,60%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76,40%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106,10%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103,70%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626050"/>
                  </a:ext>
                </a:extLst>
              </a:tr>
              <a:tr h="17924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2029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87,90%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90,80%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76,50%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75,40%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113,30%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111,60%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994640"/>
                  </a:ext>
                </a:extLst>
              </a:tr>
              <a:tr h="17924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2030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89,30%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92,70%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75,30%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73,90%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120,90%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119,90%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380110"/>
                  </a:ext>
                </a:extLst>
              </a:tr>
              <a:tr h="17924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2031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90,50%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94,70%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73,80%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72,30%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129,00%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128,90%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848057"/>
                  </a:ext>
                </a:extLst>
              </a:tr>
              <a:tr h="17924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2032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91,70%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96,60%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72,30%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70,40%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137,60%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138,50%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204226"/>
                  </a:ext>
                </a:extLst>
              </a:tr>
              <a:tr h="17924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2033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92,70%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98,60%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70,60%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68,30%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146,50%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148,80%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149983"/>
                  </a:ext>
                </a:extLst>
              </a:tr>
              <a:tr h="17924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2034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100,60%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65,90%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159,80%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363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1616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23281" y="6406903"/>
            <a:ext cx="75832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0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Fonte:</a:t>
            </a:r>
            <a:r>
              <a:rPr lang="pt-PT" sz="1000" dirty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IFI</a:t>
            </a:r>
            <a:endParaRPr lang="pt-BR" sz="1000" dirty="0">
              <a:solidFill>
                <a:srgbClr val="FF0000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8520EF2-A956-55BC-8756-933FD06DF7AF}"/>
              </a:ext>
            </a:extLst>
          </p:cNvPr>
          <p:cNvSpPr txBox="1"/>
          <p:nvPr/>
        </p:nvSpPr>
        <p:spPr>
          <a:xfrm>
            <a:off x="329784" y="797740"/>
            <a:ext cx="85648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rgbClr val="00ADFA"/>
                </a:solidFill>
              </a:rPr>
              <a:t>Resultado primário requerido para estabilizar a dívida bruta em 74,4% do PIB (nível de 2023)</a:t>
            </a:r>
            <a:endParaRPr lang="pt-BR" sz="2800" b="1" dirty="0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72A60D2D-686E-F314-9870-E23182A608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759277"/>
              </p:ext>
            </p:extLst>
          </p:nvPr>
        </p:nvGraphicFramePr>
        <p:xfrm>
          <a:off x="523281" y="2244436"/>
          <a:ext cx="8001590" cy="3123213"/>
        </p:xfrm>
        <a:graphic>
          <a:graphicData uri="http://schemas.openxmlformats.org/drawingml/2006/table">
            <a:tbl>
              <a:tblPr/>
              <a:tblGrid>
                <a:gridCol w="942875">
                  <a:extLst>
                    <a:ext uri="{9D8B030D-6E8A-4147-A177-3AD203B41FA5}">
                      <a16:colId xmlns:a16="http://schemas.microsoft.com/office/drawing/2014/main" val="2322838375"/>
                    </a:ext>
                  </a:extLst>
                </a:gridCol>
                <a:gridCol w="822874">
                  <a:extLst>
                    <a:ext uri="{9D8B030D-6E8A-4147-A177-3AD203B41FA5}">
                      <a16:colId xmlns:a16="http://schemas.microsoft.com/office/drawing/2014/main" val="3993462222"/>
                    </a:ext>
                  </a:extLst>
                </a:gridCol>
                <a:gridCol w="822874">
                  <a:extLst>
                    <a:ext uri="{9D8B030D-6E8A-4147-A177-3AD203B41FA5}">
                      <a16:colId xmlns:a16="http://schemas.microsoft.com/office/drawing/2014/main" val="2662529419"/>
                    </a:ext>
                  </a:extLst>
                </a:gridCol>
                <a:gridCol w="822874">
                  <a:extLst>
                    <a:ext uri="{9D8B030D-6E8A-4147-A177-3AD203B41FA5}">
                      <a16:colId xmlns:a16="http://schemas.microsoft.com/office/drawing/2014/main" val="896337314"/>
                    </a:ext>
                  </a:extLst>
                </a:gridCol>
                <a:gridCol w="822874">
                  <a:extLst>
                    <a:ext uri="{9D8B030D-6E8A-4147-A177-3AD203B41FA5}">
                      <a16:colId xmlns:a16="http://schemas.microsoft.com/office/drawing/2014/main" val="4067223854"/>
                    </a:ext>
                  </a:extLst>
                </a:gridCol>
                <a:gridCol w="822874">
                  <a:extLst>
                    <a:ext uri="{9D8B030D-6E8A-4147-A177-3AD203B41FA5}">
                      <a16:colId xmlns:a16="http://schemas.microsoft.com/office/drawing/2014/main" val="3129964640"/>
                    </a:ext>
                  </a:extLst>
                </a:gridCol>
                <a:gridCol w="822874">
                  <a:extLst>
                    <a:ext uri="{9D8B030D-6E8A-4147-A177-3AD203B41FA5}">
                      <a16:colId xmlns:a16="http://schemas.microsoft.com/office/drawing/2014/main" val="1808592648"/>
                    </a:ext>
                  </a:extLst>
                </a:gridCol>
                <a:gridCol w="475723">
                  <a:extLst>
                    <a:ext uri="{9D8B030D-6E8A-4147-A177-3AD203B41FA5}">
                      <a16:colId xmlns:a16="http://schemas.microsoft.com/office/drawing/2014/main" val="978697685"/>
                    </a:ext>
                  </a:extLst>
                </a:gridCol>
                <a:gridCol w="822874">
                  <a:extLst>
                    <a:ext uri="{9D8B030D-6E8A-4147-A177-3AD203B41FA5}">
                      <a16:colId xmlns:a16="http://schemas.microsoft.com/office/drawing/2014/main" val="4244870428"/>
                    </a:ext>
                  </a:extLst>
                </a:gridCol>
                <a:gridCol w="822874">
                  <a:extLst>
                    <a:ext uri="{9D8B030D-6E8A-4147-A177-3AD203B41FA5}">
                      <a16:colId xmlns:a16="http://schemas.microsoft.com/office/drawing/2014/main" val="2763013263"/>
                    </a:ext>
                  </a:extLst>
                </a:gridCol>
              </a:tblGrid>
              <a:tr h="60272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DBGG em 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ADFA"/>
                          </a:highlight>
                          <a:latin typeface="Calibri" panose="020F0502020204030204" pitchFamily="34" charset="0"/>
                        </a:rPr>
                        <a:t>Juros reais implícitos da DBGG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AD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589358"/>
                  </a:ext>
                </a:extLst>
              </a:tr>
              <a:tr h="31049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74,4%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EBBD3"/>
                          </a:highlight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B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EBBD3"/>
                          </a:highlight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B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EBBD3"/>
                          </a:highlight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B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EBBD3"/>
                          </a:highlight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B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EBBD3"/>
                          </a:highlight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B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EBBD3"/>
                          </a:highlight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B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EBBD3"/>
                          </a:highlight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B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EBBD3"/>
                          </a:highlight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B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137986"/>
                  </a:ext>
                </a:extLst>
              </a:tr>
              <a:tr h="328759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ADFA"/>
                          </a:highlight>
                          <a:latin typeface="Calibri" panose="020F0502020204030204" pitchFamily="34" charset="0"/>
                        </a:rPr>
                        <a:t>PIB real (%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ADFA"/>
                          </a:highlight>
                          <a:latin typeface="Calibri" panose="020F0502020204030204" pitchFamily="34" charset="0"/>
                        </a:rPr>
                        <a:t>a.a.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ADFA"/>
                          </a:highlight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D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EBBD3"/>
                          </a:highlight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EBB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2975798"/>
                  </a:ext>
                </a:extLst>
              </a:tr>
              <a:tr h="3104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EBBD3"/>
                          </a:highlight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EBB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6202089"/>
                  </a:ext>
                </a:extLst>
              </a:tr>
              <a:tr h="3104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EBBD3"/>
                          </a:highlight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EBB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8112839"/>
                  </a:ext>
                </a:extLst>
              </a:tr>
              <a:tr h="3104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EBBD3"/>
                          </a:highlight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EBB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985514"/>
                  </a:ext>
                </a:extLst>
              </a:tr>
              <a:tr h="3104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EBBD3"/>
                          </a:highlight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EBB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8990299"/>
                  </a:ext>
                </a:extLst>
              </a:tr>
              <a:tr h="3104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EBBD3"/>
                          </a:highlight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EBB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6095656"/>
                  </a:ext>
                </a:extLst>
              </a:tr>
              <a:tr h="32875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EBBD3"/>
                          </a:highlight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B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318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790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1BBCD962-5EF0-4128-A3D7-4DCFDCE3D4D3}"/>
              </a:ext>
            </a:extLst>
          </p:cNvPr>
          <p:cNvSpPr txBox="1"/>
          <p:nvPr/>
        </p:nvSpPr>
        <p:spPr>
          <a:xfrm>
            <a:off x="251520" y="755290"/>
            <a:ext cx="8517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ADFA"/>
                </a:solidFill>
              </a:rPr>
              <a:t>Um pouco de História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C0E1CA2-AB78-48E8-87EB-5AAB6BC84E91}"/>
              </a:ext>
            </a:extLst>
          </p:cNvPr>
          <p:cNvSpPr txBox="1"/>
          <p:nvPr/>
        </p:nvSpPr>
        <p:spPr>
          <a:xfrm>
            <a:off x="251520" y="1278510"/>
            <a:ext cx="8640960" cy="502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5D89"/>
                </a:solidFill>
              </a:rPr>
              <a:t>Feudalismo, Mercantilismo e Monarquia Absoluta;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5D89"/>
                </a:solidFill>
              </a:rPr>
              <a:t>Orçamento, democracia e parlamento;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5D89"/>
                </a:solidFill>
              </a:rPr>
              <a:t>O Estado moderno – estado mínimo – século XIX;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5D89"/>
                </a:solidFill>
              </a:rPr>
              <a:t>O Estado moderno – Welfare </a:t>
            </a:r>
            <a:r>
              <a:rPr lang="pt-BR" sz="2400" dirty="0" err="1">
                <a:solidFill>
                  <a:srgbClr val="005D89"/>
                </a:solidFill>
              </a:rPr>
              <a:t>State</a:t>
            </a:r>
            <a:r>
              <a:rPr lang="pt-BR" sz="2400" dirty="0">
                <a:solidFill>
                  <a:srgbClr val="005D89"/>
                </a:solidFill>
              </a:rPr>
              <a:t> – século XX;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5D89"/>
                </a:solidFill>
              </a:rPr>
              <a:t>Ortodoxia fiscal x Keynesianismo;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5D89"/>
                </a:solidFill>
              </a:rPr>
              <a:t>O Estado moderno – a dissolução do socialismo e a crise fiscal da socialdemocracia;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5D89"/>
                </a:solidFill>
              </a:rPr>
              <a:t>Estado da arte da questão fiscal – relativo consenso sobre equilíbrio.</a:t>
            </a:r>
          </a:p>
        </p:txBody>
      </p:sp>
    </p:spTree>
    <p:extLst>
      <p:ext uri="{BB962C8B-B14F-4D97-AF65-F5344CB8AC3E}">
        <p14:creationId xmlns:p14="http://schemas.microsoft.com/office/powerpoint/2010/main" val="1397986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23281" y="6406903"/>
            <a:ext cx="75832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0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Fonte: IFI</a:t>
            </a:r>
            <a:endParaRPr lang="pt-BR" sz="1000" dirty="0">
              <a:solidFill>
                <a:srgbClr val="FF0000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8520EF2-A956-55BC-8756-933FD06DF7AF}"/>
              </a:ext>
            </a:extLst>
          </p:cNvPr>
          <p:cNvSpPr txBox="1"/>
          <p:nvPr/>
        </p:nvSpPr>
        <p:spPr>
          <a:xfrm>
            <a:off x="523281" y="785864"/>
            <a:ext cx="84544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rgbClr val="00ADFA"/>
                </a:solidFill>
              </a:rPr>
              <a:t>Resultado nominal do setor público consolidado (% do PIB)</a:t>
            </a:r>
            <a:endParaRPr lang="pt-BR" sz="2800" b="1" dirty="0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00B5252F-81D8-10D9-FBFF-9EA9B7AFA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429699"/>
              </p:ext>
            </p:extLst>
          </p:nvPr>
        </p:nvGraphicFramePr>
        <p:xfrm>
          <a:off x="872004" y="1995055"/>
          <a:ext cx="7583223" cy="3693211"/>
        </p:xfrm>
        <a:graphic>
          <a:graphicData uri="http://schemas.openxmlformats.org/drawingml/2006/table">
            <a:tbl>
              <a:tblPr/>
              <a:tblGrid>
                <a:gridCol w="1202663">
                  <a:extLst>
                    <a:ext uri="{9D8B030D-6E8A-4147-A177-3AD203B41FA5}">
                      <a16:colId xmlns:a16="http://schemas.microsoft.com/office/drawing/2014/main" val="2251555854"/>
                    </a:ext>
                  </a:extLst>
                </a:gridCol>
                <a:gridCol w="765330">
                  <a:extLst>
                    <a:ext uri="{9D8B030D-6E8A-4147-A177-3AD203B41FA5}">
                      <a16:colId xmlns:a16="http://schemas.microsoft.com/office/drawing/2014/main" val="3672922057"/>
                    </a:ext>
                  </a:extLst>
                </a:gridCol>
                <a:gridCol w="706459">
                  <a:extLst>
                    <a:ext uri="{9D8B030D-6E8A-4147-A177-3AD203B41FA5}">
                      <a16:colId xmlns:a16="http://schemas.microsoft.com/office/drawing/2014/main" val="275333933"/>
                    </a:ext>
                  </a:extLst>
                </a:gridCol>
                <a:gridCol w="672818">
                  <a:extLst>
                    <a:ext uri="{9D8B030D-6E8A-4147-A177-3AD203B41FA5}">
                      <a16:colId xmlns:a16="http://schemas.microsoft.com/office/drawing/2014/main" val="1631098208"/>
                    </a:ext>
                  </a:extLst>
                </a:gridCol>
                <a:gridCol w="717673">
                  <a:extLst>
                    <a:ext uri="{9D8B030D-6E8A-4147-A177-3AD203B41FA5}">
                      <a16:colId xmlns:a16="http://schemas.microsoft.com/office/drawing/2014/main" val="3978729364"/>
                    </a:ext>
                  </a:extLst>
                </a:gridCol>
                <a:gridCol w="728887">
                  <a:extLst>
                    <a:ext uri="{9D8B030D-6E8A-4147-A177-3AD203B41FA5}">
                      <a16:colId xmlns:a16="http://schemas.microsoft.com/office/drawing/2014/main" val="2610241648"/>
                    </a:ext>
                  </a:extLst>
                </a:gridCol>
                <a:gridCol w="731690">
                  <a:extLst>
                    <a:ext uri="{9D8B030D-6E8A-4147-A177-3AD203B41FA5}">
                      <a16:colId xmlns:a16="http://schemas.microsoft.com/office/drawing/2014/main" val="1758191780"/>
                    </a:ext>
                  </a:extLst>
                </a:gridCol>
                <a:gridCol w="695246">
                  <a:extLst>
                    <a:ext uri="{9D8B030D-6E8A-4147-A177-3AD203B41FA5}">
                      <a16:colId xmlns:a16="http://schemas.microsoft.com/office/drawing/2014/main" val="2510340803"/>
                    </a:ext>
                  </a:extLst>
                </a:gridCol>
                <a:gridCol w="698049">
                  <a:extLst>
                    <a:ext uri="{9D8B030D-6E8A-4147-A177-3AD203B41FA5}">
                      <a16:colId xmlns:a16="http://schemas.microsoft.com/office/drawing/2014/main" val="2204774194"/>
                    </a:ext>
                  </a:extLst>
                </a:gridCol>
                <a:gridCol w="664408">
                  <a:extLst>
                    <a:ext uri="{9D8B030D-6E8A-4147-A177-3AD203B41FA5}">
                      <a16:colId xmlns:a16="http://schemas.microsoft.com/office/drawing/2014/main" val="399616520"/>
                    </a:ext>
                  </a:extLst>
                </a:gridCol>
              </a:tblGrid>
              <a:tr h="1789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9156" marR="9156" marT="9156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Base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Otimista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Pessimista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74168"/>
                  </a:ext>
                </a:extLst>
              </a:tr>
              <a:tr h="47259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Resultado nominal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Resultado primário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Juros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Resultado nominal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Resultado primário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Juros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Resultado nominal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Resultado primário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Juros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027276"/>
                  </a:ext>
                </a:extLst>
              </a:tr>
              <a:tr h="1789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156" marR="9156" marT="9156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-7,00%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-1,50%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5,40%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-7,00%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-1,50%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5,40%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-7,00%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-1,50%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5,40%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434654"/>
                  </a:ext>
                </a:extLst>
              </a:tr>
              <a:tr h="1789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156" marR="9156" marT="9156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-5,80%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-0,80%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5,00%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-5,80%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-0,80%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5,00%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-5,80%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-0,80%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5,00%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569023"/>
                  </a:ext>
                </a:extLst>
              </a:tr>
              <a:tr h="1789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156" marR="9156" marT="9156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-13,30%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-9,20%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4,10%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-13,30%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-9,20%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4,10%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-13,30%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-9,20%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4,10%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51567"/>
                  </a:ext>
                </a:extLst>
              </a:tr>
              <a:tr h="1789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156" marR="9156" marT="9156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-4,30%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0,70%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5,00%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-4,30%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0,70%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5,00%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-4,30%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0,70%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5,00%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912305"/>
                  </a:ext>
                </a:extLst>
              </a:tr>
              <a:tr h="1789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156" marR="9156" marT="9156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-4,60%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1,20%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5,80%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-4,60%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1,20%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5,80%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-4,60%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1,20%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5,80%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86171"/>
                  </a:ext>
                </a:extLst>
              </a:tr>
              <a:tr h="1789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156" marR="9156" marT="9156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-8,90%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-2,30%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6,60%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-8,90%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-2,30%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6,60%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-8,90%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-2,30%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6,60%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027966"/>
                  </a:ext>
                </a:extLst>
              </a:tr>
              <a:tr h="1789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156" marR="9156" marT="9156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-7,90%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-0,70%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7,20%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-7,50%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-0,40%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7,10%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-9,50%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-1,30%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8,20%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646955"/>
                  </a:ext>
                </a:extLst>
              </a:tr>
              <a:tr h="1789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9156" marR="9156" marT="9156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-7,60%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-0,70%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6,90%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-6,60%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0,10%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6,70%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-10,20%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-1,60%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8,60%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642769"/>
                  </a:ext>
                </a:extLst>
              </a:tr>
              <a:tr h="1789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9156" marR="9156" marT="9156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-7,50%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-0,90%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6,60%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-4,90%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0,20%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5,10%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-10,50%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-1,90%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8,50%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721924"/>
                  </a:ext>
                </a:extLst>
              </a:tr>
              <a:tr h="1789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9156" marR="9156" marT="9156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-7,30%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-0,90%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6,40%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-4,20%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0,50%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4,70%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-11,40%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-2,20%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9,10%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521845"/>
                  </a:ext>
                </a:extLst>
              </a:tr>
              <a:tr h="1789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2028</a:t>
                      </a:r>
                    </a:p>
                  </a:txBody>
                  <a:tcPr marL="9156" marR="9156" marT="9156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-7,10%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-1,10%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6,00%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-4,10%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0,60%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4,70%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-12,20%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-2,40%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9,70%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313641"/>
                  </a:ext>
                </a:extLst>
              </a:tr>
              <a:tr h="1789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2029</a:t>
                      </a:r>
                    </a:p>
                  </a:txBody>
                  <a:tcPr marL="9156" marR="9156" marT="9156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-7,10%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-1,20%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5,90%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-3,80%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0,70%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4,50%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-13,40%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-2,80%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10,50%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803438"/>
                  </a:ext>
                </a:extLst>
              </a:tr>
              <a:tr h="1789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2030</a:t>
                      </a:r>
                    </a:p>
                  </a:txBody>
                  <a:tcPr marL="9156" marR="9156" marT="9156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-6,90%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-1,10%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5,70%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-3,30%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1,00%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4,30%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-14,40%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-3,00%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11,40%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344275"/>
                  </a:ext>
                </a:extLst>
              </a:tr>
              <a:tr h="1789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2031</a:t>
                      </a:r>
                    </a:p>
                  </a:txBody>
                  <a:tcPr marL="9156" marR="9156" marT="9156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-6,60%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-1,10%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5,50%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-2,90%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1,20%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4,10%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-15,50%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-3,10%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12,30%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410388"/>
                  </a:ext>
                </a:extLst>
              </a:tr>
              <a:tr h="1789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2032</a:t>
                      </a:r>
                    </a:p>
                  </a:txBody>
                  <a:tcPr marL="9156" marR="9156" marT="9156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-6,40%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-1,00%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5,40%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-2,60%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1,50%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4,10%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-16,70%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-3,40%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13,30%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449905"/>
                  </a:ext>
                </a:extLst>
              </a:tr>
              <a:tr h="1789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2033</a:t>
                      </a:r>
                    </a:p>
                  </a:txBody>
                  <a:tcPr marL="9156" marR="9156" marT="9156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-6,40%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-1,00%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5,40%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-2,30%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1,80%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4,10%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-17,90%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-3,50%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14,40%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513701"/>
                  </a:ext>
                </a:extLst>
              </a:tr>
              <a:tr h="1789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2034</a:t>
                      </a:r>
                    </a:p>
                  </a:txBody>
                  <a:tcPr marL="9156" marR="9156" marT="9156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-6,40%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-0,90%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5,40%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-2,10%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2,00%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4,10%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-19,20%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-3,70%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15,50%</a:t>
                      </a:r>
                    </a:p>
                  </a:txBody>
                  <a:tcPr marL="9156" marR="9156" marT="9156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875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2448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4000" b="1" dirty="0">
                <a:solidFill>
                  <a:srgbClr val="005D89"/>
                </a:solidFill>
              </a:rPr>
              <a:t>Obrigado!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2387599"/>
          </a:xfrm>
        </p:spPr>
        <p:txBody>
          <a:bodyPr>
            <a:normAutofit fontScale="92500" lnSpcReduction="10000"/>
          </a:bodyPr>
          <a:lstStyle/>
          <a:p>
            <a:endParaRPr lang="pt-BR" dirty="0">
              <a:solidFill>
                <a:srgbClr val="00ADFA"/>
              </a:solidFill>
            </a:endParaRPr>
          </a:p>
          <a:p>
            <a:r>
              <a:rPr lang="pt-BR" sz="1800" dirty="0">
                <a:solidFill>
                  <a:srgbClr val="00ADFA"/>
                </a:solidFill>
                <a:hlinkClick r:id="rId3"/>
              </a:rPr>
              <a:t>marcus.pestana@senado.leg.br</a:t>
            </a:r>
            <a:endParaRPr lang="pt-BR" sz="1800" dirty="0">
              <a:solidFill>
                <a:srgbClr val="00ADFA"/>
              </a:solidFill>
            </a:endParaRPr>
          </a:p>
          <a:p>
            <a:endParaRPr lang="pt-BR" sz="1800" dirty="0">
              <a:solidFill>
                <a:srgbClr val="00ADFA"/>
              </a:solidFill>
            </a:endParaRPr>
          </a:p>
          <a:p>
            <a:r>
              <a:rPr lang="pt-BR" sz="1800" dirty="0">
                <a:solidFill>
                  <a:srgbClr val="00ADFA"/>
                </a:solidFill>
                <a:hlinkClick r:id="rId4"/>
              </a:rPr>
              <a:t>ifi@senado.leg.br</a:t>
            </a:r>
          </a:p>
          <a:p>
            <a:r>
              <a:rPr lang="pt-BR" sz="1800" dirty="0">
                <a:solidFill>
                  <a:srgbClr val="00ADFA"/>
                </a:solidFill>
                <a:hlinkClick r:id="rId4"/>
              </a:rPr>
              <a:t>https://fb.com/ifibrasil</a:t>
            </a:r>
            <a:endParaRPr lang="pt-BR" sz="1800" dirty="0">
              <a:solidFill>
                <a:srgbClr val="00ADFA"/>
              </a:solidFill>
            </a:endParaRPr>
          </a:p>
          <a:p>
            <a:r>
              <a:rPr lang="pt-BR" sz="1800" dirty="0">
                <a:solidFill>
                  <a:srgbClr val="00ADFA"/>
                </a:solidFill>
                <a:hlinkClick r:id="rId5"/>
              </a:rPr>
              <a:t>https://www.instagram.com/ifibrasil/</a:t>
            </a:r>
            <a:endParaRPr lang="pt-BR" sz="1800" dirty="0">
              <a:solidFill>
                <a:srgbClr val="00ADFA"/>
              </a:solidFill>
            </a:endParaRPr>
          </a:p>
          <a:p>
            <a:r>
              <a:rPr lang="pt-BR" sz="1800" dirty="0">
                <a:solidFill>
                  <a:srgbClr val="00ADFA"/>
                </a:solidFill>
                <a:hlinkClick r:id="rId6"/>
              </a:rPr>
              <a:t>https://br.linkedin.com/company/ifibrasil</a:t>
            </a:r>
            <a:endParaRPr lang="pt-BR" sz="1800" dirty="0">
              <a:solidFill>
                <a:srgbClr val="00ADFA"/>
              </a:solidFill>
            </a:endParaRPr>
          </a:p>
          <a:p>
            <a:endParaRPr lang="pt-BR" sz="1800" dirty="0">
              <a:solidFill>
                <a:srgbClr val="00AD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312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1BBCD962-5EF0-4128-A3D7-4DCFDCE3D4D3}"/>
              </a:ext>
            </a:extLst>
          </p:cNvPr>
          <p:cNvSpPr txBox="1"/>
          <p:nvPr/>
        </p:nvSpPr>
        <p:spPr>
          <a:xfrm>
            <a:off x="408448" y="655350"/>
            <a:ext cx="8349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ADFA"/>
                </a:solidFill>
              </a:rPr>
              <a:t>IMPORTÂNCIA DO EQUILÍBRIO FISCAL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37DD883-69B3-B291-10F6-6311846976C5}"/>
              </a:ext>
            </a:extLst>
          </p:cNvPr>
          <p:cNvSpPr txBox="1"/>
          <p:nvPr/>
        </p:nvSpPr>
        <p:spPr>
          <a:xfrm>
            <a:off x="1563644" y="1473114"/>
            <a:ext cx="6513689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rgbClr val="005D89"/>
                </a:solidFill>
              </a:rPr>
              <a:t>Desequilíbrio fiscal</a:t>
            </a:r>
          </a:p>
          <a:p>
            <a:pPr algn="ctr"/>
            <a:endParaRPr lang="pt-BR" sz="1600" dirty="0">
              <a:solidFill>
                <a:srgbClr val="005D89"/>
              </a:solidFill>
            </a:endParaRPr>
          </a:p>
          <a:p>
            <a:pPr algn="ctr"/>
            <a:endParaRPr lang="pt-BR" sz="1200" dirty="0">
              <a:solidFill>
                <a:srgbClr val="005D89"/>
              </a:solidFill>
            </a:endParaRPr>
          </a:p>
          <a:p>
            <a:pPr algn="ctr"/>
            <a:r>
              <a:rPr lang="pt-BR" sz="2400" dirty="0">
                <a:solidFill>
                  <a:srgbClr val="005D89"/>
                </a:solidFill>
              </a:rPr>
              <a:t>Inflação </a:t>
            </a:r>
          </a:p>
          <a:p>
            <a:pPr algn="ctr"/>
            <a:endParaRPr lang="pt-BR" sz="1600" dirty="0">
              <a:solidFill>
                <a:srgbClr val="005D89"/>
              </a:solidFill>
            </a:endParaRPr>
          </a:p>
          <a:p>
            <a:pPr algn="ctr"/>
            <a:endParaRPr lang="pt-BR" sz="1600" dirty="0">
              <a:solidFill>
                <a:srgbClr val="005D89"/>
              </a:solidFill>
            </a:endParaRPr>
          </a:p>
          <a:p>
            <a:pPr algn="ctr"/>
            <a:r>
              <a:rPr lang="pt-BR" sz="2400" dirty="0">
                <a:solidFill>
                  <a:srgbClr val="005D89"/>
                </a:solidFill>
              </a:rPr>
              <a:t>Aumento da Taxa de Juros</a:t>
            </a:r>
          </a:p>
          <a:p>
            <a:pPr algn="ctr"/>
            <a:endParaRPr lang="pt-BR" sz="1600" dirty="0">
              <a:solidFill>
                <a:srgbClr val="005D89"/>
              </a:solidFill>
            </a:endParaRPr>
          </a:p>
          <a:p>
            <a:pPr algn="ctr"/>
            <a:endParaRPr lang="pt-BR" sz="2400" dirty="0">
              <a:solidFill>
                <a:srgbClr val="005D89"/>
              </a:solidFill>
            </a:endParaRPr>
          </a:p>
          <a:p>
            <a:pPr algn="ctr"/>
            <a:r>
              <a:rPr lang="pt-BR" sz="2400" dirty="0">
                <a:solidFill>
                  <a:srgbClr val="005D89"/>
                </a:solidFill>
              </a:rPr>
              <a:t>Ritmo do Crescimento / Emprego e Renda/ Dívida Pública</a:t>
            </a:r>
          </a:p>
          <a:p>
            <a:pPr algn="ctr"/>
            <a:endParaRPr lang="pt-BR" sz="1600" dirty="0">
              <a:solidFill>
                <a:srgbClr val="005D89"/>
              </a:solidFill>
            </a:endParaRPr>
          </a:p>
          <a:p>
            <a:pPr algn="ctr"/>
            <a:endParaRPr lang="pt-BR" sz="1600" dirty="0">
              <a:solidFill>
                <a:srgbClr val="005D89"/>
              </a:solidFill>
            </a:endParaRPr>
          </a:p>
          <a:p>
            <a:pPr algn="ctr"/>
            <a:r>
              <a:rPr lang="pt-BR" sz="2400" dirty="0">
                <a:solidFill>
                  <a:srgbClr val="005D89"/>
                </a:solidFill>
              </a:rPr>
              <a:t>Expectativas, Confiança e Credibilidade</a:t>
            </a:r>
          </a:p>
        </p:txBody>
      </p:sp>
      <p:sp>
        <p:nvSpPr>
          <p:cNvPr id="4" name="Seta: para Baixo 3">
            <a:extLst>
              <a:ext uri="{FF2B5EF4-FFF2-40B4-BE49-F238E27FC236}">
                <a16:creationId xmlns:a16="http://schemas.microsoft.com/office/drawing/2014/main" id="{0DA555A1-10FE-6519-AEA9-432F4051F00C}"/>
              </a:ext>
            </a:extLst>
          </p:cNvPr>
          <p:cNvSpPr/>
          <p:nvPr/>
        </p:nvSpPr>
        <p:spPr>
          <a:xfrm>
            <a:off x="4565881" y="1887766"/>
            <a:ext cx="451567" cy="39511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6EC4F794-0F56-AEDA-5FE5-320C10A20EA6}"/>
              </a:ext>
            </a:extLst>
          </p:cNvPr>
          <p:cNvSpPr/>
          <p:nvPr/>
        </p:nvSpPr>
        <p:spPr>
          <a:xfrm>
            <a:off x="4572000" y="2697528"/>
            <a:ext cx="451567" cy="39511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4712356-26F9-D16F-7CAB-5AC6070A3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551" y="3532993"/>
            <a:ext cx="487722" cy="40846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B5A1F2B-D7C0-94C5-F1AB-FC5AEE0F5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277" y="4864863"/>
            <a:ext cx="487722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62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C02349-F7EA-0413-762C-C87FD344C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C6C0A2D0-B84A-7B2B-61BA-B8A05EC7F0AD}"/>
              </a:ext>
            </a:extLst>
          </p:cNvPr>
          <p:cNvSpPr txBox="1"/>
          <p:nvPr/>
        </p:nvSpPr>
        <p:spPr>
          <a:xfrm>
            <a:off x="383257" y="704670"/>
            <a:ext cx="8394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ADFA"/>
                </a:solidFill>
              </a:rPr>
              <a:t>Carga tributária – Brasil e países da OCDE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69115" y="6459053"/>
            <a:ext cx="40982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>
                <a:latin typeface="Cambria" panose="02040503050406030204" pitchFamily="18" charset="0"/>
              </a:rPr>
              <a:t>Fonte: OCDE</a:t>
            </a:r>
            <a:endParaRPr lang="pt-BR" sz="1000" dirty="0">
              <a:latin typeface="Cambria" panose="02040503050406030204" pitchFamily="18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BFF73F8F-5B2E-B6CA-86B5-D1EF44234B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3040780"/>
              </p:ext>
            </p:extLst>
          </p:nvPr>
        </p:nvGraphicFramePr>
        <p:xfrm>
          <a:off x="1340572" y="1914008"/>
          <a:ext cx="648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6162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C6B88A-ED84-F8C2-1D95-C7C8D5FF2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81689F08-8461-638B-CBA2-1D05BE2EC58E}"/>
              </a:ext>
            </a:extLst>
          </p:cNvPr>
          <p:cNvSpPr txBox="1"/>
          <p:nvPr/>
        </p:nvSpPr>
        <p:spPr>
          <a:xfrm>
            <a:off x="432152" y="785351"/>
            <a:ext cx="8279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ADFA"/>
                </a:solidFill>
              </a:rPr>
              <a:t>Distribuição da Carga Tributária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36059" y="6406671"/>
            <a:ext cx="30406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rgbClr val="000000"/>
                </a:solidFill>
                <a:latin typeface="Calibri" panose="020F0502020204030204" pitchFamily="34" charset="0"/>
              </a:rPr>
              <a:t>Fonte: Receita Federal do Brasil. Elaboração: IFI.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F1735B6A-A5B7-FD50-642F-A6581B28B3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5089631"/>
              </p:ext>
            </p:extLst>
          </p:nvPr>
        </p:nvGraphicFramePr>
        <p:xfrm>
          <a:off x="1340358" y="2020886"/>
          <a:ext cx="6861974" cy="3821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52118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1BBCD962-5EF0-4128-A3D7-4DCFDCE3D4D3}"/>
              </a:ext>
            </a:extLst>
          </p:cNvPr>
          <p:cNvSpPr txBox="1"/>
          <p:nvPr/>
        </p:nvSpPr>
        <p:spPr>
          <a:xfrm>
            <a:off x="333526" y="734357"/>
            <a:ext cx="84769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ADFA"/>
                </a:solidFill>
              </a:rPr>
              <a:t>Exercício feito pela IFI para avaliar o esforço fiscal requerido para o cumprimento da Meta Fiscal de 2024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11A3FBE-6022-4CED-AC55-71D0C67E90BB}"/>
              </a:ext>
            </a:extLst>
          </p:cNvPr>
          <p:cNvSpPr txBox="1"/>
          <p:nvPr/>
        </p:nvSpPr>
        <p:spPr>
          <a:xfrm>
            <a:off x="282933" y="6199649"/>
            <a:ext cx="837221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dirty="0">
                <a:latin typeface="Cambria" panose="02040503050406030204" pitchFamily="18" charset="0"/>
              </a:rPr>
              <a:t>Fonte: RARDP 3° Bimestre de 2024, Decreto </a:t>
            </a:r>
            <a:r>
              <a:rPr lang="pt-BR" sz="1000" dirty="0" err="1">
                <a:latin typeface="Cambria" panose="02040503050406030204" pitchFamily="18" charset="0"/>
              </a:rPr>
              <a:t>n.°</a:t>
            </a:r>
            <a:r>
              <a:rPr lang="pt-BR" sz="1000" dirty="0">
                <a:latin typeface="Cambria" panose="02040503050406030204" pitchFamily="18" charset="0"/>
              </a:rPr>
              <a:t> 12.120, de 30 de julho de 2024 e IFI. Elaboração: IFI.</a:t>
            </a:r>
          </a:p>
          <a:p>
            <a:r>
              <a:rPr lang="pt-BR" sz="1000" dirty="0">
                <a:latin typeface="Cambria" panose="02040503050406030204" pitchFamily="18" charset="0"/>
              </a:rPr>
              <a:t>Os R$ 12,0 bilhões representam a soma das despesas voltadas à calamidade do RS, no montante de R$ 11,1 bilhões, mais o crédito extraordinário de R$ 0,9 bilhão disciplinado na Medida Provisória </a:t>
            </a:r>
            <a:r>
              <a:rPr lang="pt-BR" sz="1000" dirty="0" err="1">
                <a:latin typeface="Cambria" panose="02040503050406030204" pitchFamily="18" charset="0"/>
              </a:rPr>
              <a:t>n.°</a:t>
            </a:r>
            <a:r>
              <a:rPr lang="pt-BR" sz="1000" dirty="0">
                <a:latin typeface="Cambria" panose="02040503050406030204" pitchFamily="18" charset="0"/>
              </a:rPr>
              <a:t> 1.238, de 2024. Os valores constituem totais acumulados até julho de 2024.</a:t>
            </a:r>
            <a:endParaRPr lang="en-US" sz="1000" dirty="0">
              <a:latin typeface="Cambria" panose="02040503050406030204" pitchFamily="18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2C7D4FF8-01BC-AEE5-8018-827F94D0B2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041734"/>
              </p:ext>
            </p:extLst>
          </p:nvPr>
        </p:nvGraphicFramePr>
        <p:xfrm>
          <a:off x="807522" y="2170807"/>
          <a:ext cx="7695210" cy="2516386"/>
        </p:xfrm>
        <a:graphic>
          <a:graphicData uri="http://schemas.openxmlformats.org/drawingml/2006/table">
            <a:tbl>
              <a:tblPr/>
              <a:tblGrid>
                <a:gridCol w="6223747">
                  <a:extLst>
                    <a:ext uri="{9D8B030D-6E8A-4147-A177-3AD203B41FA5}">
                      <a16:colId xmlns:a16="http://schemas.microsoft.com/office/drawing/2014/main" val="752929529"/>
                    </a:ext>
                  </a:extLst>
                </a:gridCol>
                <a:gridCol w="1471463">
                  <a:extLst>
                    <a:ext uri="{9D8B030D-6E8A-4147-A177-3AD203B41FA5}">
                      <a16:colId xmlns:a16="http://schemas.microsoft.com/office/drawing/2014/main" val="1699729123"/>
                    </a:ext>
                  </a:extLst>
                </a:gridCol>
              </a:tblGrid>
              <a:tr h="5297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Discriminação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Resultado (R$ bilhões)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669779"/>
                  </a:ext>
                </a:extLst>
              </a:tr>
              <a:tr h="28143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Meta de resultado primário para 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3497184"/>
                  </a:ext>
                </a:extLst>
              </a:tr>
              <a:tr h="28143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Limite inferior da meta de resultado primário para 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8770622"/>
                  </a:ext>
                </a:extLst>
              </a:tr>
              <a:tr h="28143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Resultado primário acumulado de janeiro a julho de 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-76,9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9412665"/>
                  </a:ext>
                </a:extLst>
              </a:tr>
              <a:tr h="28143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Deduções da meta do ano (acumulado de janeiro a julho)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5840032"/>
                  </a:ext>
                </a:extLst>
              </a:tr>
              <a:tr h="28143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Resultado primário para fim de cumprimento da meta (acumulado de janeiro a julho) [3+4]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-64,8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221672"/>
                  </a:ext>
                </a:extLst>
              </a:tr>
              <a:tr h="28143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 Resultado primário requerido para cumprir o centro da meta entre agosto e dezembro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8130695"/>
                  </a:ext>
                </a:extLst>
              </a:tr>
              <a:tr h="29799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 Resultado primário requerido para cumprir o limite inferior da meta entre agosto e dezembro [2-5]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0758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1733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3A143B-8D52-B27B-28F0-998502702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3613E1B2-7BE1-9CD8-A7F0-8E15EB629BB0}"/>
              </a:ext>
            </a:extLst>
          </p:cNvPr>
          <p:cNvSpPr txBox="1"/>
          <p:nvPr/>
        </p:nvSpPr>
        <p:spPr>
          <a:xfrm>
            <a:off x="249382" y="770920"/>
            <a:ext cx="8609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ADFA"/>
                </a:solidFill>
              </a:rPr>
              <a:t>Projeções do executivo e da IFI para o resultado primário do governo central em 2024</a:t>
            </a:r>
          </a:p>
        </p:txBody>
      </p:sp>
      <p:sp>
        <p:nvSpPr>
          <p:cNvPr id="2" name="CaixaDeTexto 1"/>
          <p:cNvSpPr txBox="1"/>
          <p:nvPr/>
        </p:nvSpPr>
        <p:spPr>
          <a:xfrm flipH="1">
            <a:off x="249382" y="6437628"/>
            <a:ext cx="6900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>
                <a:latin typeface="Cambria" panose="02040503050406030204" pitchFamily="18" charset="0"/>
              </a:rPr>
              <a:t>Fonte: </a:t>
            </a:r>
            <a:r>
              <a:rPr lang="pt-BR" sz="1000" dirty="0">
                <a:latin typeface="Cambria" panose="02040503050406030204" pitchFamily="18" charset="0"/>
              </a:rPr>
              <a:t>Relatório de Avaliação de Receitas e Despesas Primárias (RARDP) do 3° Bimestre de 2024 e IFI. Elaboração: IFI.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0B9C190A-E1BF-B574-3A87-5902F73EA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233020"/>
              </p:ext>
            </p:extLst>
          </p:nvPr>
        </p:nvGraphicFramePr>
        <p:xfrm>
          <a:off x="249382" y="2137558"/>
          <a:ext cx="8609610" cy="3368600"/>
        </p:xfrm>
        <a:graphic>
          <a:graphicData uri="http://schemas.openxmlformats.org/drawingml/2006/table">
            <a:tbl>
              <a:tblPr/>
              <a:tblGrid>
                <a:gridCol w="4563291">
                  <a:extLst>
                    <a:ext uri="{9D8B030D-6E8A-4147-A177-3AD203B41FA5}">
                      <a16:colId xmlns:a16="http://schemas.microsoft.com/office/drawing/2014/main" val="1053805521"/>
                    </a:ext>
                  </a:extLst>
                </a:gridCol>
                <a:gridCol w="795345">
                  <a:extLst>
                    <a:ext uri="{9D8B030D-6E8A-4147-A177-3AD203B41FA5}">
                      <a16:colId xmlns:a16="http://schemas.microsoft.com/office/drawing/2014/main" val="2076175970"/>
                    </a:ext>
                  </a:extLst>
                </a:gridCol>
                <a:gridCol w="526917">
                  <a:extLst>
                    <a:ext uri="{9D8B030D-6E8A-4147-A177-3AD203B41FA5}">
                      <a16:colId xmlns:a16="http://schemas.microsoft.com/office/drawing/2014/main" val="4270688724"/>
                    </a:ext>
                  </a:extLst>
                </a:gridCol>
                <a:gridCol w="735694">
                  <a:extLst>
                    <a:ext uri="{9D8B030D-6E8A-4147-A177-3AD203B41FA5}">
                      <a16:colId xmlns:a16="http://schemas.microsoft.com/office/drawing/2014/main" val="2012454303"/>
                    </a:ext>
                  </a:extLst>
                </a:gridCol>
                <a:gridCol w="526917">
                  <a:extLst>
                    <a:ext uri="{9D8B030D-6E8A-4147-A177-3AD203B41FA5}">
                      <a16:colId xmlns:a16="http://schemas.microsoft.com/office/drawing/2014/main" val="1912701778"/>
                    </a:ext>
                  </a:extLst>
                </a:gridCol>
                <a:gridCol w="825171">
                  <a:extLst>
                    <a:ext uri="{9D8B030D-6E8A-4147-A177-3AD203B41FA5}">
                      <a16:colId xmlns:a16="http://schemas.microsoft.com/office/drawing/2014/main" val="3721470833"/>
                    </a:ext>
                  </a:extLst>
                </a:gridCol>
                <a:gridCol w="636275">
                  <a:extLst>
                    <a:ext uri="{9D8B030D-6E8A-4147-A177-3AD203B41FA5}">
                      <a16:colId xmlns:a16="http://schemas.microsoft.com/office/drawing/2014/main" val="2839466257"/>
                    </a:ext>
                  </a:extLst>
                </a:gridCol>
              </a:tblGrid>
              <a:tr h="64113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RARDP 3º bim</a:t>
                      </a:r>
                    </a:p>
                  </a:txBody>
                  <a:tcPr marL="9100" marR="9100" marT="91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IFI (jun/24)</a:t>
                      </a:r>
                    </a:p>
                  </a:txBody>
                  <a:tcPr marL="9100" marR="9100" marT="91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Diferença IFI (jun/24) e RARDP 3º bimestre</a:t>
                      </a:r>
                    </a:p>
                  </a:txBody>
                  <a:tcPr marL="9100" marR="9100" marT="91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879666"/>
                  </a:ext>
                </a:extLst>
              </a:tr>
              <a:tr h="2056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R$ bilhões</a:t>
                      </a:r>
                    </a:p>
                  </a:txBody>
                  <a:tcPr marL="9100" marR="9100" marT="91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% PIB</a:t>
                      </a:r>
                    </a:p>
                  </a:txBody>
                  <a:tcPr marL="9100" marR="9100" marT="91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R$ bilhões</a:t>
                      </a:r>
                    </a:p>
                  </a:txBody>
                  <a:tcPr marL="9100" marR="9100" marT="91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% PIB</a:t>
                      </a:r>
                    </a:p>
                  </a:txBody>
                  <a:tcPr marL="9100" marR="9100" marT="91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R$ bilhões</a:t>
                      </a:r>
                    </a:p>
                  </a:txBody>
                  <a:tcPr marL="9100" marR="9100" marT="91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% PIB</a:t>
                      </a:r>
                    </a:p>
                  </a:txBody>
                  <a:tcPr marL="9100" marR="9100" marT="91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116005"/>
                  </a:ext>
                </a:extLst>
              </a:tr>
              <a:tr h="21774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Receita primária total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2.698,10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2.652,80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-45,3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-0,4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170471"/>
                  </a:ext>
                </a:extLst>
              </a:tr>
              <a:tr h="21774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Transferências por repartição de receita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529,9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514,2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-15,7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6084746"/>
                  </a:ext>
                </a:extLst>
              </a:tr>
              <a:tr h="21774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Receita primária líquida [1-2]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2.168,30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2.138,60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-29,7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8333684"/>
                  </a:ext>
                </a:extLst>
              </a:tr>
              <a:tr h="21774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Despesa primária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2.229,60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2.213,70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-15,9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6592551"/>
                  </a:ext>
                </a:extLst>
              </a:tr>
              <a:tr h="21774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Resultado primário governo central [3-4]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-61,4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-0,5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-75,2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-0,7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-13,8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7880835"/>
                  </a:ext>
                </a:extLst>
              </a:tr>
              <a:tr h="21774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 Meta de resultado primário (LDO 2024)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595959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595959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7585036"/>
                  </a:ext>
                </a:extLst>
              </a:tr>
              <a:tr h="21774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 Limite inferior da meta de resultado primário (LDO 2024)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-28,8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-0,25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-28,8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-0,25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595959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595959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2505635"/>
                  </a:ext>
                </a:extLst>
              </a:tr>
              <a:tr h="21774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 Despesas não consideradas no resultado primário (calamidade RS e Acórdão 1103/2024-TCU)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-10,8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4630979"/>
                  </a:ext>
                </a:extLst>
              </a:tr>
              <a:tr h="21774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 Resultado primário para cumprimento da LDO 2024 [5+8]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-32,6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-57,2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-0,5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-24,6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9058003"/>
                  </a:ext>
                </a:extLst>
              </a:tr>
              <a:tr h="21774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10. Ajuste para a meta [9-6]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-32,6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-0,3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-57,2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-0,5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595959"/>
                          </a:solidFill>
                          <a:effectLst/>
                          <a:highlight>
                            <a:srgbClr val="F2F2F2"/>
                          </a:highlight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595959"/>
                          </a:solidFill>
                          <a:effectLst/>
                          <a:highlight>
                            <a:srgbClr val="F2F2F2"/>
                          </a:highlight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15647"/>
                  </a:ext>
                </a:extLst>
              </a:tr>
              <a:tr h="21774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11. Ajuste para o limite inferior da meta [9-7]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-3,8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-28,3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-0,2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595959"/>
                          </a:solidFill>
                          <a:effectLst/>
                          <a:highlight>
                            <a:srgbClr val="F2F2F2"/>
                          </a:highlight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100" marR="9100" marT="9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477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352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3A143B-8D52-B27B-28F0-998502702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3613E1B2-7BE1-9CD8-A7F0-8E15EB629BB0}"/>
              </a:ext>
            </a:extLst>
          </p:cNvPr>
          <p:cNvSpPr txBox="1"/>
          <p:nvPr/>
        </p:nvSpPr>
        <p:spPr>
          <a:xfrm>
            <a:off x="307481" y="723418"/>
            <a:ext cx="85158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ADFA"/>
                </a:solidFill>
              </a:rPr>
              <a:t>Estimativa de arrecadação com medidas constantes da LOA 2024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9657C394-AC40-AF93-D248-2BCC5F958C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647668"/>
              </p:ext>
            </p:extLst>
          </p:nvPr>
        </p:nvGraphicFramePr>
        <p:xfrm>
          <a:off x="427512" y="2054431"/>
          <a:ext cx="8288976" cy="3660998"/>
        </p:xfrm>
        <a:graphic>
          <a:graphicData uri="http://schemas.openxmlformats.org/drawingml/2006/table">
            <a:tbl>
              <a:tblPr/>
              <a:tblGrid>
                <a:gridCol w="3325922">
                  <a:extLst>
                    <a:ext uri="{9D8B030D-6E8A-4147-A177-3AD203B41FA5}">
                      <a16:colId xmlns:a16="http://schemas.microsoft.com/office/drawing/2014/main" val="391163681"/>
                    </a:ext>
                  </a:extLst>
                </a:gridCol>
                <a:gridCol w="1732499">
                  <a:extLst>
                    <a:ext uri="{9D8B030D-6E8A-4147-A177-3AD203B41FA5}">
                      <a16:colId xmlns:a16="http://schemas.microsoft.com/office/drawing/2014/main" val="680668948"/>
                    </a:ext>
                  </a:extLst>
                </a:gridCol>
                <a:gridCol w="1609317">
                  <a:extLst>
                    <a:ext uri="{9D8B030D-6E8A-4147-A177-3AD203B41FA5}">
                      <a16:colId xmlns:a16="http://schemas.microsoft.com/office/drawing/2014/main" val="2791328238"/>
                    </a:ext>
                  </a:extLst>
                </a:gridCol>
                <a:gridCol w="1621238">
                  <a:extLst>
                    <a:ext uri="{9D8B030D-6E8A-4147-A177-3AD203B41FA5}">
                      <a16:colId xmlns:a16="http://schemas.microsoft.com/office/drawing/2014/main" val="3164851170"/>
                    </a:ext>
                  </a:extLst>
                </a:gridCol>
              </a:tblGrid>
              <a:tr h="6350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Medida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RARDP 3.° bim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IFI (jun/24)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Diferença IFI (</a:t>
                      </a:r>
                      <a:r>
                        <a:rPr lang="pt-BR" sz="1100" b="1" i="0" u="none" strike="noStrike" dirty="0" err="1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jun</a:t>
                      </a:r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/24) e RARDP 3.° bimestre</a:t>
                      </a:r>
                      <a:b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</a:br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(R$ bilhões)</a:t>
                      </a:r>
                      <a:b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</a:br>
                      <a:b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</a:br>
                      <a:endParaRPr lang="pt-BR" sz="1100" b="1" i="0" u="none" strike="noStrike" dirty="0">
                        <a:solidFill>
                          <a:srgbClr val="FFFFFF"/>
                        </a:solidFill>
                        <a:effectLst/>
                        <a:highlight>
                          <a:srgbClr val="005D8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703380"/>
                  </a:ext>
                </a:extLst>
              </a:tr>
              <a:tr h="10380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Média mensal </a:t>
                      </a:r>
                      <a:r>
                        <a:rPr lang="pt-BR" sz="1100" b="1" i="0" u="none" strike="noStrike" dirty="0" err="1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jul</a:t>
                      </a:r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-dez 24</a:t>
                      </a:r>
                      <a:b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</a:br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(R$ bilhões)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Média mensal </a:t>
                      </a:r>
                      <a:r>
                        <a:rPr lang="pt-BR" sz="1100" b="1" i="0" u="none" strike="noStrike" dirty="0" err="1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jul</a:t>
                      </a:r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-dez 24</a:t>
                      </a:r>
                      <a:b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</a:br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(R$ bilhões)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842816"/>
                  </a:ext>
                </a:extLst>
              </a:tr>
              <a:tr h="2484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Subvenções de ICMS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1198147"/>
                  </a:ext>
                </a:extLst>
              </a:tr>
              <a:tr h="2484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Apostas de quota fixa (regulamentação)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252003"/>
                  </a:ext>
                </a:extLst>
              </a:tr>
              <a:tr h="2484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Carf (voto de qualidade) - Lei n.° 14.689, de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0746286"/>
                  </a:ext>
                </a:extLst>
              </a:tr>
              <a:tr h="2484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Transações tributárias - Lei n.° 14.689, de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2162"/>
                  </a:ext>
                </a:extLst>
              </a:tr>
              <a:tr h="2484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Transações tributárias - Lei n.° 14.689, de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4262923"/>
                  </a:ext>
                </a:extLst>
              </a:tr>
              <a:tr h="2484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Limitação de compensações tributárias - Lei n.° 14.873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0218117"/>
                  </a:ext>
                </a:extLst>
              </a:tr>
              <a:tr h="2484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mensal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456515"/>
                  </a:ext>
                </a:extLst>
              </a:tr>
              <a:tr h="2484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Total jul-dez 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87,1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65,6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-21,5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527746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13615262-4C79-6185-A2C9-8F4A5CA61070}"/>
              </a:ext>
            </a:extLst>
          </p:cNvPr>
          <p:cNvSpPr txBox="1"/>
          <p:nvPr/>
        </p:nvSpPr>
        <p:spPr>
          <a:xfrm>
            <a:off x="365166" y="6437898"/>
            <a:ext cx="841366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dirty="0">
                <a:latin typeface="Cambria" panose="02040503050406030204" pitchFamily="18" charset="0"/>
                <a:ea typeface="Cambria" panose="02040503050406030204" pitchFamily="18" charset="0"/>
              </a:rPr>
              <a:t>Fonte: Relatório de Avaliação de Receitas e Despesas Primárias (RARDP) do 3.° Bimestre de 2024 e IFI. Elaboração: IFI.</a:t>
            </a:r>
          </a:p>
        </p:txBody>
      </p:sp>
    </p:spTree>
    <p:extLst>
      <p:ext uri="{BB962C8B-B14F-4D97-AF65-F5344CB8AC3E}">
        <p14:creationId xmlns:p14="http://schemas.microsoft.com/office/powerpoint/2010/main" val="1640897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1D8FCD-EEA2-C782-5255-658A20A70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06B5960C-3B40-CF10-11D7-35869E9966B3}"/>
              </a:ext>
            </a:extLst>
          </p:cNvPr>
          <p:cNvSpPr txBox="1"/>
          <p:nvPr/>
        </p:nvSpPr>
        <p:spPr>
          <a:xfrm>
            <a:off x="475014" y="777829"/>
            <a:ext cx="8134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ADFA"/>
                </a:solidFill>
              </a:rPr>
              <a:t>Impacto fiscal no cenário base em valores constantes (2024) (R$ bilhões)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9276113-ECDE-9F6B-1CA8-BFD5CF7C4793}"/>
              </a:ext>
            </a:extLst>
          </p:cNvPr>
          <p:cNvSpPr txBox="1"/>
          <p:nvPr/>
        </p:nvSpPr>
        <p:spPr>
          <a:xfrm>
            <a:off x="475014" y="6416401"/>
            <a:ext cx="39741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Fonte: IFI. Elaboração: IFI.</a:t>
            </a:r>
            <a:endParaRPr lang="pt-BR" sz="1000" dirty="0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B3905F00-A27B-8540-5AE5-9CE605224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96997"/>
              </p:ext>
            </p:extLst>
          </p:nvPr>
        </p:nvGraphicFramePr>
        <p:xfrm>
          <a:off x="649033" y="2327563"/>
          <a:ext cx="7956465" cy="3431971"/>
        </p:xfrm>
        <a:graphic>
          <a:graphicData uri="http://schemas.openxmlformats.org/drawingml/2006/table">
            <a:tbl>
              <a:tblPr/>
              <a:tblGrid>
                <a:gridCol w="2255860">
                  <a:extLst>
                    <a:ext uri="{9D8B030D-6E8A-4147-A177-3AD203B41FA5}">
                      <a16:colId xmlns:a16="http://schemas.microsoft.com/office/drawing/2014/main" val="2580986494"/>
                    </a:ext>
                  </a:extLst>
                </a:gridCol>
                <a:gridCol w="472510">
                  <a:extLst>
                    <a:ext uri="{9D8B030D-6E8A-4147-A177-3AD203B41FA5}">
                      <a16:colId xmlns:a16="http://schemas.microsoft.com/office/drawing/2014/main" val="2471993542"/>
                    </a:ext>
                  </a:extLst>
                </a:gridCol>
                <a:gridCol w="472510">
                  <a:extLst>
                    <a:ext uri="{9D8B030D-6E8A-4147-A177-3AD203B41FA5}">
                      <a16:colId xmlns:a16="http://schemas.microsoft.com/office/drawing/2014/main" val="2686292377"/>
                    </a:ext>
                  </a:extLst>
                </a:gridCol>
                <a:gridCol w="472510">
                  <a:extLst>
                    <a:ext uri="{9D8B030D-6E8A-4147-A177-3AD203B41FA5}">
                      <a16:colId xmlns:a16="http://schemas.microsoft.com/office/drawing/2014/main" val="3098679044"/>
                    </a:ext>
                  </a:extLst>
                </a:gridCol>
                <a:gridCol w="472510">
                  <a:extLst>
                    <a:ext uri="{9D8B030D-6E8A-4147-A177-3AD203B41FA5}">
                      <a16:colId xmlns:a16="http://schemas.microsoft.com/office/drawing/2014/main" val="1968893738"/>
                    </a:ext>
                  </a:extLst>
                </a:gridCol>
                <a:gridCol w="472510">
                  <a:extLst>
                    <a:ext uri="{9D8B030D-6E8A-4147-A177-3AD203B41FA5}">
                      <a16:colId xmlns:a16="http://schemas.microsoft.com/office/drawing/2014/main" val="1811885646"/>
                    </a:ext>
                  </a:extLst>
                </a:gridCol>
                <a:gridCol w="472510">
                  <a:extLst>
                    <a:ext uri="{9D8B030D-6E8A-4147-A177-3AD203B41FA5}">
                      <a16:colId xmlns:a16="http://schemas.microsoft.com/office/drawing/2014/main" val="2708606444"/>
                    </a:ext>
                  </a:extLst>
                </a:gridCol>
                <a:gridCol w="472510">
                  <a:extLst>
                    <a:ext uri="{9D8B030D-6E8A-4147-A177-3AD203B41FA5}">
                      <a16:colId xmlns:a16="http://schemas.microsoft.com/office/drawing/2014/main" val="102846815"/>
                    </a:ext>
                  </a:extLst>
                </a:gridCol>
                <a:gridCol w="472510">
                  <a:extLst>
                    <a:ext uri="{9D8B030D-6E8A-4147-A177-3AD203B41FA5}">
                      <a16:colId xmlns:a16="http://schemas.microsoft.com/office/drawing/2014/main" val="3728782423"/>
                    </a:ext>
                  </a:extLst>
                </a:gridCol>
                <a:gridCol w="472510">
                  <a:extLst>
                    <a:ext uri="{9D8B030D-6E8A-4147-A177-3AD203B41FA5}">
                      <a16:colId xmlns:a16="http://schemas.microsoft.com/office/drawing/2014/main" val="123931914"/>
                    </a:ext>
                  </a:extLst>
                </a:gridCol>
                <a:gridCol w="472510">
                  <a:extLst>
                    <a:ext uri="{9D8B030D-6E8A-4147-A177-3AD203B41FA5}">
                      <a16:colId xmlns:a16="http://schemas.microsoft.com/office/drawing/2014/main" val="1132381407"/>
                    </a:ext>
                  </a:extLst>
                </a:gridCol>
                <a:gridCol w="975505">
                  <a:extLst>
                    <a:ext uri="{9D8B030D-6E8A-4147-A177-3AD203B41FA5}">
                      <a16:colId xmlns:a16="http://schemas.microsoft.com/office/drawing/2014/main" val="3150253111"/>
                    </a:ext>
                  </a:extLst>
                </a:gridCol>
              </a:tblGrid>
              <a:tr h="8784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Rubrica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2028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2029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2030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2031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2032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2033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2034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Total</a:t>
                      </a:r>
                      <a:b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</a:br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(2025-2034)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573811"/>
                  </a:ext>
                </a:extLst>
              </a:tr>
              <a:tr h="367711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Benefícios Previdenciários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145446"/>
                  </a:ext>
                </a:extLst>
              </a:tr>
              <a:tr h="367711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Abono Salarial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007906"/>
                  </a:ext>
                </a:extLst>
              </a:tr>
              <a:tr h="367711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Seguro-desemprego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661167"/>
                  </a:ext>
                </a:extLst>
              </a:tr>
              <a:tr h="367711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BPC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271924"/>
                  </a:ext>
                </a:extLst>
              </a:tr>
              <a:tr h="367711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ASPS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784741"/>
                  </a:ext>
                </a:extLst>
              </a:tr>
              <a:tr h="347283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MDE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450838"/>
                  </a:ext>
                </a:extLst>
              </a:tr>
              <a:tr h="367711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279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317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5D89"/>
                          </a:highlight>
                          <a:latin typeface="Calibri" panose="020F0502020204030204" pitchFamily="34" charset="0"/>
                        </a:rPr>
                        <a:t>1.657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736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8168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Cores_IF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D89"/>
      </a:accent1>
      <a:accent2>
        <a:srgbClr val="00ADFA"/>
      </a:accent2>
      <a:accent3>
        <a:srgbClr val="9EBBD3"/>
      </a:accent3>
      <a:accent4>
        <a:srgbClr val="BD534B"/>
      </a:accent4>
      <a:accent5>
        <a:srgbClr val="D5998E"/>
      </a:accent5>
      <a:accent6>
        <a:srgbClr val="FFC000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res ifi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5D89"/>
    </a:accent1>
    <a:accent2>
      <a:srgbClr val="00ADFA"/>
    </a:accent2>
    <a:accent3>
      <a:srgbClr val="9EBBD3"/>
    </a:accent3>
    <a:accent4>
      <a:srgbClr val="BD534B"/>
    </a:accent4>
    <a:accent5>
      <a:srgbClr val="D5998E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ores ifi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5D89"/>
    </a:accent1>
    <a:accent2>
      <a:srgbClr val="00ADFA"/>
    </a:accent2>
    <a:accent3>
      <a:srgbClr val="9EBBD3"/>
    </a:accent3>
    <a:accent4>
      <a:srgbClr val="BD534B"/>
    </a:accent4>
    <a:accent5>
      <a:srgbClr val="D5998E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IFI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5D89"/>
    </a:accent1>
    <a:accent2>
      <a:srgbClr val="00ADFA"/>
    </a:accent2>
    <a:accent3>
      <a:srgbClr val="9EBBD3"/>
    </a:accent3>
    <a:accent4>
      <a:srgbClr val="BD534B"/>
    </a:accent4>
    <a:accent5>
      <a:srgbClr val="D5998E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IFI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5D89"/>
    </a:accent1>
    <a:accent2>
      <a:srgbClr val="00ADFA"/>
    </a:accent2>
    <a:accent3>
      <a:srgbClr val="9EBBD3"/>
    </a:accent3>
    <a:accent4>
      <a:srgbClr val="BD534B"/>
    </a:accent4>
    <a:accent5>
      <a:srgbClr val="D5998E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IFI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5D89"/>
    </a:accent1>
    <a:accent2>
      <a:srgbClr val="00ADFA"/>
    </a:accent2>
    <a:accent3>
      <a:srgbClr val="9EBBD3"/>
    </a:accent3>
    <a:accent4>
      <a:srgbClr val="BD534B"/>
    </a:accent4>
    <a:accent5>
      <a:srgbClr val="D5998E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IFI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5D89"/>
    </a:accent1>
    <a:accent2>
      <a:srgbClr val="00ADFA"/>
    </a:accent2>
    <a:accent3>
      <a:srgbClr val="9EBBD3"/>
    </a:accent3>
    <a:accent4>
      <a:srgbClr val="BD534B"/>
    </a:accent4>
    <a:accent5>
      <a:srgbClr val="D5998E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IFI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5D89"/>
    </a:accent1>
    <a:accent2>
      <a:srgbClr val="00ADFA"/>
    </a:accent2>
    <a:accent3>
      <a:srgbClr val="9EBBD3"/>
    </a:accent3>
    <a:accent4>
      <a:srgbClr val="BD534B"/>
    </a:accent4>
    <a:accent5>
      <a:srgbClr val="D5998E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IFI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5D89"/>
    </a:accent1>
    <a:accent2>
      <a:srgbClr val="00ADFA"/>
    </a:accent2>
    <a:accent3>
      <a:srgbClr val="9EBBD3"/>
    </a:accent3>
    <a:accent4>
      <a:srgbClr val="BD534B"/>
    </a:accent4>
    <a:accent5>
      <a:srgbClr val="D5998E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IFI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5D89"/>
    </a:accent1>
    <a:accent2>
      <a:srgbClr val="00ADFA"/>
    </a:accent2>
    <a:accent3>
      <a:srgbClr val="9EBBD3"/>
    </a:accent3>
    <a:accent4>
      <a:srgbClr val="BD534B"/>
    </a:accent4>
    <a:accent5>
      <a:srgbClr val="D5998E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9068</TotalTime>
  <Words>2294</Words>
  <Application>Microsoft Office PowerPoint</Application>
  <PresentationFormat>Apresentação na tela (4:3)</PresentationFormat>
  <Paragraphs>748</Paragraphs>
  <Slides>21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Wingdings</vt:lpstr>
      <vt:lpstr>Tema do Office</vt:lpstr>
      <vt:lpstr>1_Tema do Office</vt:lpstr>
      <vt:lpstr>“Perspectivas fiscais de médio  e longo prazo”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Obrigado!</vt:lpstr>
    </vt:vector>
  </TitlesOfParts>
  <Company>Senado Federal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Correa Matoso</dc:creator>
  <cp:lastModifiedBy>Thuane Vieira Rocha da Silva</cp:lastModifiedBy>
  <cp:revision>94</cp:revision>
  <cp:lastPrinted>2024-06-26T20:03:07Z</cp:lastPrinted>
  <dcterms:created xsi:type="dcterms:W3CDTF">2021-08-03T14:01:15Z</dcterms:created>
  <dcterms:modified xsi:type="dcterms:W3CDTF">2024-09-03T15:41:18Z</dcterms:modified>
</cp:coreProperties>
</file>