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8" r:id="rId1"/>
  </p:sldMasterIdLst>
  <p:notesMasterIdLst>
    <p:notesMasterId r:id="rId7"/>
  </p:notesMasterIdLst>
  <p:sldIdLst>
    <p:sldId id="1004" r:id="rId2"/>
    <p:sldId id="1087" r:id="rId3"/>
    <p:sldId id="1005" r:id="rId4"/>
    <p:sldId id="1088" r:id="rId5"/>
    <p:sldId id="1086" r:id="rId6"/>
  </p:sldIdLst>
  <p:sldSz cx="9144000" cy="6858000" type="screen4x3"/>
  <p:notesSz cx="6797675" cy="9928225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lma C Pinto" initials="VCP" lastIdx="4" clrIdx="0">
    <p:extLst>
      <p:ext uri="{19B8F6BF-5375-455C-9EA6-DF929625EA0E}">
        <p15:presenceInfo xmlns:p15="http://schemas.microsoft.com/office/powerpoint/2012/main" userId="de9f2957717ae0f3" providerId="Windows Live"/>
      </p:ext>
    </p:extLst>
  </p:cmAuthor>
  <p:cmAuthor id="2" name="Vilma da Conceição Pinto" initials="VdCP" lastIdx="1" clrIdx="1">
    <p:extLst>
      <p:ext uri="{19B8F6BF-5375-455C-9EA6-DF929625EA0E}">
        <p15:presenceInfo xmlns:p15="http://schemas.microsoft.com/office/powerpoint/2012/main" userId="Vilma da Conceição Pinto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D89"/>
    <a:srgbClr val="E5F2FB"/>
    <a:srgbClr val="00ADFA"/>
    <a:srgbClr val="9EBBD3"/>
    <a:srgbClr val="BD534B"/>
    <a:srgbClr val="D5998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enhum Estilo, Nenhuma Grad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EB344D84-9AFB-497E-A393-DC336BA19D2E}" styleName="Estilo Médio 3 - Ênfase 3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2083" autoAdjust="0"/>
    <p:restoredTop sz="94971" autoAdjust="0"/>
  </p:normalViewPr>
  <p:slideViewPr>
    <p:cSldViewPr snapToGrid="0">
      <p:cViewPr varScale="1">
        <p:scale>
          <a:sx n="81" d="100"/>
          <a:sy n="81" d="100"/>
        </p:scale>
        <p:origin x="1284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40" d="100"/>
        <a:sy n="14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813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9B7B87-BC69-4923-BF6B-B500D26CAF0D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166813" y="1241425"/>
            <a:ext cx="44640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77958"/>
            <a:ext cx="5438140" cy="390923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30091"/>
            <a:ext cx="2945659" cy="49813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726B884-C73C-4EBA-9B76-5CD719F6DEE9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559423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96008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06915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440389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35865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717935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2871222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081945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8990528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370312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160915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1031251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  <a:alpha val="5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718E7D4-256A-45EA-BD7D-28BAB3C3703C}" type="datetimeFigureOut">
              <a:rPr lang="pt-BR" smtClean="0"/>
              <a:t>24/10/2024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DC9FD3C-F281-4B4F-A60D-99D04F4D7920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453686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9" r:id="rId1"/>
    <p:sldLayoutId id="2147483700" r:id="rId2"/>
    <p:sldLayoutId id="2147483701" r:id="rId3"/>
    <p:sldLayoutId id="2147483702" r:id="rId4"/>
    <p:sldLayoutId id="2147483703" r:id="rId5"/>
    <p:sldLayoutId id="2147483704" r:id="rId6"/>
    <p:sldLayoutId id="2147483705" r:id="rId7"/>
    <p:sldLayoutId id="2147483706" r:id="rId8"/>
    <p:sldLayoutId id="2147483707" r:id="rId9"/>
    <p:sldLayoutId id="2147483708" r:id="rId10"/>
    <p:sldLayoutId id="214748370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w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fb.com/ifibrasil" TargetMode="External"/><Relationship Id="rId2" Type="http://schemas.openxmlformats.org/officeDocument/2006/relationships/hyperlink" Target="mailto:marcus.pestana@senado.leg.br" TargetMode="External"/><Relationship Id="rId1" Type="http://schemas.openxmlformats.org/officeDocument/2006/relationships/slideLayout" Target="../slideLayouts/slideLayout1.xml"/><Relationship Id="rId5" Type="http://schemas.openxmlformats.org/officeDocument/2006/relationships/hyperlink" Target="https://br.linkedin.com/company/ifibrasil" TargetMode="External"/><Relationship Id="rId4" Type="http://schemas.openxmlformats.org/officeDocument/2006/relationships/hyperlink" Target="https://www.instagram.com/ifibrasil/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31631C-F1D5-714D-57DA-F6517CE02732}"/>
              </a:ext>
            </a:extLst>
          </p:cNvPr>
          <p:cNvSpPr txBox="1">
            <a:spLocks/>
          </p:cNvSpPr>
          <p:nvPr/>
        </p:nvSpPr>
        <p:spPr>
          <a:xfrm>
            <a:off x="237507" y="2115782"/>
            <a:ext cx="9096498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4800" b="1" dirty="0"/>
              <a:t>REFORMA TRIBUTÁRIA</a:t>
            </a:r>
          </a:p>
        </p:txBody>
      </p:sp>
      <p:pic>
        <p:nvPicPr>
          <p:cNvPr id="10" name="Imagem 9">
            <a:extLst>
              <a:ext uri="{FF2B5EF4-FFF2-40B4-BE49-F238E27FC236}">
                <a16:creationId xmlns:a16="http://schemas.microsoft.com/office/drawing/2014/main" id="{87B2B7E5-8CD9-D7F5-212D-48B7D4EA8DE0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7507" y="311684"/>
            <a:ext cx="2303828" cy="58042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2AA1D8C4-1638-BD63-F182-3016E364F49F}"/>
              </a:ext>
            </a:extLst>
          </p:cNvPr>
          <p:cNvSpPr txBox="1"/>
          <p:nvPr/>
        </p:nvSpPr>
        <p:spPr>
          <a:xfrm>
            <a:off x="6127667" y="4869747"/>
            <a:ext cx="27907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MARCUS PESTANA</a:t>
            </a:r>
          </a:p>
          <a:p>
            <a:r>
              <a:rPr lang="pt-BR" dirty="0"/>
              <a:t>Diretor-Executivo da IFI</a:t>
            </a: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F3BAFD5F-06CC-099F-866B-82BA4A92DBDD}"/>
              </a:ext>
            </a:extLst>
          </p:cNvPr>
          <p:cNvSpPr txBox="1"/>
          <p:nvPr/>
        </p:nvSpPr>
        <p:spPr>
          <a:xfrm>
            <a:off x="6127667" y="5878286"/>
            <a:ext cx="24463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/>
              <a:t>CCJ – Senado Federal</a:t>
            </a:r>
          </a:p>
          <a:p>
            <a:r>
              <a:rPr lang="pt-BR" dirty="0"/>
              <a:t>29 de outubro de 2024</a:t>
            </a:r>
          </a:p>
        </p:txBody>
      </p:sp>
    </p:spTree>
    <p:extLst>
      <p:ext uri="{BB962C8B-B14F-4D97-AF65-F5344CB8AC3E}">
        <p14:creationId xmlns:p14="http://schemas.microsoft.com/office/powerpoint/2010/main" val="13979863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A9E195-3007-8D75-17CF-B32C0891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4695" y="365126"/>
            <a:ext cx="8639299" cy="846157"/>
          </a:xfrm>
        </p:spPr>
        <p:txBody>
          <a:bodyPr>
            <a:normAutofit/>
          </a:bodyPr>
          <a:lstStyle/>
          <a:p>
            <a:r>
              <a:rPr lang="pt-BR" sz="3500" b="1" dirty="0"/>
              <a:t>REFORMA TRIBUTÁRIA – Necessidade inadiável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7302F4A-0A55-0049-6E63-D4D3480D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4696" y="1550945"/>
            <a:ext cx="8514607" cy="4965680"/>
          </a:xfrm>
        </p:spPr>
        <p:txBody>
          <a:bodyPr>
            <a:normAutofit/>
          </a:bodyPr>
          <a:lstStyle/>
          <a:p>
            <a:pPr algn="just"/>
            <a:r>
              <a:rPr lang="pt-BR" sz="3000" dirty="0"/>
              <a:t>Carga Tributária – 32,44% do PIB (2023)</a:t>
            </a:r>
          </a:p>
          <a:p>
            <a:pPr algn="just"/>
            <a:r>
              <a:rPr lang="pt-BR" sz="3000" dirty="0"/>
              <a:t>A maior entre os países emergentes e latino-americanos</a:t>
            </a:r>
          </a:p>
          <a:p>
            <a:pPr algn="just"/>
            <a:r>
              <a:rPr lang="pt-BR" sz="3000" dirty="0"/>
              <a:t>Concentração maior nos impostos sobre o consumo</a:t>
            </a:r>
          </a:p>
          <a:p>
            <a:pPr algn="just"/>
            <a:r>
              <a:rPr lang="pt-BR" sz="3000" dirty="0"/>
              <a:t>Sistema complexo, injusto, inseguro, burocrático, oneroso</a:t>
            </a:r>
          </a:p>
          <a:p>
            <a:pPr algn="just"/>
            <a:r>
              <a:rPr lang="pt-BR" sz="3000" dirty="0"/>
              <a:t>IVA – Adotado por mais de 170 países no mundo</a:t>
            </a:r>
          </a:p>
          <a:p>
            <a:pPr algn="just"/>
            <a:r>
              <a:rPr lang="pt-BR" sz="3000" dirty="0"/>
              <a:t>A escolha política feita pelo Congresso Nacional – Caminho certo</a:t>
            </a:r>
          </a:p>
        </p:txBody>
      </p:sp>
    </p:spTree>
    <p:extLst>
      <p:ext uri="{BB962C8B-B14F-4D97-AF65-F5344CB8AC3E}">
        <p14:creationId xmlns:p14="http://schemas.microsoft.com/office/powerpoint/2010/main" val="10718818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aixaDeTexto 6">
            <a:extLst>
              <a:ext uri="{FF2B5EF4-FFF2-40B4-BE49-F238E27FC236}">
                <a16:creationId xmlns:a16="http://schemas.microsoft.com/office/drawing/2014/main" id="{1BBCD962-5EF0-4128-A3D7-4DCFDCE3D4D3}"/>
              </a:ext>
            </a:extLst>
          </p:cNvPr>
          <p:cNvSpPr txBox="1"/>
          <p:nvPr/>
        </p:nvSpPr>
        <p:spPr>
          <a:xfrm>
            <a:off x="383722" y="688339"/>
            <a:ext cx="834965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/>
              <a:t>ALERTA DA IFI</a:t>
            </a:r>
          </a:p>
        </p:txBody>
      </p:sp>
      <p:sp>
        <p:nvSpPr>
          <p:cNvPr id="3" name="CaixaDeTexto 2">
            <a:extLst>
              <a:ext uri="{FF2B5EF4-FFF2-40B4-BE49-F238E27FC236}">
                <a16:creationId xmlns:a16="http://schemas.microsoft.com/office/drawing/2014/main" id="{537DD883-69B3-B291-10F6-6311846976C5}"/>
              </a:ext>
            </a:extLst>
          </p:cNvPr>
          <p:cNvSpPr txBox="1"/>
          <p:nvPr/>
        </p:nvSpPr>
        <p:spPr>
          <a:xfrm>
            <a:off x="118753" y="1752067"/>
            <a:ext cx="9025247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Quanto maior o número de exceções, alíquotas, regimes especiais</a:t>
            </a:r>
          </a:p>
          <a:p>
            <a:pPr algn="ctr"/>
            <a:endParaRPr lang="pt-BR" sz="1600" dirty="0"/>
          </a:p>
          <a:p>
            <a:pPr algn="ctr"/>
            <a:endParaRPr lang="pt-BR" sz="12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 a alíquota de referência nacional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 a complexidade do sistema</a:t>
            </a:r>
          </a:p>
          <a:p>
            <a:pPr algn="ctr"/>
            <a:endParaRPr lang="pt-BR" sz="1600" dirty="0"/>
          </a:p>
          <a:p>
            <a:pPr algn="ctr"/>
            <a:endParaRPr lang="pt-BR" sz="24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Maiores as dificuldades na transição e fiscalização</a:t>
            </a:r>
          </a:p>
          <a:p>
            <a:pPr algn="ctr"/>
            <a:endParaRPr lang="pt-BR" sz="1600" dirty="0"/>
          </a:p>
          <a:p>
            <a:pPr algn="ctr"/>
            <a:endParaRPr lang="pt-BR" sz="1600" dirty="0"/>
          </a:p>
          <a:p>
            <a:pPr marL="342900" indent="-342900" algn="ctr">
              <a:buFont typeface="Arial" panose="020B0604020202020204" pitchFamily="34" charset="0"/>
              <a:buChar char="•"/>
            </a:pPr>
            <a:r>
              <a:rPr lang="pt-BR" sz="2400" dirty="0"/>
              <a:t>Menores os efeitos positivos no PIB, emprego e na produtividade</a:t>
            </a:r>
          </a:p>
        </p:txBody>
      </p:sp>
      <p:sp>
        <p:nvSpPr>
          <p:cNvPr id="4" name="Seta: para Baixo 3">
            <a:extLst>
              <a:ext uri="{FF2B5EF4-FFF2-40B4-BE49-F238E27FC236}">
                <a16:creationId xmlns:a16="http://schemas.microsoft.com/office/drawing/2014/main" id="{0DA555A1-10FE-6519-AEA9-432F4051F00C}"/>
              </a:ext>
            </a:extLst>
          </p:cNvPr>
          <p:cNvSpPr/>
          <p:nvPr/>
        </p:nvSpPr>
        <p:spPr>
          <a:xfrm>
            <a:off x="4565881" y="2148904"/>
            <a:ext cx="451567" cy="395111"/>
          </a:xfrm>
          <a:prstGeom prst="downArrow">
            <a:avLst/>
          </a:prstGeom>
          <a:solidFill>
            <a:srgbClr val="005D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5" name="Seta: para Baixo 4">
            <a:extLst>
              <a:ext uri="{FF2B5EF4-FFF2-40B4-BE49-F238E27FC236}">
                <a16:creationId xmlns:a16="http://schemas.microsoft.com/office/drawing/2014/main" id="{6EC4F794-0F56-AEDA-5FE5-320C10A20EA6}"/>
              </a:ext>
            </a:extLst>
          </p:cNvPr>
          <p:cNvSpPr/>
          <p:nvPr/>
        </p:nvSpPr>
        <p:spPr>
          <a:xfrm>
            <a:off x="4558551" y="2963026"/>
            <a:ext cx="451567" cy="395111"/>
          </a:xfrm>
          <a:prstGeom prst="downArrow">
            <a:avLst/>
          </a:prstGeom>
          <a:solidFill>
            <a:srgbClr val="005D8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8" name="Imagem 7">
            <a:extLst>
              <a:ext uri="{FF2B5EF4-FFF2-40B4-BE49-F238E27FC236}">
                <a16:creationId xmlns:a16="http://schemas.microsoft.com/office/drawing/2014/main" id="{74712356-26F9-D16F-7CAB-5AC6070A39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7803" y="3813234"/>
            <a:ext cx="487722" cy="408467"/>
          </a:xfrm>
          <a:prstGeom prst="rect">
            <a:avLst/>
          </a:prstGeom>
        </p:spPr>
      </p:pic>
      <p:pic>
        <p:nvPicPr>
          <p:cNvPr id="11" name="Imagem 10">
            <a:extLst>
              <a:ext uri="{FF2B5EF4-FFF2-40B4-BE49-F238E27FC236}">
                <a16:creationId xmlns:a16="http://schemas.microsoft.com/office/drawing/2014/main" id="{3B5A1F2B-D7C0-94C5-F1AB-FC5AEE0F5F9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5881" y="4762209"/>
            <a:ext cx="487722" cy="4084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1627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2">
            <a:extLst>
              <a:ext uri="{FF2B5EF4-FFF2-40B4-BE49-F238E27FC236}">
                <a16:creationId xmlns:a16="http://schemas.microsoft.com/office/drawing/2014/main" id="{B1A9E195-3007-8D75-17CF-B32C0891F5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8044" y="270124"/>
            <a:ext cx="8639299" cy="846157"/>
          </a:xfrm>
        </p:spPr>
        <p:txBody>
          <a:bodyPr>
            <a:normAutofit/>
          </a:bodyPr>
          <a:lstStyle/>
          <a:p>
            <a:r>
              <a:rPr lang="pt-BR" sz="3500" b="1" dirty="0"/>
              <a:t>DIFICULDADES DA TRANSIÇÃO E FISCALIZAÇÃO</a:t>
            </a:r>
          </a:p>
        </p:txBody>
      </p:sp>
      <p:sp>
        <p:nvSpPr>
          <p:cNvPr id="5" name="Espaço Reservado para Conteúdo 4">
            <a:extLst>
              <a:ext uri="{FF2B5EF4-FFF2-40B4-BE49-F238E27FC236}">
                <a16:creationId xmlns:a16="http://schemas.microsoft.com/office/drawing/2014/main" id="{97302F4A-0A55-0049-6E63-D4D3480D5C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93914" y="1548777"/>
            <a:ext cx="8639299" cy="5039099"/>
          </a:xfrm>
        </p:spPr>
        <p:txBody>
          <a:bodyPr>
            <a:normAutofit/>
          </a:bodyPr>
          <a:lstStyle/>
          <a:p>
            <a:pPr marL="514350" indent="-514350" algn="just">
              <a:buFont typeface="+mj-lt"/>
              <a:buAutoNum type="alphaUcPeriod"/>
            </a:pPr>
            <a:r>
              <a:rPr lang="pt-BR" sz="2000" b="1" dirty="0"/>
              <a:t>TEMPO</a:t>
            </a:r>
          </a:p>
          <a:p>
            <a:pPr algn="just"/>
            <a:r>
              <a:rPr lang="pt-BR" sz="2000" dirty="0"/>
              <a:t>CURTO       Para preparar as ferramentas gerenciais</a:t>
            </a:r>
          </a:p>
          <a:p>
            <a:pPr algn="just"/>
            <a:r>
              <a:rPr lang="pt-BR" sz="2000" dirty="0"/>
              <a:t>LONGO      Para implantação – transição tributária – 10 anos</a:t>
            </a:r>
          </a:p>
          <a:p>
            <a:pPr marL="0" indent="0" algn="just">
              <a:buNone/>
            </a:pPr>
            <a:r>
              <a:rPr lang="pt-BR" sz="2000" dirty="0"/>
              <a:t>                                                        - transição federativa – 50 anos</a:t>
            </a:r>
          </a:p>
          <a:p>
            <a:pPr marL="514350" indent="-514350" algn="just">
              <a:buFont typeface="+mj-lt"/>
              <a:buAutoNum type="alphaUcPeriod" startAt="2"/>
            </a:pPr>
            <a:r>
              <a:rPr lang="pt-BR" sz="2000" b="1" dirty="0"/>
              <a:t>MARCO LEGAL</a:t>
            </a:r>
          </a:p>
          <a:p>
            <a:pPr algn="just"/>
            <a:r>
              <a:rPr lang="pt-BR" sz="2000" dirty="0"/>
              <a:t>Límpido, transparente e eficaz</a:t>
            </a:r>
          </a:p>
          <a:p>
            <a:pPr algn="just"/>
            <a:r>
              <a:rPr lang="pt-BR" sz="2000" dirty="0"/>
              <a:t>Senado deve aprimorar o texto sobre todas as partes do PLC que geram dúvidas e insegurança</a:t>
            </a:r>
          </a:p>
          <a:p>
            <a:pPr algn="just"/>
            <a:r>
              <a:rPr lang="pt-BR" sz="2000" dirty="0"/>
              <a:t>REGRAS CLARAS – IVA DUAL – tem que ser um único imposto com regras homogêneas</a:t>
            </a:r>
          </a:p>
          <a:p>
            <a:pPr marL="457200" indent="-457200" algn="just">
              <a:buFont typeface="+mj-lt"/>
              <a:buAutoNum type="alphaUcPeriod" startAt="3"/>
            </a:pPr>
            <a:r>
              <a:rPr lang="pt-BR" sz="2000" b="1" dirty="0"/>
              <a:t>INSTITUCIONAL</a:t>
            </a:r>
          </a:p>
          <a:p>
            <a:pPr algn="just"/>
            <a:r>
              <a:rPr lang="pt-BR" sz="2000" dirty="0"/>
              <a:t>O “NOVO” sempre gera resistências</a:t>
            </a:r>
          </a:p>
          <a:p>
            <a:pPr algn="just"/>
            <a:r>
              <a:rPr lang="pt-BR" sz="2000" dirty="0"/>
              <a:t>Cultura jurídica e institucional consolidada em 36 anos</a:t>
            </a:r>
          </a:p>
        </p:txBody>
      </p:sp>
      <p:sp>
        <p:nvSpPr>
          <p:cNvPr id="2" name="CaixaDeTexto 1">
            <a:extLst>
              <a:ext uri="{FF2B5EF4-FFF2-40B4-BE49-F238E27FC236}">
                <a16:creationId xmlns:a16="http://schemas.microsoft.com/office/drawing/2014/main" id="{D7E5A832-3653-FE8D-2250-18E6B3F0B481}"/>
              </a:ext>
            </a:extLst>
          </p:cNvPr>
          <p:cNvSpPr txBox="1"/>
          <p:nvPr/>
        </p:nvSpPr>
        <p:spPr>
          <a:xfrm>
            <a:off x="4975762" y="941594"/>
            <a:ext cx="407323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dirty="0"/>
              <a:t>“No Brasil, até o passado é imprevisível”.</a:t>
            </a:r>
          </a:p>
          <a:p>
            <a:pPr algn="r"/>
            <a:r>
              <a:rPr lang="pt-BR" dirty="0"/>
              <a:t>Pedro Malan</a:t>
            </a:r>
          </a:p>
        </p:txBody>
      </p:sp>
      <p:cxnSp>
        <p:nvCxnSpPr>
          <p:cNvPr id="6" name="Conector de Seta Reta 5">
            <a:extLst>
              <a:ext uri="{FF2B5EF4-FFF2-40B4-BE49-F238E27FC236}">
                <a16:creationId xmlns:a16="http://schemas.microsoft.com/office/drawing/2014/main" id="{BD2C58EB-7A6A-6856-5C85-4A355E206FAE}"/>
              </a:ext>
            </a:extLst>
          </p:cNvPr>
          <p:cNvCxnSpPr/>
          <p:nvPr/>
        </p:nvCxnSpPr>
        <p:spPr>
          <a:xfrm>
            <a:off x="1410173" y="2121880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Conector de Seta Reta 7">
            <a:extLst>
              <a:ext uri="{FF2B5EF4-FFF2-40B4-BE49-F238E27FC236}">
                <a16:creationId xmlns:a16="http://schemas.microsoft.com/office/drawing/2014/main" id="{375850EC-5B6C-98A2-F6DA-119C589E8DEB}"/>
              </a:ext>
            </a:extLst>
          </p:cNvPr>
          <p:cNvCxnSpPr/>
          <p:nvPr/>
        </p:nvCxnSpPr>
        <p:spPr>
          <a:xfrm>
            <a:off x="1410173" y="2523661"/>
            <a:ext cx="288000" cy="0"/>
          </a:xfrm>
          <a:prstGeom prst="straightConnector1">
            <a:avLst/>
          </a:prstGeom>
          <a:ln w="254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6765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pt-BR" sz="4000" b="1" dirty="0"/>
              <a:t>Obrigado!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143000" y="3602037"/>
            <a:ext cx="6858000" cy="2387599"/>
          </a:xfrm>
        </p:spPr>
        <p:txBody>
          <a:bodyPr>
            <a:normAutofit fontScale="92500" lnSpcReduction="10000"/>
          </a:bodyPr>
          <a:lstStyle/>
          <a:p>
            <a:endParaRPr lang="pt-BR" dirty="0"/>
          </a:p>
          <a:p>
            <a:r>
              <a:rPr lang="pt-BR" sz="18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marcus.pestana@senado.leg.br</a:t>
            </a:r>
            <a:endParaRPr lang="pt-BR" sz="1800" dirty="0"/>
          </a:p>
          <a:p>
            <a:endParaRPr lang="pt-BR" sz="1800" dirty="0"/>
          </a:p>
          <a:p>
            <a:r>
              <a:rPr lang="pt-BR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ifi@senado.leg.br</a:t>
            </a:r>
          </a:p>
          <a:p>
            <a:r>
              <a:rPr lang="pt-BR" sz="1800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https://fb.com/ifibrasil</a:t>
            </a:r>
            <a:endParaRPr lang="pt-BR" sz="1800" dirty="0"/>
          </a:p>
          <a:p>
            <a:r>
              <a:rPr lang="pt-BR" sz="1800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https://www.instagram.com/ifibrasil/</a:t>
            </a:r>
            <a:endParaRPr lang="pt-BR" sz="1800" dirty="0"/>
          </a:p>
          <a:p>
            <a:r>
              <a:rPr lang="pt-BR" sz="1800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https://br.linkedin.com/company/ifibrasil</a:t>
            </a:r>
            <a:endParaRPr lang="pt-BR" sz="1800" dirty="0"/>
          </a:p>
          <a:p>
            <a:endParaRPr lang="pt-BR" sz="1800" dirty="0">
              <a:solidFill>
                <a:srgbClr val="00ADFA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731288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 2013 - 2022">
  <a:themeElements>
    <a:clrScheme name="cores ifi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005D89"/>
      </a:accent1>
      <a:accent2>
        <a:srgbClr val="00ADFA"/>
      </a:accent2>
      <a:accent3>
        <a:srgbClr val="9EBBD3"/>
      </a:accent3>
      <a:accent4>
        <a:srgbClr val="BD534B"/>
      </a:accent4>
      <a:accent5>
        <a:srgbClr val="D5998E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 2013 -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 2013 -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9213</TotalTime>
  <Words>259</Words>
  <Application>Microsoft Office PowerPoint</Application>
  <PresentationFormat>Apresentação na tela (4:3)</PresentationFormat>
  <Paragraphs>48</Paragraphs>
  <Slides>5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do Office 2013 - 2022</vt:lpstr>
      <vt:lpstr>Apresentação do PowerPoint</vt:lpstr>
      <vt:lpstr>REFORMA TRIBUTÁRIA – Necessidade inadiável</vt:lpstr>
      <vt:lpstr>Apresentação do PowerPoint</vt:lpstr>
      <vt:lpstr>DIFICULDADES DA TRANSIÇÃO E FISCALIZAÇÃO</vt:lpstr>
      <vt:lpstr>Obrigado!</vt:lpstr>
    </vt:vector>
  </TitlesOfParts>
  <Company>Senado Federal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Leonardo Correa Matoso</dc:creator>
  <cp:lastModifiedBy>Thuane Vieira Rocha da Silva</cp:lastModifiedBy>
  <cp:revision>100</cp:revision>
  <cp:lastPrinted>2024-10-14T19:13:43Z</cp:lastPrinted>
  <dcterms:created xsi:type="dcterms:W3CDTF">2021-08-03T14:01:15Z</dcterms:created>
  <dcterms:modified xsi:type="dcterms:W3CDTF">2024-10-24T16:26:35Z</dcterms:modified>
</cp:coreProperties>
</file>