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1004" r:id="rId4"/>
    <p:sldId id="1005" r:id="rId5"/>
    <p:sldId id="1078" r:id="rId6"/>
    <p:sldId id="1077" r:id="rId7"/>
    <p:sldId id="1006" r:id="rId8"/>
    <p:sldId id="1079" r:id="rId9"/>
    <p:sldId id="1085" r:id="rId10"/>
    <p:sldId id="1080" r:id="rId11"/>
    <p:sldId id="1082" r:id="rId12"/>
    <p:sldId id="1025" r:id="rId13"/>
    <p:sldId id="1070" r:id="rId14"/>
    <p:sldId id="1069" r:id="rId15"/>
    <p:sldId id="1068" r:id="rId16"/>
    <p:sldId id="1071" r:id="rId17"/>
    <p:sldId id="108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ma C Pinto" initials="VCP" lastIdx="4" clrIdx="0">
    <p:extLst>
      <p:ext uri="{19B8F6BF-5375-455C-9EA6-DF929625EA0E}">
        <p15:presenceInfo xmlns:p15="http://schemas.microsoft.com/office/powerpoint/2012/main" userId="de9f2957717ae0f3" providerId="Windows Live"/>
      </p:ext>
    </p:extLst>
  </p:cmAuthor>
  <p:cmAuthor id="2" name="Vilma da Conceição Pinto" initials="VdCP" lastIdx="1" clrIdx="1">
    <p:extLst>
      <p:ext uri="{19B8F6BF-5375-455C-9EA6-DF929625EA0E}">
        <p15:presenceInfo xmlns:p15="http://schemas.microsoft.com/office/powerpoint/2012/main" userId="Vilma da Conceição Pi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89"/>
    <a:srgbClr val="00ADFA"/>
    <a:srgbClr val="9EBBD3"/>
    <a:srgbClr val="BD534B"/>
    <a:srgbClr val="D59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68" autoAdjust="0"/>
    <p:restoredTop sz="94971" autoAdjust="0"/>
  </p:normalViewPr>
  <p:slideViewPr>
    <p:cSldViewPr snapToGrid="0">
      <p:cViewPr varScale="1">
        <p:scale>
          <a:sx n="87" d="100"/>
          <a:sy n="87" d="100"/>
        </p:scale>
        <p:origin x="96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ane Vieira Rocha da Silva" userId="adc2cfff-eeee-4736-a006-88fda97e45b4" providerId="ADAL" clId="{F28C4271-36F4-47FD-B651-6B09EC3F8EF1}"/>
    <pc:docChg chg="modSld">
      <pc:chgData name="Thuane Vieira Rocha da Silva" userId="adc2cfff-eeee-4736-a006-88fda97e45b4" providerId="ADAL" clId="{F28C4271-36F4-47FD-B651-6B09EC3F8EF1}" dt="2024-03-20T15:56:38.488" v="60" actId="20577"/>
      <pc:docMkLst>
        <pc:docMk/>
      </pc:docMkLst>
      <pc:sldChg chg="modSp mod">
        <pc:chgData name="Thuane Vieira Rocha da Silva" userId="adc2cfff-eeee-4736-a006-88fda97e45b4" providerId="ADAL" clId="{F28C4271-36F4-47FD-B651-6B09EC3F8EF1}" dt="2024-03-20T15:50:59.921" v="13" actId="1076"/>
        <pc:sldMkLst>
          <pc:docMk/>
          <pc:sldMk cId="2523297185" sldId="1025"/>
        </pc:sldMkLst>
        <pc:spChg chg="mod">
          <ac:chgData name="Thuane Vieira Rocha da Silva" userId="adc2cfff-eeee-4736-a006-88fda97e45b4" providerId="ADAL" clId="{F28C4271-36F4-47FD-B651-6B09EC3F8EF1}" dt="2024-03-20T15:50:59.921" v="13" actId="1076"/>
          <ac:spMkLst>
            <pc:docMk/>
            <pc:sldMk cId="2523297185" sldId="1025"/>
            <ac:spMk id="8" creationId="{E9F87E9B-AA5D-6461-BF37-97983DA625A1}"/>
          </ac:spMkLst>
        </pc:spChg>
        <pc:picChg chg="mod">
          <ac:chgData name="Thuane Vieira Rocha da Silva" userId="adc2cfff-eeee-4736-a006-88fda97e45b4" providerId="ADAL" clId="{F28C4271-36F4-47FD-B651-6B09EC3F8EF1}" dt="2024-03-20T15:50:05.120" v="3" actId="1076"/>
          <ac:picMkLst>
            <pc:docMk/>
            <pc:sldMk cId="2523297185" sldId="1025"/>
            <ac:picMk id="11" creationId="{5465708A-0D05-BB8F-535B-56807B162694}"/>
          </ac:picMkLst>
        </pc:picChg>
      </pc:sldChg>
      <pc:sldChg chg="modSp mod">
        <pc:chgData name="Thuane Vieira Rocha da Silva" userId="adc2cfff-eeee-4736-a006-88fda97e45b4" providerId="ADAL" clId="{F28C4271-36F4-47FD-B651-6B09EC3F8EF1}" dt="2024-03-20T15:54:37.743" v="44" actId="1076"/>
        <pc:sldMkLst>
          <pc:docMk/>
          <pc:sldMk cId="1161616218" sldId="1068"/>
        </pc:sldMkLst>
        <pc:spChg chg="mod">
          <ac:chgData name="Thuane Vieira Rocha da Silva" userId="adc2cfff-eeee-4736-a006-88fda97e45b4" providerId="ADAL" clId="{F28C4271-36F4-47FD-B651-6B09EC3F8EF1}" dt="2024-03-20T15:54:29.640" v="42" actId="14100"/>
          <ac:spMkLst>
            <pc:docMk/>
            <pc:sldMk cId="1161616218" sldId="1068"/>
            <ac:spMk id="3" creationId="{65BD26AC-A5DA-84B7-BCE1-1B5DA8DD1C3C}"/>
          </ac:spMkLst>
        </pc:spChg>
        <pc:spChg chg="mod">
          <ac:chgData name="Thuane Vieira Rocha da Silva" userId="adc2cfff-eeee-4736-a006-88fda97e45b4" providerId="ADAL" clId="{F28C4271-36F4-47FD-B651-6B09EC3F8EF1}" dt="2024-03-20T15:54:09.099" v="35" actId="1076"/>
          <ac:spMkLst>
            <pc:docMk/>
            <pc:sldMk cId="1161616218" sldId="1068"/>
            <ac:spMk id="5" creationId="{29B075BC-28D3-28C1-1659-9B6961A03665}"/>
          </ac:spMkLst>
        </pc:spChg>
        <pc:picChg chg="mod">
          <ac:chgData name="Thuane Vieira Rocha da Silva" userId="adc2cfff-eeee-4736-a006-88fda97e45b4" providerId="ADAL" clId="{F28C4271-36F4-47FD-B651-6B09EC3F8EF1}" dt="2024-03-20T15:54:37.743" v="44" actId="1076"/>
          <ac:picMkLst>
            <pc:docMk/>
            <pc:sldMk cId="1161616218" sldId="1068"/>
            <ac:picMk id="8" creationId="{5CD2BD3D-6041-0A8F-5569-C12C7FCDC7DC}"/>
          </ac:picMkLst>
        </pc:picChg>
      </pc:sldChg>
      <pc:sldChg chg="modSp mod">
        <pc:chgData name="Thuane Vieira Rocha da Silva" userId="adc2cfff-eeee-4736-a006-88fda97e45b4" providerId="ADAL" clId="{F28C4271-36F4-47FD-B651-6B09EC3F8EF1}" dt="2024-03-20T15:55:46.790" v="57" actId="20577"/>
        <pc:sldMkLst>
          <pc:docMk/>
          <pc:sldMk cId="1261160153" sldId="1069"/>
        </pc:sldMkLst>
        <pc:spChg chg="mod">
          <ac:chgData name="Thuane Vieira Rocha da Silva" userId="adc2cfff-eeee-4736-a006-88fda97e45b4" providerId="ADAL" clId="{F28C4271-36F4-47FD-B651-6B09EC3F8EF1}" dt="2024-03-20T15:53:59.010" v="34" actId="1076"/>
          <ac:spMkLst>
            <pc:docMk/>
            <pc:sldMk cId="1261160153" sldId="1069"/>
            <ac:spMk id="2" creationId="{AD62B969-D7BA-649F-AD80-BAB2457559E6}"/>
          </ac:spMkLst>
        </pc:spChg>
        <pc:spChg chg="mod">
          <ac:chgData name="Thuane Vieira Rocha da Silva" userId="adc2cfff-eeee-4736-a006-88fda97e45b4" providerId="ADAL" clId="{F28C4271-36F4-47FD-B651-6B09EC3F8EF1}" dt="2024-03-20T15:55:46.790" v="57" actId="20577"/>
          <ac:spMkLst>
            <pc:docMk/>
            <pc:sldMk cId="1261160153" sldId="1069"/>
            <ac:spMk id="4" creationId="{00000000-0000-0000-0000-000000000000}"/>
          </ac:spMkLst>
        </pc:spChg>
        <pc:picChg chg="mod">
          <ac:chgData name="Thuane Vieira Rocha da Silva" userId="adc2cfff-eeee-4736-a006-88fda97e45b4" providerId="ADAL" clId="{F28C4271-36F4-47FD-B651-6B09EC3F8EF1}" dt="2024-03-20T15:53:54.092" v="33" actId="1076"/>
          <ac:picMkLst>
            <pc:docMk/>
            <pc:sldMk cId="1261160153" sldId="1069"/>
            <ac:picMk id="6" creationId="{E50F431F-2A24-E648-90DF-4EA1E939BA28}"/>
          </ac:picMkLst>
        </pc:picChg>
      </pc:sldChg>
      <pc:sldChg chg="modSp mod">
        <pc:chgData name="Thuane Vieira Rocha da Silva" userId="adc2cfff-eeee-4736-a006-88fda97e45b4" providerId="ADAL" clId="{F28C4271-36F4-47FD-B651-6B09EC3F8EF1}" dt="2024-03-20T15:50:54.637" v="12" actId="1076"/>
        <pc:sldMkLst>
          <pc:docMk/>
          <pc:sldMk cId="3055199747" sldId="1070"/>
        </pc:sldMkLst>
        <pc:spChg chg="mod">
          <ac:chgData name="Thuane Vieira Rocha da Silva" userId="adc2cfff-eeee-4736-a006-88fda97e45b4" providerId="ADAL" clId="{F28C4271-36F4-47FD-B651-6B09EC3F8EF1}" dt="2024-03-20T15:50:20.547" v="4" actId="1076"/>
          <ac:spMkLst>
            <pc:docMk/>
            <pc:sldMk cId="3055199747" sldId="1070"/>
            <ac:spMk id="3" creationId="{00000000-0000-0000-0000-000000000000}"/>
          </ac:spMkLst>
        </pc:spChg>
        <pc:spChg chg="mod">
          <ac:chgData name="Thuane Vieira Rocha da Silva" userId="adc2cfff-eeee-4736-a006-88fda97e45b4" providerId="ADAL" clId="{F28C4271-36F4-47FD-B651-6B09EC3F8EF1}" dt="2024-03-20T15:50:54.637" v="12" actId="1076"/>
          <ac:spMkLst>
            <pc:docMk/>
            <pc:sldMk cId="3055199747" sldId="1070"/>
            <ac:spMk id="4" creationId="{1F6042CE-07D0-4639-E7ED-84D5A9565EBD}"/>
          </ac:spMkLst>
        </pc:spChg>
        <pc:picChg chg="mod">
          <ac:chgData name="Thuane Vieira Rocha da Silva" userId="adc2cfff-eeee-4736-a006-88fda97e45b4" providerId="ADAL" clId="{F28C4271-36F4-47FD-B651-6B09EC3F8EF1}" dt="2024-03-20T15:50:23.538" v="5" actId="1076"/>
          <ac:picMkLst>
            <pc:docMk/>
            <pc:sldMk cId="3055199747" sldId="1070"/>
            <ac:picMk id="6" creationId="{C6B29CE8-8F76-174B-6A9D-25C08F26FFEA}"/>
          </ac:picMkLst>
        </pc:picChg>
      </pc:sldChg>
      <pc:sldChg chg="modSp mod">
        <pc:chgData name="Thuane Vieira Rocha da Silva" userId="adc2cfff-eeee-4736-a006-88fda97e45b4" providerId="ADAL" clId="{F28C4271-36F4-47FD-B651-6B09EC3F8EF1}" dt="2024-03-20T15:55:22.053" v="55" actId="1076"/>
        <pc:sldMkLst>
          <pc:docMk/>
          <pc:sldMk cId="1797907693" sldId="1071"/>
        </pc:sldMkLst>
        <pc:spChg chg="mod">
          <ac:chgData name="Thuane Vieira Rocha da Silva" userId="adc2cfff-eeee-4736-a006-88fda97e45b4" providerId="ADAL" clId="{F28C4271-36F4-47FD-B651-6B09EC3F8EF1}" dt="2024-03-20T15:55:17.628" v="54" actId="255"/>
          <ac:spMkLst>
            <pc:docMk/>
            <pc:sldMk cId="1797907693" sldId="1071"/>
            <ac:spMk id="2" creationId="{08520EF2-A956-55BC-8756-933FD06DF7AF}"/>
          </ac:spMkLst>
        </pc:spChg>
        <pc:spChg chg="mod">
          <ac:chgData name="Thuane Vieira Rocha da Silva" userId="adc2cfff-eeee-4736-a006-88fda97e45b4" providerId="ADAL" clId="{F28C4271-36F4-47FD-B651-6B09EC3F8EF1}" dt="2024-03-20T15:54:48.126" v="45" actId="1076"/>
          <ac:spMkLst>
            <pc:docMk/>
            <pc:sldMk cId="1797907693" sldId="1071"/>
            <ac:spMk id="4" creationId="{00000000-0000-0000-0000-000000000000}"/>
          </ac:spMkLst>
        </pc:spChg>
        <pc:picChg chg="mod">
          <ac:chgData name="Thuane Vieira Rocha da Silva" userId="adc2cfff-eeee-4736-a006-88fda97e45b4" providerId="ADAL" clId="{F28C4271-36F4-47FD-B651-6B09EC3F8EF1}" dt="2024-03-20T15:55:22.053" v="55" actId="1076"/>
          <ac:picMkLst>
            <pc:docMk/>
            <pc:sldMk cId="1797907693" sldId="1071"/>
            <ac:picMk id="6" creationId="{36BA6B5D-2D20-5389-B810-6D458AA6B739}"/>
          </ac:picMkLst>
        </pc:picChg>
      </pc:sldChg>
      <pc:sldChg chg="modSp mod">
        <pc:chgData name="Thuane Vieira Rocha da Silva" userId="adc2cfff-eeee-4736-a006-88fda97e45b4" providerId="ADAL" clId="{F28C4271-36F4-47FD-B651-6B09EC3F8EF1}" dt="2024-03-20T15:56:16.683" v="58" actId="20577"/>
        <pc:sldMkLst>
          <pc:docMk/>
          <pc:sldMk cId="3592782177" sldId="1080"/>
        </pc:sldMkLst>
        <pc:spChg chg="mod">
          <ac:chgData name="Thuane Vieira Rocha da Silva" userId="adc2cfff-eeee-4736-a006-88fda97e45b4" providerId="ADAL" clId="{F28C4271-36F4-47FD-B651-6B09EC3F8EF1}" dt="2024-03-20T15:56:16.683" v="58" actId="20577"/>
          <ac:spMkLst>
            <pc:docMk/>
            <pc:sldMk cId="3592782177" sldId="1080"/>
            <ac:spMk id="9" creationId="{D658DBC3-E0CC-F488-8ECF-484A8C67F8FB}"/>
          </ac:spMkLst>
        </pc:spChg>
      </pc:sldChg>
      <pc:sldChg chg="modSp mod">
        <pc:chgData name="Thuane Vieira Rocha da Silva" userId="adc2cfff-eeee-4736-a006-88fda97e45b4" providerId="ADAL" clId="{F28C4271-36F4-47FD-B651-6B09EC3F8EF1}" dt="2024-03-20T15:56:24.291" v="59" actId="20577"/>
        <pc:sldMkLst>
          <pc:docMk/>
          <pc:sldMk cId="741184201" sldId="1082"/>
        </pc:sldMkLst>
        <pc:spChg chg="mod">
          <ac:chgData name="Thuane Vieira Rocha da Silva" userId="adc2cfff-eeee-4736-a006-88fda97e45b4" providerId="ADAL" clId="{F28C4271-36F4-47FD-B651-6B09EC3F8EF1}" dt="2024-03-20T15:56:24.291" v="59" actId="20577"/>
          <ac:spMkLst>
            <pc:docMk/>
            <pc:sldMk cId="741184201" sldId="1082"/>
            <ac:spMk id="9" creationId="{FA4BD4DE-C088-5E7E-430B-991298DB5853}"/>
          </ac:spMkLst>
        </pc:spChg>
      </pc:sldChg>
      <pc:sldChg chg="modSp mod">
        <pc:chgData name="Thuane Vieira Rocha da Silva" userId="adc2cfff-eeee-4736-a006-88fda97e45b4" providerId="ADAL" clId="{F28C4271-36F4-47FD-B651-6B09EC3F8EF1}" dt="2024-03-20T15:56:38.488" v="60" actId="20577"/>
        <pc:sldMkLst>
          <pc:docMk/>
          <pc:sldMk cId="381816848" sldId="1085"/>
        </pc:sldMkLst>
        <pc:spChg chg="mod">
          <ac:chgData name="Thuane Vieira Rocha da Silva" userId="adc2cfff-eeee-4736-a006-88fda97e45b4" providerId="ADAL" clId="{F28C4271-36F4-47FD-B651-6B09EC3F8EF1}" dt="2024-03-20T15:56:38.488" v="60" actId="20577"/>
          <ac:spMkLst>
            <pc:docMk/>
            <pc:sldMk cId="381816848" sldId="1085"/>
            <ac:spMk id="2" creationId="{49276113-ECDE-9F6B-1CA8-BFD5CF7C479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IFI\Estudos%20Especiais\Reforma%20Tribut&#225;ria%20contexto,%20mudan&#231;as%20e%20impactos\Graficos%20e%20tabel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06587665110co\OneDrive%20-%20Senado%20Federal\IFI%20Equipe\Estudos%20Especiais\Reforma%20tribut&#225;ria\Dados\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6151856458946E-2"/>
          <c:y val="2.4630182096803118E-2"/>
          <c:w val="0.91816270908120023"/>
          <c:h val="0.82205930780391578"/>
        </c:manualLayout>
      </c:layout>
      <c:lineChart>
        <c:grouping val="standard"/>
        <c:varyColors val="0"/>
        <c:ser>
          <c:idx val="0"/>
          <c:order val="0"/>
          <c:tx>
            <c:strRef>
              <c:f>Gráfico1!$B$8</c:f>
              <c:strCache>
                <c:ptCount val="1"/>
                <c:pt idx="0">
                  <c:v>Renda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15875">
                <a:solidFill>
                  <a:schemeClr val="accent1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9458333333333334E-2"/>
                  <c:y val="-6.8818055555555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1C9-4483-9443-9AAD7EF5A2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accent2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Gráfico1!$A$9:$A$24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Gráfico1!$B$9:$B$24</c:f>
              <c:numCache>
                <c:formatCode>0.0%</c:formatCode>
                <c:ptCount val="16"/>
                <c:pt idx="0">
                  <c:v>0.21302905014309442</c:v>
                </c:pt>
                <c:pt idx="1">
                  <c:v>0.22736961535398448</c:v>
                </c:pt>
                <c:pt idx="2">
                  <c:v>0.2216664343456044</c:v>
                </c:pt>
                <c:pt idx="3">
                  <c:v>0.2073278760675937</c:v>
                </c:pt>
                <c:pt idx="4">
                  <c:v>0.21771494179685522</c:v>
                </c:pt>
                <c:pt idx="5">
                  <c:v>0.20709903654561404</c:v>
                </c:pt>
                <c:pt idx="6">
                  <c:v>0.21011186850203223</c:v>
                </c:pt>
                <c:pt idx="7">
                  <c:v>0.21008146119513191</c:v>
                </c:pt>
                <c:pt idx="8">
                  <c:v>0.21116440043066942</c:v>
                </c:pt>
                <c:pt idx="9">
                  <c:v>0.2269006423820765</c:v>
                </c:pt>
                <c:pt idx="10">
                  <c:v>0.21793085440145948</c:v>
                </c:pt>
                <c:pt idx="11">
                  <c:v>0.21703762585594213</c:v>
                </c:pt>
                <c:pt idx="12">
                  <c:v>0.22492045155000914</c:v>
                </c:pt>
                <c:pt idx="13">
                  <c:v>0.22468413228168227</c:v>
                </c:pt>
                <c:pt idx="14">
                  <c:v>0.23916931255535381</c:v>
                </c:pt>
                <c:pt idx="15">
                  <c:v>0.27432162881480127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C9-4483-9443-9AAD7EF5A2ED}"/>
            </c:ext>
          </c:extLst>
        </c:ser>
        <c:ser>
          <c:idx val="1"/>
          <c:order val="1"/>
          <c:tx>
            <c:strRef>
              <c:f>Gráfico1!$C$8</c:f>
              <c:strCache>
                <c:ptCount val="1"/>
                <c:pt idx="0">
                  <c:v>Salário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7391975308641978E-3"/>
                  <c:y val="7.2345833333333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C9-4483-9443-9AAD7EF5A2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accent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Gráfico1!$A$9:$A$24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Gráfico1!$C$9:$C$24</c:f>
              <c:numCache>
                <c:formatCode>0.0%</c:formatCode>
                <c:ptCount val="16"/>
                <c:pt idx="0">
                  <c:v>0.25416471213796199</c:v>
                </c:pt>
                <c:pt idx="1">
                  <c:v>0.25432500477698672</c:v>
                </c:pt>
                <c:pt idx="2">
                  <c:v>0.27727796466833488</c:v>
                </c:pt>
                <c:pt idx="3">
                  <c:v>0.27542938266452477</c:v>
                </c:pt>
                <c:pt idx="4">
                  <c:v>0.27112968147059829</c:v>
                </c:pt>
                <c:pt idx="5">
                  <c:v>0.27995808631954872</c:v>
                </c:pt>
                <c:pt idx="6">
                  <c:v>0.27386938380947423</c:v>
                </c:pt>
                <c:pt idx="7">
                  <c:v>0.27705055121101563</c:v>
                </c:pt>
                <c:pt idx="8">
                  <c:v>0.27697215447515161</c:v>
                </c:pt>
                <c:pt idx="9">
                  <c:v>0.28312535229723423</c:v>
                </c:pt>
                <c:pt idx="10">
                  <c:v>0.28175629340076297</c:v>
                </c:pt>
                <c:pt idx="11">
                  <c:v>0.27405006238993368</c:v>
                </c:pt>
                <c:pt idx="12">
                  <c:v>0.27581638746907838</c:v>
                </c:pt>
                <c:pt idx="13">
                  <c:v>0.27913692471647245</c:v>
                </c:pt>
                <c:pt idx="14">
                  <c:v>0.25516613183814546</c:v>
                </c:pt>
                <c:pt idx="15">
                  <c:v>0.25851127866011187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1C9-4483-9443-9AAD7EF5A2ED}"/>
            </c:ext>
          </c:extLst>
        </c:ser>
        <c:ser>
          <c:idx val="2"/>
          <c:order val="2"/>
          <c:tx>
            <c:strRef>
              <c:f>Gráfico1!$D$8</c:f>
              <c:strCache>
                <c:ptCount val="1"/>
                <c:pt idx="0">
                  <c:v>Propriedade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1587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Gráfico1!$A$9:$A$24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Gráfico1!$D$9:$D$24</c:f>
              <c:numCache>
                <c:formatCode>0.0%</c:formatCode>
                <c:ptCount val="16"/>
                <c:pt idx="0">
                  <c:v>3.5357780154580055E-2</c:v>
                </c:pt>
                <c:pt idx="1">
                  <c:v>3.5497256039686335E-2</c:v>
                </c:pt>
                <c:pt idx="2">
                  <c:v>3.9102033374429281E-2</c:v>
                </c:pt>
                <c:pt idx="3">
                  <c:v>3.7726932787049361E-2</c:v>
                </c:pt>
                <c:pt idx="4">
                  <c:v>3.7305963388943951E-2</c:v>
                </c:pt>
                <c:pt idx="5">
                  <c:v>3.8772223264748669E-2</c:v>
                </c:pt>
                <c:pt idx="6">
                  <c:v>3.9117844471936433E-2</c:v>
                </c:pt>
                <c:pt idx="7">
                  <c:v>4.093430464899394E-2</c:v>
                </c:pt>
                <c:pt idx="8">
                  <c:v>4.4273250441912333E-2</c:v>
                </c:pt>
                <c:pt idx="9">
                  <c:v>4.5378420051944382E-2</c:v>
                </c:pt>
                <c:pt idx="10">
                  <c:v>4.5917186810936254E-2</c:v>
                </c:pt>
                <c:pt idx="11">
                  <c:v>4.6765185847085715E-2</c:v>
                </c:pt>
                <c:pt idx="12">
                  <c:v>4.8431278735655933E-2</c:v>
                </c:pt>
                <c:pt idx="13">
                  <c:v>4.9616056545707339E-2</c:v>
                </c:pt>
                <c:pt idx="14">
                  <c:v>4.8685248681081608E-2</c:v>
                </c:pt>
                <c:pt idx="15">
                  <c:v>4.7783790070496865E-2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1C9-4483-9443-9AAD7EF5A2ED}"/>
            </c:ext>
          </c:extLst>
        </c:ser>
        <c:ser>
          <c:idx val="3"/>
          <c:order val="3"/>
          <c:tx>
            <c:strRef>
              <c:f>Gráfico1!$E$8</c:f>
              <c:strCache>
                <c:ptCount val="1"/>
                <c:pt idx="0">
                  <c:v>Bens e serviços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Gráfico1!$A$9:$A$24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Gráfico1!$E$9:$E$24</c:f>
              <c:numCache>
                <c:formatCode>0.0%</c:formatCode>
                <c:ptCount val="16"/>
                <c:pt idx="0">
                  <c:v>0.44743577188992378</c:v>
                </c:pt>
                <c:pt idx="1">
                  <c:v>0.463448204902349</c:v>
                </c:pt>
                <c:pt idx="2">
                  <c:v>0.44518844560576515</c:v>
                </c:pt>
                <c:pt idx="3">
                  <c:v>0.45771261141648062</c:v>
                </c:pt>
                <c:pt idx="4">
                  <c:v>0.451607687630733</c:v>
                </c:pt>
                <c:pt idx="5">
                  <c:v>0.45485375386143151</c:v>
                </c:pt>
                <c:pt idx="6">
                  <c:v>0.45975115263020794</c:v>
                </c:pt>
                <c:pt idx="7">
                  <c:v>0.45563688931422675</c:v>
                </c:pt>
                <c:pt idx="8">
                  <c:v>0.44980917096177814</c:v>
                </c:pt>
                <c:pt idx="9">
                  <c:v>0.42782830004710115</c:v>
                </c:pt>
                <c:pt idx="10">
                  <c:v>0.43796596873310739</c:v>
                </c:pt>
                <c:pt idx="11">
                  <c:v>0.44597480274628415</c:v>
                </c:pt>
                <c:pt idx="12">
                  <c:v>0.43380261405933235</c:v>
                </c:pt>
                <c:pt idx="13">
                  <c:v>0.43722558909050058</c:v>
                </c:pt>
                <c:pt idx="14">
                  <c:v>0.44021012807629628</c:v>
                </c:pt>
                <c:pt idx="15">
                  <c:v>0.40165579076539565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1C9-4483-9443-9AAD7EF5A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868944"/>
        <c:axId val="1160856976"/>
      </c:lineChart>
      <c:catAx>
        <c:axId val="116086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1160856976"/>
        <c:crosses val="autoZero"/>
        <c:auto val="1"/>
        <c:lblAlgn val="ctr"/>
        <c:lblOffset val="100"/>
        <c:noMultiLvlLbl val="0"/>
      </c:catAx>
      <c:valAx>
        <c:axId val="116085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116086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341463380757084"/>
          <c:w val="1"/>
          <c:h val="5.95316666666666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 algn="l">
        <a:defRPr sz="900">
          <a:solidFill>
            <a:srgbClr val="000000"/>
          </a:solidFill>
          <a:latin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66512345679027E-2"/>
          <c:y val="3.166656538384742E-2"/>
          <c:w val="0.90839537037037033"/>
          <c:h val="0.77621717351483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'Fig2'!$B$7</c:f>
              <c:strCache>
                <c:ptCount val="1"/>
                <c:pt idx="0">
                  <c:v>Tributos indiretos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'Fig2'!$A$8:$A$17</c:f>
              <c:numCache>
                <c:formatCode>General</c:formatCode>
                <c:ptCount val="10"/>
                <c:pt idx="0">
                  <c:v>212.05</c:v>
                </c:pt>
                <c:pt idx="1">
                  <c:v>409.31</c:v>
                </c:pt>
                <c:pt idx="2">
                  <c:v>581.62</c:v>
                </c:pt>
                <c:pt idx="3">
                  <c:v>761.38</c:v>
                </c:pt>
                <c:pt idx="4">
                  <c:v>962.18</c:v>
                </c:pt>
                <c:pt idx="5">
                  <c:v>1195.8</c:v>
                </c:pt>
                <c:pt idx="6">
                  <c:v>1490.74</c:v>
                </c:pt>
                <c:pt idx="7">
                  <c:v>1934.19</c:v>
                </c:pt>
                <c:pt idx="8">
                  <c:v>2818.07</c:v>
                </c:pt>
                <c:pt idx="9">
                  <c:v>7717.58</c:v>
                </c:pt>
              </c:numCache>
            </c:numRef>
          </c:cat>
          <c:val>
            <c:numRef>
              <c:f>'Fig2'!$B$8:$B$17</c:f>
              <c:numCache>
                <c:formatCode>0.0</c:formatCode>
                <c:ptCount val="10"/>
                <c:pt idx="0">
                  <c:v>21.2</c:v>
                </c:pt>
                <c:pt idx="1">
                  <c:v>15.7</c:v>
                </c:pt>
                <c:pt idx="2">
                  <c:v>14.1</c:v>
                </c:pt>
                <c:pt idx="3">
                  <c:v>13</c:v>
                </c:pt>
                <c:pt idx="4">
                  <c:v>12.7</c:v>
                </c:pt>
                <c:pt idx="5">
                  <c:v>11.9</c:v>
                </c:pt>
                <c:pt idx="6">
                  <c:v>11.5</c:v>
                </c:pt>
                <c:pt idx="7">
                  <c:v>11.4</c:v>
                </c:pt>
                <c:pt idx="8">
                  <c:v>10.4</c:v>
                </c:pt>
                <c:pt idx="9">
                  <c:v>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7F-478D-B703-713DE8119B6F}"/>
            </c:ext>
          </c:extLst>
        </c:ser>
        <c:ser>
          <c:idx val="2"/>
          <c:order val="1"/>
          <c:tx>
            <c:strRef>
              <c:f>'Fig2'!$C$7</c:f>
              <c:strCache>
                <c:ptCount val="1"/>
                <c:pt idx="0">
                  <c:v>Tributos diretos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'Fig2'!$A$8:$A$17</c:f>
              <c:numCache>
                <c:formatCode>General</c:formatCode>
                <c:ptCount val="10"/>
                <c:pt idx="0">
                  <c:v>212.05</c:v>
                </c:pt>
                <c:pt idx="1">
                  <c:v>409.31</c:v>
                </c:pt>
                <c:pt idx="2">
                  <c:v>581.62</c:v>
                </c:pt>
                <c:pt idx="3">
                  <c:v>761.38</c:v>
                </c:pt>
                <c:pt idx="4">
                  <c:v>962.18</c:v>
                </c:pt>
                <c:pt idx="5">
                  <c:v>1195.8</c:v>
                </c:pt>
                <c:pt idx="6">
                  <c:v>1490.74</c:v>
                </c:pt>
                <c:pt idx="7">
                  <c:v>1934.19</c:v>
                </c:pt>
                <c:pt idx="8">
                  <c:v>2818.07</c:v>
                </c:pt>
                <c:pt idx="9">
                  <c:v>7717.58</c:v>
                </c:pt>
              </c:numCache>
            </c:numRef>
          </c:cat>
          <c:val>
            <c:numRef>
              <c:f>'Fig2'!$C$8:$C$17</c:f>
              <c:numCache>
                <c:formatCode>0.0</c:formatCode>
                <c:ptCount val="10"/>
                <c:pt idx="0">
                  <c:v>3.1</c:v>
                </c:pt>
                <c:pt idx="1">
                  <c:v>4</c:v>
                </c:pt>
                <c:pt idx="2">
                  <c:v>4</c:v>
                </c:pt>
                <c:pt idx="3">
                  <c:v>4.5999999999999996</c:v>
                </c:pt>
                <c:pt idx="4">
                  <c:v>5.0999999999999996</c:v>
                </c:pt>
                <c:pt idx="5">
                  <c:v>5.3</c:v>
                </c:pt>
                <c:pt idx="6">
                  <c:v>5.8</c:v>
                </c:pt>
                <c:pt idx="7">
                  <c:v>7</c:v>
                </c:pt>
                <c:pt idx="8">
                  <c:v>8.4</c:v>
                </c:pt>
                <c:pt idx="9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7F-478D-B703-713DE8119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160857520"/>
        <c:axId val="1160859152"/>
      </c:barChart>
      <c:catAx>
        <c:axId val="1160857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pt-BR" sz="800" b="0"/>
                  <a:t>Renda </a:t>
                </a:r>
                <a:r>
                  <a:rPr lang="pt-BR" sz="800" b="0" i="0"/>
                  <a:t>familiar per</a:t>
                </a:r>
                <a:r>
                  <a:rPr lang="pt-BR" sz="800" b="0" i="0" baseline="0"/>
                  <a:t> capita</a:t>
                </a:r>
                <a:endParaRPr lang="pt-BR" sz="800" b="0" i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1160859152"/>
        <c:crosses val="autoZero"/>
        <c:auto val="1"/>
        <c:lblAlgn val="ctr"/>
        <c:lblOffset val="100"/>
        <c:noMultiLvlLbl val="0"/>
      </c:catAx>
      <c:valAx>
        <c:axId val="116085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pt-BR" sz="800" b="0"/>
                  <a:t>Proporção</a:t>
                </a:r>
                <a:r>
                  <a:rPr lang="pt-BR" sz="800" b="0" baseline="0"/>
                  <a:t> da renda</a:t>
                </a:r>
                <a:endParaRPr lang="pt-BR" sz="800" b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116085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267283950617263E-2"/>
          <c:y val="0.93011348072784195"/>
          <c:w val="0.96373271604938271"/>
          <c:h val="6.9886519272158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 algn="ctr">
        <a:defRPr sz="900">
          <a:solidFill>
            <a:srgbClr val="000000"/>
          </a:solidFill>
          <a:latin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B7B87-BC69-4923-BF6B-B500D26CAF0D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B884-C73C-4EBA-9B76-5CD719F6DE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4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88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49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8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4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26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3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1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1"/>
            <a:ext cx="9144000" cy="68541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41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878"/>
            <a:ext cx="9143999" cy="685412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99"/>
            <a:ext cx="9143999" cy="685412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878"/>
            <a:ext cx="9143999" cy="685412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32778"/>
            <a:ext cx="9308225" cy="69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6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17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50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66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171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18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7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62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05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0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651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041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05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7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2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6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8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7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1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20/03/2024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40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005D89"/>
                </a:solidFill>
              </a:rPr>
              <a:t>Reforma Tributária: contexto, mudanças e impactos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rgbClr val="00ADFA"/>
                </a:solidFill>
              </a:rPr>
              <a:t>Instituição Fiscal Independente</a:t>
            </a:r>
          </a:p>
          <a:p>
            <a:r>
              <a:rPr lang="pt-BR" dirty="0">
                <a:solidFill>
                  <a:srgbClr val="00ADFA"/>
                </a:solidFill>
              </a:rPr>
              <a:t>Marcus Pestana</a:t>
            </a:r>
          </a:p>
          <a:p>
            <a:r>
              <a:rPr lang="pt-BR" sz="1800" dirty="0">
                <a:solidFill>
                  <a:srgbClr val="00ADFA"/>
                </a:solidFill>
              </a:rPr>
              <a:t>22 de março de 2024</a:t>
            </a:r>
            <a:endParaRPr lang="pt-BR" dirty="0">
              <a:solidFill>
                <a:srgbClr val="00ADFA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2621" y="1668789"/>
            <a:ext cx="7678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5D89"/>
                </a:solidFill>
                <a:latin typeface="Helvetica-Bold"/>
              </a:rPr>
              <a:t>Agência de Desenvolvimento de Juiz de Fora e Região - ADJFR</a:t>
            </a:r>
            <a:endParaRPr lang="pt-BR" dirty="0">
              <a:solidFill>
                <a:srgbClr val="005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6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D4DB5316-0016-E48F-E154-C024DA93B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E59AF855-F74E-C23F-BB0C-1741870A5F70}"/>
              </a:ext>
            </a:extLst>
          </p:cNvPr>
          <p:cNvSpPr txBox="1"/>
          <p:nvPr/>
        </p:nvSpPr>
        <p:spPr>
          <a:xfrm>
            <a:off x="553771" y="736060"/>
            <a:ext cx="685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Emprego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FA4BD4DE-C088-5E7E-430B-991298DB5853}"/>
              </a:ext>
            </a:extLst>
          </p:cNvPr>
          <p:cNvSpPr txBox="1"/>
          <p:nvPr/>
        </p:nvSpPr>
        <p:spPr>
          <a:xfrm>
            <a:off x="553771" y="6469166"/>
            <a:ext cx="83722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  <a:ea typeface="Cambria" panose="02040503050406030204" pitchFamily="18" charset="0"/>
              </a:rPr>
              <a:t>Fonte: Oliveira (2023).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59C792D-E497-C7E7-70E8-77342BF28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47" y="1544950"/>
            <a:ext cx="5482925" cy="42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8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E9F87E9B-AA5D-6461-BF37-97983DA625A1}"/>
              </a:ext>
            </a:extLst>
          </p:cNvPr>
          <p:cNvSpPr txBox="1"/>
          <p:nvPr/>
        </p:nvSpPr>
        <p:spPr>
          <a:xfrm>
            <a:off x="502145" y="587936"/>
            <a:ext cx="836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ADFA"/>
                </a:solidFill>
              </a:rPr>
              <a:t>Efeitos redistributivos sobre a receita por UF e nível de renda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5C1FECBC-C483-B477-DD3F-AB4B7E67293D}"/>
              </a:ext>
            </a:extLst>
          </p:cNvPr>
          <p:cNvSpPr txBox="1"/>
          <p:nvPr/>
        </p:nvSpPr>
        <p:spPr>
          <a:xfrm>
            <a:off x="502145" y="6435207"/>
            <a:ext cx="657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Dados: R$Bilhoões</a:t>
            </a:r>
          </a:p>
          <a:p>
            <a:r>
              <a:rPr lang="pt-PT" sz="1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Fonte:Gobetti e Monteiro (2023).</a:t>
            </a:r>
            <a:endParaRPr lang="pt-B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5465708A-0D05-BB8F-535B-56807B162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85" y="1121483"/>
            <a:ext cx="6726229" cy="51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9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89152" y="6375456"/>
            <a:ext cx="81926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Fonte: Gobetti e Monteiro (2023).</a:t>
            </a:r>
            <a:endParaRPr lang="pt-B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1F6042CE-07D0-4639-E7ED-84D5A9565EBD}"/>
              </a:ext>
            </a:extLst>
          </p:cNvPr>
          <p:cNvSpPr txBox="1"/>
          <p:nvPr/>
        </p:nvSpPr>
        <p:spPr>
          <a:xfrm flipH="1">
            <a:off x="547118" y="691991"/>
            <a:ext cx="859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ADFA"/>
                </a:solidFill>
              </a:rPr>
              <a:t>Efeito redistributivo sobre a receita líquida dos municípios (2022)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C6B29CE8-8F76-174B-6A9D-25C08F26F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71" y="1215999"/>
            <a:ext cx="7203058" cy="50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80030" y="6421006"/>
            <a:ext cx="80931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  <a:ea typeface="Cambria" panose="02040503050406030204" pitchFamily="18" charset="0"/>
              </a:rPr>
              <a:t>Fonte: Afonso, Júnior e Viana (2023).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AD62B969-D7BA-649F-AD80-BAB2457559E6}"/>
              </a:ext>
            </a:extLst>
          </p:cNvPr>
          <p:cNvSpPr txBox="1"/>
          <p:nvPr/>
        </p:nvSpPr>
        <p:spPr>
          <a:xfrm>
            <a:off x="580030" y="714638"/>
            <a:ext cx="84469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rgbClr val="00ADFA"/>
                </a:solidFill>
              </a:rPr>
              <a:t>Estimativa de expansão da carga tributária setorial com IBS/CBS</a:t>
            </a:r>
            <a:endParaRPr lang="pt-BR" sz="2300" b="1" dirty="0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E50F431F-2A24-E648-90DF-4EA1E939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65" y="1317520"/>
            <a:ext cx="7684652" cy="47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60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65BD26AC-A5DA-84B7-BCE1-1B5DA8DD1C3C}"/>
              </a:ext>
            </a:extLst>
          </p:cNvPr>
          <p:cNvSpPr txBox="1"/>
          <p:nvPr/>
        </p:nvSpPr>
        <p:spPr>
          <a:xfrm>
            <a:off x="596724" y="700731"/>
            <a:ext cx="817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ADFA"/>
                </a:solidFill>
              </a:rPr>
              <a:t>Estimativa de retração da carga tributária setorial com IBS/CBS</a:t>
            </a:r>
            <a:endParaRPr lang="pt-BR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9B075BC-28D3-28C1-1659-9B6961A03665}"/>
              </a:ext>
            </a:extLst>
          </p:cNvPr>
          <p:cNvSpPr txBox="1"/>
          <p:nvPr/>
        </p:nvSpPr>
        <p:spPr>
          <a:xfrm>
            <a:off x="386862" y="6427185"/>
            <a:ext cx="69635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Fonte: Afonso, Junior e Viana (2023).</a:t>
            </a:r>
            <a:endParaRPr lang="pt-BR" sz="1000" dirty="0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5CD2BD3D-6041-0A8F-5569-C12C7FCDC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17" y="1312298"/>
            <a:ext cx="7533365" cy="47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16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23281" y="6406903"/>
            <a:ext cx="7583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Dados: R$ Bilhões a preços correntes</a:t>
            </a:r>
          </a:p>
          <a:p>
            <a:r>
              <a:rPr lang="pt-PT" sz="1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Fonte:(Nogueira, 2023).</a:t>
            </a:r>
            <a:endParaRPr lang="pt-BR" sz="1000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08520EF2-A956-55BC-8756-933FD06DF7AF}"/>
              </a:ext>
            </a:extLst>
          </p:cNvPr>
          <p:cNvSpPr txBox="1"/>
          <p:nvPr/>
        </p:nvSpPr>
        <p:spPr>
          <a:xfrm>
            <a:off x="329784" y="797740"/>
            <a:ext cx="845445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ADFA"/>
                </a:solidFill>
              </a:rPr>
              <a:t>Crescimento adicional necessário de acordo com cada cenário</a:t>
            </a:r>
            <a:endParaRPr lang="pt-BR" sz="2500" b="1" dirty="0"/>
          </a:p>
          <a:p>
            <a:endParaRPr lang="pt-BR" sz="2800" b="1" dirty="0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6BA6B5D-2D20-5389-B810-6D458AA6B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79" y="1556695"/>
            <a:ext cx="7490242" cy="40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0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005D89"/>
                </a:solidFill>
              </a:rPr>
              <a:t>Obrigado!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</a:rPr>
              <a:t>marcus.pestana@senado.leg.br</a:t>
            </a:r>
            <a:endParaRPr lang="pt-BR" dirty="0">
              <a:solidFill>
                <a:srgbClr val="00AD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BBCD962-5EF0-4128-A3D7-4DCFDCE3D4D3}"/>
              </a:ext>
            </a:extLst>
          </p:cNvPr>
          <p:cNvSpPr txBox="1"/>
          <p:nvPr/>
        </p:nvSpPr>
        <p:spPr>
          <a:xfrm>
            <a:off x="341522" y="755290"/>
            <a:ext cx="8427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Princípios e características que </a:t>
            </a:r>
            <a:r>
              <a:rPr lang="pt-BR" sz="2800" b="1" dirty="0" smtClean="0">
                <a:solidFill>
                  <a:srgbClr val="00ADFA"/>
                </a:solidFill>
              </a:rPr>
              <a:t>conformam </a:t>
            </a:r>
            <a:r>
              <a:rPr lang="pt-BR" sz="2800" b="1" dirty="0">
                <a:solidFill>
                  <a:srgbClr val="00ADFA"/>
                </a:solidFill>
              </a:rPr>
              <a:t>um bom sistema Tributário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C0E1CA2-AB78-48E8-87EB-5AAB6BC84E91}"/>
              </a:ext>
            </a:extLst>
          </p:cNvPr>
          <p:cNvSpPr txBox="1"/>
          <p:nvPr/>
        </p:nvSpPr>
        <p:spPr>
          <a:xfrm>
            <a:off x="503040" y="1911805"/>
            <a:ext cx="864096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I – Equidade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II – Simplicidade e transparência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III – Elasticidade e estabilidade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IV – Baixo custo de conformidade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V – Eficiência e neutralidade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VI – Segurança jurídica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VII – Moderação Tributária</a:t>
            </a:r>
          </a:p>
        </p:txBody>
      </p:sp>
    </p:spTree>
    <p:extLst>
      <p:ext uri="{BB962C8B-B14F-4D97-AF65-F5344CB8AC3E}">
        <p14:creationId xmlns:p14="http://schemas.microsoft.com/office/powerpoint/2010/main" val="139798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BBCD962-5EF0-4128-A3D7-4DCFDCE3D4D3}"/>
              </a:ext>
            </a:extLst>
          </p:cNvPr>
          <p:cNvSpPr txBox="1"/>
          <p:nvPr/>
        </p:nvSpPr>
        <p:spPr>
          <a:xfrm>
            <a:off x="408448" y="655350"/>
            <a:ext cx="8349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Receita tributária por base de incidência (2007-2022)</a:t>
            </a: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897934385"/>
              </p:ext>
            </p:extLst>
          </p:nvPr>
        </p:nvGraphicFramePr>
        <p:xfrm>
          <a:off x="385894" y="1321030"/>
          <a:ext cx="8372212" cy="502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408448" y="6487181"/>
            <a:ext cx="3090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</a:rPr>
              <a:t>Fonte: Receita Federal do Brasil. Elaboração: IFI.</a:t>
            </a:r>
          </a:p>
        </p:txBody>
      </p:sp>
    </p:spTree>
    <p:extLst>
      <p:ext uri="{BB962C8B-B14F-4D97-AF65-F5344CB8AC3E}">
        <p14:creationId xmlns:p14="http://schemas.microsoft.com/office/powerpoint/2010/main" val="2971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FC02349-F7EA-0413-762C-C87FD344C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6C0A2D0-B84A-7B2B-61BA-B8A05EC7F0AD}"/>
              </a:ext>
            </a:extLst>
          </p:cNvPr>
          <p:cNvSpPr txBox="1"/>
          <p:nvPr/>
        </p:nvSpPr>
        <p:spPr>
          <a:xfrm>
            <a:off x="363476" y="561677"/>
            <a:ext cx="8394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Incidência da tributação indireta e direta na renda total por faixa de renda familiar Per Capita (2017-2018)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20759131"/>
              </p:ext>
            </p:extLst>
          </p:nvPr>
        </p:nvGraphicFramePr>
        <p:xfrm>
          <a:off x="385893" y="1858780"/>
          <a:ext cx="8372213" cy="425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69115" y="6459053"/>
            <a:ext cx="4098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latin typeface="Cambria" panose="02040503050406030204" pitchFamily="18" charset="0"/>
              </a:rPr>
              <a:t>Fonte: (SILVEIRA et al., 2023 apud OLIVEIRA, 2023).</a:t>
            </a:r>
            <a:endParaRPr lang="pt-BR" sz="1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6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07C6B88A-ED84-F8C2-1D95-C7C8D5FF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1689F08-8461-638B-CBA2-1D05BE2EC58E}"/>
              </a:ext>
            </a:extLst>
          </p:cNvPr>
          <p:cNvSpPr txBox="1"/>
          <p:nvPr/>
        </p:nvSpPr>
        <p:spPr>
          <a:xfrm>
            <a:off x="626799" y="714100"/>
            <a:ext cx="8022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Quantidade de normas editadas por tipo nos 35 anos da CF de 1988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39" y="2239875"/>
            <a:ext cx="7803774" cy="408447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12308" y="6371045"/>
            <a:ext cx="3040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</a:rPr>
              <a:t>Fonte: Amaral et al, 2023.</a:t>
            </a:r>
          </a:p>
        </p:txBody>
      </p:sp>
    </p:spTree>
    <p:extLst>
      <p:ext uri="{BB962C8B-B14F-4D97-AF65-F5344CB8AC3E}">
        <p14:creationId xmlns:p14="http://schemas.microsoft.com/office/powerpoint/2010/main" val="245211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BBCD962-5EF0-4128-A3D7-4DCFDCE3D4D3}"/>
              </a:ext>
            </a:extLst>
          </p:cNvPr>
          <p:cNvSpPr txBox="1"/>
          <p:nvPr/>
        </p:nvSpPr>
        <p:spPr>
          <a:xfrm>
            <a:off x="615443" y="992851"/>
            <a:ext cx="8138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Quantidade de normas editadas por esfera de poder nos 35 anos da CF de 1988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711A3FBE-6022-4CED-AC55-71D0C67E90BB}"/>
              </a:ext>
            </a:extLst>
          </p:cNvPr>
          <p:cNvSpPr txBox="1"/>
          <p:nvPr/>
        </p:nvSpPr>
        <p:spPr>
          <a:xfrm>
            <a:off x="615442" y="6413405"/>
            <a:ext cx="83722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</a:rPr>
              <a:t>Fonte: Amaral et al, 2023.</a:t>
            </a:r>
            <a:endParaRPr lang="en-US" sz="1000" dirty="0">
              <a:latin typeface="Cambria" panose="020405030504060302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8EFD431-5286-1309-4EC8-11628F8AE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60" y="2754197"/>
            <a:ext cx="7718758" cy="16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3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E23A143B-8D52-B27B-28F0-998502702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3613E1B2-7BE1-9CD8-A7F0-8E15EB629BB0}"/>
              </a:ext>
            </a:extLst>
          </p:cNvPr>
          <p:cNvSpPr txBox="1"/>
          <p:nvPr/>
        </p:nvSpPr>
        <p:spPr>
          <a:xfrm>
            <a:off x="628115" y="770920"/>
            <a:ext cx="8096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Contencioso Tributário, por nível federativo  e esfera processual, em 2019 </a:t>
            </a:r>
          </a:p>
        </p:txBody>
      </p:sp>
      <p:sp>
        <p:nvSpPr>
          <p:cNvPr id="2" name="CaixaDeTexto 1"/>
          <p:cNvSpPr txBox="1"/>
          <p:nvPr/>
        </p:nvSpPr>
        <p:spPr>
          <a:xfrm flipH="1">
            <a:off x="628115" y="6497004"/>
            <a:ext cx="4069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latin typeface="Cambria" panose="02040503050406030204" pitchFamily="18" charset="0"/>
              </a:rPr>
              <a:t>Fonte:Núcleo de Tributação do Insper (2020). Elaboração: IFI.</a:t>
            </a:r>
            <a:endParaRPr lang="pt-BR" sz="1000" dirty="0">
              <a:latin typeface="Cambria" panose="020405030504060302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F798BC1-376D-9C22-A121-F58C6340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8" y="2366140"/>
            <a:ext cx="7961743" cy="25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401D8FCD-EEA2-C782-5255-658A20A7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6B5960C-3B40-CF10-11D7-35869E9966B3}"/>
              </a:ext>
            </a:extLst>
          </p:cNvPr>
          <p:cNvSpPr txBox="1"/>
          <p:nvPr/>
        </p:nvSpPr>
        <p:spPr>
          <a:xfrm>
            <a:off x="546691" y="848862"/>
            <a:ext cx="694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Alíquota-padrão no regime tributário atual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49276113-ECDE-9F6B-1CA8-BFD5CF7C4793}"/>
              </a:ext>
            </a:extLst>
          </p:cNvPr>
          <p:cNvSpPr txBox="1"/>
          <p:nvPr/>
        </p:nvSpPr>
        <p:spPr>
          <a:xfrm>
            <a:off x="677504" y="6404526"/>
            <a:ext cx="3974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Fonte: SERT/MF 2023.</a:t>
            </a:r>
            <a:endParaRPr lang="pt-BR" sz="1000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02B7EC9-A737-BA29-ADB0-C1DE8FA32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6" y="2167582"/>
            <a:ext cx="8304528" cy="25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DFEC53AF-4FE8-1CCB-213F-CAEEB5D4E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48FBDD8-01D1-3CFC-2967-3B0D0CBD2FA6}"/>
              </a:ext>
            </a:extLst>
          </p:cNvPr>
          <p:cNvSpPr txBox="1"/>
          <p:nvPr/>
        </p:nvSpPr>
        <p:spPr>
          <a:xfrm>
            <a:off x="653929" y="742219"/>
            <a:ext cx="685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PIB e produtividade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D658DBC3-E0CC-F488-8ECF-484A8C67F8FB}"/>
              </a:ext>
            </a:extLst>
          </p:cNvPr>
          <p:cNvSpPr txBox="1"/>
          <p:nvPr/>
        </p:nvSpPr>
        <p:spPr>
          <a:xfrm>
            <a:off x="653929" y="6457916"/>
            <a:ext cx="83722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  <a:ea typeface="Cambria" panose="02040503050406030204" pitchFamily="18" charset="0"/>
              </a:rPr>
              <a:t>Fonte: Oliveira (2023).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FEBC89D-29A0-D1B7-5949-3889F7033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21" y="1680321"/>
            <a:ext cx="7679357" cy="34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2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res_IF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D89"/>
      </a:accent1>
      <a:accent2>
        <a:srgbClr val="00ADFA"/>
      </a:accent2>
      <a:accent3>
        <a:srgbClr val="9EBBD3"/>
      </a:accent3>
      <a:accent4>
        <a:srgbClr val="BD534B"/>
      </a:accent4>
      <a:accent5>
        <a:srgbClr val="D5998E"/>
      </a:accent5>
      <a:accent6>
        <a:srgbClr val="FFC000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8235</TotalTime>
  <Words>332</Words>
  <Application>Microsoft Office PowerPoint</Application>
  <PresentationFormat>Apresentação na tela (4:3)</PresentationFormat>
  <Paragraphs>53</Paragraphs>
  <Slides>16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Cambria</vt:lpstr>
      <vt:lpstr>Helvetica-Bold</vt:lpstr>
      <vt:lpstr>Times New Roman</vt:lpstr>
      <vt:lpstr>Wingdings</vt:lpstr>
      <vt:lpstr>Tema do Office</vt:lpstr>
      <vt:lpstr>1_Tema do Office</vt:lpstr>
      <vt:lpstr>Reforma Tributária: contexto, mudanças e impactos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Correa Matoso</dc:creator>
  <cp:lastModifiedBy>Lucas Vinicius Penha Martins Bomfim Leal</cp:lastModifiedBy>
  <cp:revision>78</cp:revision>
  <dcterms:created xsi:type="dcterms:W3CDTF">2021-08-03T14:01:15Z</dcterms:created>
  <dcterms:modified xsi:type="dcterms:W3CDTF">2024-03-20T17:37:48Z</dcterms:modified>
</cp:coreProperties>
</file>