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5"/>
  </p:notesMasterIdLst>
  <p:sldIdLst>
    <p:sldId id="256" r:id="rId3"/>
    <p:sldId id="1004" r:id="rId4"/>
    <p:sldId id="1076" r:id="rId5"/>
    <p:sldId id="1083" r:id="rId6"/>
    <p:sldId id="1084" r:id="rId7"/>
    <p:sldId id="1005" r:id="rId8"/>
    <p:sldId id="1078" r:id="rId9"/>
    <p:sldId id="1077" r:id="rId10"/>
    <p:sldId id="1006" r:id="rId11"/>
    <p:sldId id="1079" r:id="rId12"/>
    <p:sldId id="1085" r:id="rId13"/>
    <p:sldId id="1080" r:id="rId14"/>
    <p:sldId id="1082" r:id="rId15"/>
    <p:sldId id="1025" r:id="rId16"/>
    <p:sldId id="1070" r:id="rId17"/>
    <p:sldId id="1069" r:id="rId18"/>
    <p:sldId id="1068" r:id="rId19"/>
    <p:sldId id="1071" r:id="rId20"/>
    <p:sldId id="1042" r:id="rId21"/>
    <p:sldId id="1087" r:id="rId22"/>
    <p:sldId id="1088" r:id="rId23"/>
    <p:sldId id="1089" r:id="rId24"/>
    <p:sldId id="1090" r:id="rId25"/>
    <p:sldId id="1091" r:id="rId26"/>
    <p:sldId id="1092" r:id="rId27"/>
    <p:sldId id="1093" r:id="rId28"/>
    <p:sldId id="1094" r:id="rId29"/>
    <p:sldId id="1095" r:id="rId30"/>
    <p:sldId id="1096" r:id="rId31"/>
    <p:sldId id="1097" r:id="rId32"/>
    <p:sldId id="1098" r:id="rId33"/>
    <p:sldId id="1086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lma C Pinto" initials="VCP" lastIdx="4" clrIdx="0">
    <p:extLst>
      <p:ext uri="{19B8F6BF-5375-455C-9EA6-DF929625EA0E}">
        <p15:presenceInfo xmlns:p15="http://schemas.microsoft.com/office/powerpoint/2012/main" userId="de9f2957717ae0f3" providerId="Windows Live"/>
      </p:ext>
    </p:extLst>
  </p:cmAuthor>
  <p:cmAuthor id="2" name="Vilma da Conceição Pinto" initials="VdCP" lastIdx="1" clrIdx="1">
    <p:extLst>
      <p:ext uri="{19B8F6BF-5375-455C-9EA6-DF929625EA0E}">
        <p15:presenceInfo xmlns:p15="http://schemas.microsoft.com/office/powerpoint/2012/main" userId="Vilma da Conceição Pin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89"/>
    <a:srgbClr val="00ADFA"/>
    <a:srgbClr val="9EBBD3"/>
    <a:srgbClr val="BD534B"/>
    <a:srgbClr val="D59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468" autoAdjust="0"/>
    <p:restoredTop sz="94971" autoAdjust="0"/>
  </p:normalViewPr>
  <p:slideViewPr>
    <p:cSldViewPr snapToGrid="0">
      <p:cViewPr varScale="1">
        <p:scale>
          <a:sx n="70" d="100"/>
          <a:sy n="70" d="100"/>
        </p:scale>
        <p:origin x="74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B7B87-BC69-4923-BF6B-B500D26CAF0D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6B884-C73C-4EBA-9B76-5CD719F6DE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94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86576D3-4BDD-F09B-5AAF-662FD6814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16D5F23C-4F9D-2C12-A4B1-24BF9A7A45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8172DEB1-B0AC-477A-45D6-2BD4123E77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BBCAC854-505A-0990-3A92-5D43581FA6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AD86-A56D-4010-9987-8F827734D59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368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AD86-A56D-4010-9987-8F827734D59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889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AD86-A56D-4010-9987-8F827734D59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492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AD86-A56D-4010-9987-8F827734D59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18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AD86-A56D-4010-9987-8F827734D59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943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AD86-A56D-4010-9987-8F827734D59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263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AD86-A56D-4010-9987-8F827734D59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818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6B884-C73C-4EBA-9B76-5CD719F6DEE9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2972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89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83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719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71"/>
            <a:ext cx="9144000" cy="685412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412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4878"/>
            <a:ext cx="9143999" cy="685412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99"/>
            <a:ext cx="9143999" cy="685412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4878"/>
            <a:ext cx="9143999" cy="685412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32778"/>
            <a:ext cx="9308225" cy="697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64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2"/>
            <a:ext cx="9143528" cy="68565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2"/>
            <a:ext cx="9143528" cy="685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32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17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504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660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171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182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67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627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053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089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2651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041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05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597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92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46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80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17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57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378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8E7D4-256A-45EA-BD7D-28BAB3C3703C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719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8E7D4-256A-45EA-BD7D-28BAB3C3703C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40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3600" b="1" dirty="0">
                <a:solidFill>
                  <a:srgbClr val="005D89"/>
                </a:solidFill>
              </a:rPr>
              <a:t>Cenário macroeconômico e fiscal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>
                <a:solidFill>
                  <a:srgbClr val="00ADFA"/>
                </a:solidFill>
              </a:rPr>
              <a:t>Instituição Fiscal Independente</a:t>
            </a:r>
          </a:p>
          <a:p>
            <a:r>
              <a:rPr lang="pt-BR" sz="1800" dirty="0">
                <a:solidFill>
                  <a:srgbClr val="00ADFA"/>
                </a:solidFill>
              </a:rPr>
              <a:t>07 de março de 2024</a:t>
            </a:r>
            <a:endParaRPr lang="pt-BR" dirty="0">
              <a:solidFill>
                <a:srgbClr val="00ADFA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32621" y="1646755"/>
            <a:ext cx="7678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5D89"/>
                </a:solidFill>
                <a:latin typeface="Helvetica-Bold"/>
              </a:rPr>
              <a:t>LXXXIX Fórum Nacional de Secretários Estaduais do Planejamento</a:t>
            </a:r>
            <a:endParaRPr lang="pt-BR" dirty="0">
              <a:solidFill>
                <a:srgbClr val="005D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69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23A143B-8D52-B27B-28F0-998502702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613E1B2-7BE1-9CD8-A7F0-8E15EB629BB0}"/>
              </a:ext>
            </a:extLst>
          </p:cNvPr>
          <p:cNvSpPr txBox="1"/>
          <p:nvPr/>
        </p:nvSpPr>
        <p:spPr>
          <a:xfrm>
            <a:off x="369115" y="87528"/>
            <a:ext cx="685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ADFA"/>
                </a:solidFill>
              </a:rPr>
              <a:t>Cenário IFI e Cenário LOA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C520A09E-657D-7685-09CC-32B450423B28}"/>
              </a:ext>
            </a:extLst>
          </p:cNvPr>
          <p:cNvSpPr txBox="1"/>
          <p:nvPr/>
        </p:nvSpPr>
        <p:spPr>
          <a:xfrm>
            <a:off x="369116" y="6453777"/>
            <a:ext cx="83722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005D89"/>
                </a:solidFill>
              </a:rPr>
              <a:t>Fonte: Lei de Acesso a Informação</a:t>
            </a:r>
            <a:endParaRPr lang="en-US" sz="1100" dirty="0">
              <a:solidFill>
                <a:prstClr val="black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C568323-9237-D9E3-7F3D-528D688DC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26" y="1666770"/>
            <a:ext cx="9161052" cy="352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2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401D8FCD-EEA2-C782-5255-658A20A70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06B5960C-3B40-CF10-11D7-35869E9966B3}"/>
              </a:ext>
            </a:extLst>
          </p:cNvPr>
          <p:cNvSpPr txBox="1"/>
          <p:nvPr/>
        </p:nvSpPr>
        <p:spPr>
          <a:xfrm>
            <a:off x="369116" y="62347"/>
            <a:ext cx="6946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ADFA"/>
                </a:solidFill>
              </a:rPr>
              <a:t>Contingenciamento necessário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3B65ACAA-2D8C-4AB0-959A-75540FB60402}"/>
              </a:ext>
            </a:extLst>
          </p:cNvPr>
          <p:cNvSpPr txBox="1"/>
          <p:nvPr/>
        </p:nvSpPr>
        <p:spPr>
          <a:xfrm>
            <a:off x="369116" y="6494720"/>
            <a:ext cx="837221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dirty="0">
                <a:solidFill>
                  <a:srgbClr val="005D89"/>
                </a:solidFill>
              </a:rPr>
              <a:t>Fonte: IFI.</a:t>
            </a:r>
            <a:endParaRPr lang="en-US" sz="1050" dirty="0">
              <a:solidFill>
                <a:prstClr val="black"/>
              </a:solidFill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07CEDD8A-56F4-955C-EF19-CAEBFE177AB2}"/>
              </a:ext>
            </a:extLst>
          </p:cNvPr>
          <p:cNvGraphicFramePr>
            <a:graphicFrameLocks noGrp="1"/>
          </p:cNvGraphicFramePr>
          <p:nvPr/>
        </p:nvGraphicFramePr>
        <p:xfrm>
          <a:off x="634753" y="1162974"/>
          <a:ext cx="7874493" cy="4119239"/>
        </p:xfrm>
        <a:graphic>
          <a:graphicData uri="http://schemas.openxmlformats.org/drawingml/2006/table">
            <a:tbl>
              <a:tblPr/>
              <a:tblGrid>
                <a:gridCol w="5315733">
                  <a:extLst>
                    <a:ext uri="{9D8B030D-6E8A-4147-A177-3AD203B41FA5}">
                      <a16:colId xmlns:a16="http://schemas.microsoft.com/office/drawing/2014/main" xmlns="" val="3981459459"/>
                    </a:ext>
                  </a:extLst>
                </a:gridCol>
                <a:gridCol w="1279380">
                  <a:extLst>
                    <a:ext uri="{9D8B030D-6E8A-4147-A177-3AD203B41FA5}">
                      <a16:colId xmlns:a16="http://schemas.microsoft.com/office/drawing/2014/main" xmlns="" val="2989254322"/>
                    </a:ext>
                  </a:extLst>
                </a:gridCol>
                <a:gridCol w="1279380">
                  <a:extLst>
                    <a:ext uri="{9D8B030D-6E8A-4147-A177-3AD203B41FA5}">
                      <a16:colId xmlns:a16="http://schemas.microsoft.com/office/drawing/2014/main" xmlns="" val="3881766775"/>
                    </a:ext>
                  </a:extLst>
                </a:gridCol>
              </a:tblGrid>
              <a:tr h="345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R$ bilhões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do PIB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7118146"/>
                  </a:ext>
                </a:extLst>
              </a:tr>
              <a:tr h="345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 Primário - LOA (A)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6685495"/>
                  </a:ext>
                </a:extLst>
              </a:tr>
              <a:tr h="345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Receitas condicionadas - LOA (B)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1411459"/>
                  </a:ext>
                </a:extLst>
              </a:tr>
              <a:tr h="345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Receitas condicionadas - IFI (C)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9338205"/>
                  </a:ext>
                </a:extLst>
              </a:tr>
              <a:tr h="3458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Frustração estimada D = (B - C)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5650051"/>
                  </a:ext>
                </a:extLst>
              </a:tr>
              <a:tr h="3458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 primário com frustração E = (A - D)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8308697"/>
                  </a:ext>
                </a:extLst>
              </a:tr>
              <a:tr h="321653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788653"/>
                  </a:ext>
                </a:extLst>
              </a:tr>
              <a:tr h="345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Vetos ao orçamento (F)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7550976"/>
                  </a:ext>
                </a:extLst>
              </a:tr>
              <a:tr h="3458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da meta de primário (G)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8778658"/>
                  </a:ext>
                </a:extLst>
              </a:tr>
              <a:tr h="3458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Limite inferior da meta (0,25% do PIB) - (H) = (G - 0,25% x PIB)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319266"/>
                  </a:ext>
                </a:extLst>
              </a:tr>
              <a:tr h="321653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6216941"/>
                  </a:ext>
                </a:extLst>
              </a:tr>
              <a:tr h="3631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Necessidade de contingenciamento (I) = (H - F - E)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316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16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FEC53AF-4FE8-1CCB-213F-CAEEB5D4E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A48FBDD8-01D1-3CFC-2967-3B0D0CBD2FA6}"/>
              </a:ext>
            </a:extLst>
          </p:cNvPr>
          <p:cNvSpPr txBox="1"/>
          <p:nvPr/>
        </p:nvSpPr>
        <p:spPr>
          <a:xfrm>
            <a:off x="369115" y="87528"/>
            <a:ext cx="685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ADFA"/>
                </a:solidFill>
              </a:rPr>
              <a:t>Premissas macroeconômicas para cálculo da dívida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D658DBC3-E0CC-F488-8ECF-484A8C67F8FB}"/>
              </a:ext>
            </a:extLst>
          </p:cNvPr>
          <p:cNvSpPr txBox="1"/>
          <p:nvPr/>
        </p:nvSpPr>
        <p:spPr>
          <a:xfrm>
            <a:off x="369116" y="6453777"/>
            <a:ext cx="83722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005D89"/>
                </a:solidFill>
              </a:rPr>
              <a:t>Fonte: Lei de Acesso a Informação</a:t>
            </a:r>
            <a:endParaRPr lang="en-US" sz="1100" dirty="0">
              <a:solidFill>
                <a:prstClr val="black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F5782C14-5AE9-396F-D2CA-B93378265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7806"/>
            <a:ext cx="9156248" cy="333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82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4DB5316-0016-E48F-E154-C024DA93B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59AF855-F74E-C23F-BB0C-1741870A5F70}"/>
              </a:ext>
            </a:extLst>
          </p:cNvPr>
          <p:cNvSpPr txBox="1"/>
          <p:nvPr/>
        </p:nvSpPr>
        <p:spPr>
          <a:xfrm>
            <a:off x="369116" y="190237"/>
            <a:ext cx="6857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Resultado primário requerido para estabilizar a dívida bruta em 74,3% do PIB</a:t>
            </a:r>
            <a:endParaRPr lang="pt-BR" sz="1600" dirty="0">
              <a:solidFill>
                <a:srgbClr val="00ADFA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FA4BD4DE-C088-5E7E-430B-991298DB5853}"/>
              </a:ext>
            </a:extLst>
          </p:cNvPr>
          <p:cNvSpPr txBox="1"/>
          <p:nvPr/>
        </p:nvSpPr>
        <p:spPr>
          <a:xfrm>
            <a:off x="369116" y="6453777"/>
            <a:ext cx="83722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005D89"/>
                </a:solidFill>
              </a:rPr>
              <a:t>Fonte: Lei de Acesso a Informação</a:t>
            </a:r>
            <a:endParaRPr lang="en-US" sz="1100" dirty="0">
              <a:solidFill>
                <a:prstClr val="black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20D5208-77CB-EF16-2C6B-812B8E36B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31" y="2263929"/>
            <a:ext cx="8839337" cy="233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84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21" y="618456"/>
            <a:ext cx="7208454" cy="4508763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34544" y="5127220"/>
            <a:ext cx="740195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Composição das receitas primárias</a:t>
            </a:r>
          </a:p>
          <a:p>
            <a:r>
              <a:rPr lang="pt-BR" sz="1600" dirty="0"/>
              <a:t>Dados em: R$ bilhões e percentual de crescimento nominal anual.</a:t>
            </a:r>
          </a:p>
          <a:p>
            <a:r>
              <a:rPr lang="pt-BR" sz="1600" dirty="0"/>
              <a:t>Elaboração: Tesouro Nacional</a:t>
            </a:r>
          </a:p>
          <a:p>
            <a:r>
              <a:rPr lang="pt-BR" sz="1600" dirty="0"/>
              <a:t>Receitas Líquidas de contribuições ao </a:t>
            </a:r>
            <a:r>
              <a:rPr lang="pt-BR" sz="1600" dirty="0" err="1"/>
              <a:t>Fundeb</a:t>
            </a:r>
            <a:r>
              <a:rPr lang="pt-BR" sz="1600" dirty="0"/>
              <a:t> e de outras deduções</a:t>
            </a:r>
          </a:p>
          <a:p>
            <a:r>
              <a:rPr lang="pt-BR" sz="1600" dirty="0"/>
              <a:t>Fonte: Programa de Reestruturação e Ajuste Fiscal/Tesouro Nacional</a:t>
            </a:r>
          </a:p>
        </p:txBody>
      </p:sp>
    </p:spTree>
    <p:extLst>
      <p:ext uri="{BB962C8B-B14F-4D97-AF65-F5344CB8AC3E}">
        <p14:creationId xmlns:p14="http://schemas.microsoft.com/office/powerpoint/2010/main" val="2523297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95" y="928638"/>
            <a:ext cx="8192643" cy="377242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66494" y="4836573"/>
            <a:ext cx="819264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Participação das receitas de transferências no total de receitas primárias – 2022</a:t>
            </a:r>
          </a:p>
          <a:p>
            <a:r>
              <a:rPr lang="pt-BR" sz="1600" dirty="0"/>
              <a:t>*Não deduzida parcela das receitas que são transferidas aos Municípios</a:t>
            </a:r>
          </a:p>
          <a:p>
            <a:r>
              <a:rPr lang="pt-BR" sz="1600" dirty="0"/>
              <a:t>Dados em: %</a:t>
            </a:r>
          </a:p>
          <a:p>
            <a:r>
              <a:rPr lang="pt-BR" sz="1600" dirty="0"/>
              <a:t>Elaboração própria</a:t>
            </a:r>
          </a:p>
          <a:p>
            <a:r>
              <a:rPr lang="pt-BR" sz="1600" dirty="0"/>
              <a:t>Receitas Líquidas de contribuições ao </a:t>
            </a:r>
            <a:r>
              <a:rPr lang="pt-BR" sz="1600" dirty="0" err="1"/>
              <a:t>Fundeb</a:t>
            </a:r>
            <a:r>
              <a:rPr lang="pt-BR" sz="1600" dirty="0"/>
              <a:t> e de outras deduções</a:t>
            </a:r>
          </a:p>
          <a:p>
            <a:r>
              <a:rPr lang="pt-BR" sz="1600" dirty="0"/>
              <a:t>Fonte: Programa de Reestruturação e Ajuste Fiscal/Tesouro Nacional</a:t>
            </a:r>
          </a:p>
        </p:txBody>
      </p:sp>
    </p:spTree>
    <p:extLst>
      <p:ext uri="{BB962C8B-B14F-4D97-AF65-F5344CB8AC3E}">
        <p14:creationId xmlns:p14="http://schemas.microsoft.com/office/powerpoint/2010/main" val="3055199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018" y="741749"/>
            <a:ext cx="4217157" cy="441647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80030" y="5189899"/>
            <a:ext cx="80931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Transferências a Estados e DF</a:t>
            </a:r>
          </a:p>
          <a:p>
            <a:r>
              <a:rPr lang="pt-BR" sz="1600" dirty="0"/>
              <a:t>Dados em: R$ Milhões</a:t>
            </a:r>
          </a:p>
          <a:p>
            <a:r>
              <a:rPr lang="pt-BR" sz="1600" dirty="0"/>
              <a:t>Elaboração: Tesouro Nacional</a:t>
            </a:r>
          </a:p>
          <a:p>
            <a:r>
              <a:rPr lang="pt-BR" sz="1600" dirty="0"/>
              <a:t>Fonte: Tesouro Nacional</a:t>
            </a:r>
          </a:p>
        </p:txBody>
      </p:sp>
    </p:spTree>
    <p:extLst>
      <p:ext uri="{BB962C8B-B14F-4D97-AF65-F5344CB8AC3E}">
        <p14:creationId xmlns:p14="http://schemas.microsoft.com/office/powerpoint/2010/main" val="1261160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685" y="682388"/>
            <a:ext cx="4317001" cy="4490114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880280" y="5270434"/>
            <a:ext cx="79225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Transferências a Municípios</a:t>
            </a:r>
          </a:p>
          <a:p>
            <a:r>
              <a:rPr lang="pt-BR" sz="1600" dirty="0"/>
              <a:t>Dados em: R$ Milhões</a:t>
            </a:r>
          </a:p>
          <a:p>
            <a:r>
              <a:rPr lang="pt-BR" sz="1600" dirty="0"/>
              <a:t>Elaboração: Tesouro Nacional</a:t>
            </a:r>
          </a:p>
          <a:p>
            <a:r>
              <a:rPr lang="pt-BR" sz="1600" dirty="0"/>
              <a:t>Fonte: Tesouro Nacional</a:t>
            </a:r>
          </a:p>
        </p:txBody>
      </p:sp>
    </p:spTree>
    <p:extLst>
      <p:ext uri="{BB962C8B-B14F-4D97-AF65-F5344CB8AC3E}">
        <p14:creationId xmlns:p14="http://schemas.microsoft.com/office/powerpoint/2010/main" val="1161616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98" y="683947"/>
            <a:ext cx="7783011" cy="425826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71098" y="5065046"/>
            <a:ext cx="758322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Composição do ICMS por UF</a:t>
            </a:r>
          </a:p>
          <a:p>
            <a:r>
              <a:rPr lang="pt-BR" sz="1600" dirty="0"/>
              <a:t>Valores em %</a:t>
            </a:r>
          </a:p>
          <a:p>
            <a:r>
              <a:rPr lang="pt-BR" sz="1600" dirty="0"/>
              <a:t>Elaboração: Tesouro Nacional</a:t>
            </a:r>
          </a:p>
          <a:p>
            <a:r>
              <a:rPr lang="pt-BR" sz="1600" dirty="0"/>
              <a:t>Ordenado pelo montante de ICMS arrecadado</a:t>
            </a:r>
          </a:p>
          <a:p>
            <a:r>
              <a:rPr lang="pt-BR" sz="1600" dirty="0"/>
              <a:t>Fonte: CONFAZ</a:t>
            </a:r>
          </a:p>
        </p:txBody>
      </p:sp>
    </p:spTree>
    <p:extLst>
      <p:ext uri="{BB962C8B-B14F-4D97-AF65-F5344CB8AC3E}">
        <p14:creationId xmlns:p14="http://schemas.microsoft.com/office/powerpoint/2010/main" val="1797907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069" y="634622"/>
            <a:ext cx="3614020" cy="458562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835942" y="5343079"/>
            <a:ext cx="76222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Variação real (IPCA) da arrecadação de ICMS por UF</a:t>
            </a:r>
          </a:p>
          <a:p>
            <a:r>
              <a:rPr lang="pt-BR" sz="1600" dirty="0"/>
              <a:t>Valores em %</a:t>
            </a:r>
          </a:p>
          <a:p>
            <a:r>
              <a:rPr lang="pt-BR" sz="1600" dirty="0"/>
              <a:t>Elaboração: Tesouro Nacional</a:t>
            </a:r>
          </a:p>
          <a:p>
            <a:r>
              <a:rPr lang="pt-BR" sz="1600" dirty="0"/>
              <a:t>Fonte: CONFAZ</a:t>
            </a:r>
          </a:p>
        </p:txBody>
      </p:sp>
    </p:spTree>
    <p:extLst>
      <p:ext uri="{BB962C8B-B14F-4D97-AF65-F5344CB8AC3E}">
        <p14:creationId xmlns:p14="http://schemas.microsoft.com/office/powerpoint/2010/main" val="470161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1BBCD962-5EF0-4128-A3D7-4DCFDCE3D4D3}"/>
              </a:ext>
            </a:extLst>
          </p:cNvPr>
          <p:cNvSpPr txBox="1"/>
          <p:nvPr/>
        </p:nvSpPr>
        <p:spPr>
          <a:xfrm>
            <a:off x="411997" y="73508"/>
            <a:ext cx="6947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ADFA"/>
                </a:solidFill>
              </a:rPr>
              <a:t>Alguns destaques do RAF 85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3C0E1CA2-AB78-48E8-87EB-5AAB6BC84E91}"/>
              </a:ext>
            </a:extLst>
          </p:cNvPr>
          <p:cNvSpPr txBox="1"/>
          <p:nvPr/>
        </p:nvSpPr>
        <p:spPr>
          <a:xfrm>
            <a:off x="251520" y="1098362"/>
            <a:ext cx="8640960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5D89"/>
                </a:solidFill>
              </a:rPr>
              <a:t>IFI revisa </a:t>
            </a:r>
            <a:r>
              <a:rPr lang="pt-BR" sz="2000" b="1" u="sng" dirty="0">
                <a:solidFill>
                  <a:srgbClr val="005D89"/>
                </a:solidFill>
              </a:rPr>
              <a:t>projeção para o PIB</a:t>
            </a:r>
            <a:r>
              <a:rPr lang="pt-BR" sz="2000" dirty="0">
                <a:solidFill>
                  <a:srgbClr val="005D89"/>
                </a:solidFill>
              </a:rPr>
              <a:t> de 2024, de 1,2% para </a:t>
            </a:r>
            <a:r>
              <a:rPr lang="pt-BR" sz="2000" b="1" u="sng" dirty="0">
                <a:solidFill>
                  <a:srgbClr val="005D89"/>
                </a:solidFill>
              </a:rPr>
              <a:t>1,6%</a:t>
            </a:r>
            <a:r>
              <a:rPr lang="pt-BR" sz="2000" dirty="0">
                <a:solidFill>
                  <a:srgbClr val="005D89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5D89"/>
                </a:solidFill>
              </a:rPr>
              <a:t>Revisão do PIB reflete o potencial impacto positivo do pagamento extraordinário dos precatórios e uma perspectiva mais favorável para a economia global.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u="sng" dirty="0">
                <a:solidFill>
                  <a:srgbClr val="005D89"/>
                </a:solidFill>
              </a:rPr>
              <a:t>Projeção da IFI</a:t>
            </a:r>
            <a:r>
              <a:rPr lang="pt-BR" sz="2000" b="1" dirty="0">
                <a:solidFill>
                  <a:srgbClr val="005D89"/>
                </a:solidFill>
              </a:rPr>
              <a:t> </a:t>
            </a:r>
            <a:r>
              <a:rPr lang="pt-BR" sz="2000" dirty="0">
                <a:solidFill>
                  <a:srgbClr val="005D89"/>
                </a:solidFill>
              </a:rPr>
              <a:t>para o resultado primário do governo central em 2024 é de </a:t>
            </a:r>
            <a:r>
              <a:rPr lang="pt-BR" sz="2000" b="1" u="sng" dirty="0">
                <a:solidFill>
                  <a:srgbClr val="005D89"/>
                </a:solidFill>
              </a:rPr>
              <a:t>deficit de 0,9% do PIB</a:t>
            </a:r>
            <a:r>
              <a:rPr lang="pt-BR" sz="2000" dirty="0">
                <a:solidFill>
                  <a:srgbClr val="005D89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5D89"/>
                </a:solidFill>
              </a:rPr>
              <a:t>Limitação de compensações tributárias poderia elevar arrecadação em até 1,1 p.p. do PIB no curto prazo.</a:t>
            </a:r>
          </a:p>
        </p:txBody>
      </p:sp>
    </p:spTree>
    <p:extLst>
      <p:ext uri="{BB962C8B-B14F-4D97-AF65-F5344CB8AC3E}">
        <p14:creationId xmlns:p14="http://schemas.microsoft.com/office/powerpoint/2010/main" val="1397986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xmlns="" id="{52DB7490-3D9C-91F4-C6D8-81DCBF9FB99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642147" y="644952"/>
            <a:ext cx="3688803" cy="4486605"/>
          </a:xfr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04C13E51-66A4-A2D2-E4EF-0CE334795A43}"/>
              </a:ext>
            </a:extLst>
          </p:cNvPr>
          <p:cNvSpPr txBox="1"/>
          <p:nvPr/>
        </p:nvSpPr>
        <p:spPr>
          <a:xfrm>
            <a:off x="902676" y="5289717"/>
            <a:ext cx="745587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Percentual de Renúncia de ICMS em 2022 </a:t>
            </a:r>
          </a:p>
          <a:p>
            <a:r>
              <a:rPr lang="pt-BR" sz="1600" dirty="0"/>
              <a:t>Dados em: % </a:t>
            </a:r>
          </a:p>
          <a:p>
            <a:r>
              <a:rPr lang="pt-BR" sz="1600" dirty="0"/>
              <a:t>Elaboração: Tesouro Nacional</a:t>
            </a:r>
          </a:p>
          <a:p>
            <a:r>
              <a:rPr lang="pt-BR" sz="1600" dirty="0"/>
              <a:t>Fonte: Programa de Reestruturação e de Ajuste Fiscal</a:t>
            </a:r>
          </a:p>
        </p:txBody>
      </p:sp>
    </p:spTree>
    <p:extLst>
      <p:ext uri="{BB962C8B-B14F-4D97-AF65-F5344CB8AC3E}">
        <p14:creationId xmlns:p14="http://schemas.microsoft.com/office/powerpoint/2010/main" val="3830120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62B44C9-1ADC-49B0-AE02-0C0FEF5C4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085" y="901622"/>
            <a:ext cx="6225827" cy="351021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861B8CC-60BF-955D-3A6B-12E16A8B7858}"/>
              </a:ext>
            </a:extLst>
          </p:cNvPr>
          <p:cNvSpPr txBox="1"/>
          <p:nvPr/>
        </p:nvSpPr>
        <p:spPr>
          <a:xfrm>
            <a:off x="322384" y="4744053"/>
            <a:ext cx="8499231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Composição das despesas primárias empenhadas </a:t>
            </a:r>
          </a:p>
          <a:p>
            <a:r>
              <a:rPr lang="pt-BR" sz="1600" dirty="0"/>
              <a:t>Dados em: R$ milhões e percentual de crescimento anual </a:t>
            </a:r>
          </a:p>
          <a:p>
            <a:r>
              <a:rPr lang="pt-BR" sz="1600" dirty="0"/>
              <a:t>Variação nominal </a:t>
            </a:r>
          </a:p>
          <a:p>
            <a:r>
              <a:rPr lang="pt-BR" sz="1600" dirty="0"/>
              <a:t>Elaboração: Tesouro Nacional</a:t>
            </a:r>
          </a:p>
          <a:p>
            <a:r>
              <a:rPr lang="pt-BR" sz="1600" dirty="0"/>
              <a:t>Fonte: Programa de Reestruturação e Ajuste Fiscal/Tesouro Nacional</a:t>
            </a:r>
          </a:p>
        </p:txBody>
      </p:sp>
    </p:spTree>
    <p:extLst>
      <p:ext uri="{BB962C8B-B14F-4D97-AF65-F5344CB8AC3E}">
        <p14:creationId xmlns:p14="http://schemas.microsoft.com/office/powerpoint/2010/main" val="700431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4F2C3518-FA76-9818-39E5-AC5A730A2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755" y="967065"/>
            <a:ext cx="6971042" cy="360418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1D830F7C-464D-266C-D143-B7C8FDB0C39E}"/>
              </a:ext>
            </a:extLst>
          </p:cNvPr>
          <p:cNvSpPr txBox="1"/>
          <p:nvPr/>
        </p:nvSpPr>
        <p:spPr>
          <a:xfrm>
            <a:off x="187569" y="4847382"/>
            <a:ext cx="8745415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Participação das despesas com pessoal no total de despesas primárias — 2022</a:t>
            </a:r>
            <a:r>
              <a:rPr lang="pt-BR" dirty="0"/>
              <a:t> </a:t>
            </a:r>
          </a:p>
          <a:p>
            <a:r>
              <a:rPr lang="pt-BR" sz="1600" dirty="0"/>
              <a:t>Dados em: % </a:t>
            </a:r>
          </a:p>
          <a:p>
            <a:r>
              <a:rPr lang="pt-BR" sz="1600" dirty="0"/>
              <a:t>Despesa empenhada</a:t>
            </a:r>
          </a:p>
          <a:p>
            <a:r>
              <a:rPr lang="pt-BR" sz="1600" dirty="0"/>
              <a:t>Elaboração: Tesouro Nacional</a:t>
            </a:r>
          </a:p>
          <a:p>
            <a:r>
              <a:rPr lang="pt-BR" sz="1600" dirty="0"/>
              <a:t>Fonte: Programa de Reestruturação e Ajuste Fiscal/Tesouro Nacional</a:t>
            </a:r>
          </a:p>
        </p:txBody>
      </p:sp>
    </p:spTree>
    <p:extLst>
      <p:ext uri="{BB962C8B-B14F-4D97-AF65-F5344CB8AC3E}">
        <p14:creationId xmlns:p14="http://schemas.microsoft.com/office/powerpoint/2010/main" val="3685628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5DCE1A3-8E50-0440-99FE-1D0FAE677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185" y="1314384"/>
            <a:ext cx="5802923" cy="321212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0FC353D0-E592-A75D-1481-5D678D305EA3}"/>
              </a:ext>
            </a:extLst>
          </p:cNvPr>
          <p:cNvSpPr txBox="1"/>
          <p:nvPr/>
        </p:nvSpPr>
        <p:spPr>
          <a:xfrm>
            <a:off x="333844" y="5043700"/>
            <a:ext cx="8698523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Investimento total/Receita Corrente Líquida</a:t>
            </a:r>
            <a:r>
              <a:rPr lang="pt-BR" dirty="0"/>
              <a:t> </a:t>
            </a:r>
            <a:br>
              <a:rPr lang="pt-BR" dirty="0"/>
            </a:br>
            <a:r>
              <a:rPr lang="pt-BR" sz="1600" dirty="0"/>
              <a:t>Despesa empenhada</a:t>
            </a:r>
          </a:p>
          <a:p>
            <a:r>
              <a:rPr lang="pt-BR" sz="1600" dirty="0"/>
              <a:t>Dados em: % </a:t>
            </a:r>
          </a:p>
          <a:p>
            <a:r>
              <a:rPr lang="pt-BR" sz="1600" dirty="0"/>
              <a:t>Elaboração: Tesouro Nacional </a:t>
            </a:r>
          </a:p>
          <a:p>
            <a:r>
              <a:rPr lang="pt-BR" sz="1600" dirty="0"/>
              <a:t>Fonte: Programa de Reestruturação e Ajuste Fiscal/Tesouro Nacional</a:t>
            </a:r>
          </a:p>
        </p:txBody>
      </p:sp>
    </p:spTree>
    <p:extLst>
      <p:ext uri="{BB962C8B-B14F-4D97-AF65-F5344CB8AC3E}">
        <p14:creationId xmlns:p14="http://schemas.microsoft.com/office/powerpoint/2010/main" val="3205677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A432553-BFF1-810C-1D3A-BC86DEF22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796" y="1341682"/>
            <a:ext cx="6740770" cy="282526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23711F2-A3B6-F356-29B5-889DE1B06892}"/>
              </a:ext>
            </a:extLst>
          </p:cNvPr>
          <p:cNvSpPr txBox="1"/>
          <p:nvPr/>
        </p:nvSpPr>
        <p:spPr>
          <a:xfrm>
            <a:off x="164123" y="4628999"/>
            <a:ext cx="881575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Investimento Recursos Próprios/Investimento total </a:t>
            </a:r>
          </a:p>
          <a:p>
            <a:r>
              <a:rPr lang="pt-BR" sz="1600" dirty="0"/>
              <a:t>Dados em: % </a:t>
            </a:r>
          </a:p>
          <a:p>
            <a:r>
              <a:rPr lang="pt-BR" sz="1600" dirty="0"/>
              <a:t>Elaboração: Tesouro Nacional </a:t>
            </a:r>
          </a:p>
          <a:p>
            <a:r>
              <a:rPr lang="pt-BR" sz="1600" dirty="0"/>
              <a:t>Nota: Investimento com recursos próprios: Investimento Total - Transferências de Capital - Op. de Crédito </a:t>
            </a:r>
          </a:p>
          <a:p>
            <a:r>
              <a:rPr lang="pt-BR" sz="1600" dirty="0"/>
              <a:t>Fonte: Programa de Reestruturação e Ajuste Fiscal/Tesouro Nacional </a:t>
            </a:r>
          </a:p>
        </p:txBody>
      </p:sp>
    </p:spTree>
    <p:extLst>
      <p:ext uri="{BB962C8B-B14F-4D97-AF65-F5344CB8AC3E}">
        <p14:creationId xmlns:p14="http://schemas.microsoft.com/office/powerpoint/2010/main" val="3700516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C0D9D590-3544-36EE-2ADC-1FEEB0F5B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50" y="1214477"/>
            <a:ext cx="7550077" cy="31937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06A2A30-B5C8-9F0E-4763-3582CD6E8FDB}"/>
              </a:ext>
            </a:extLst>
          </p:cNvPr>
          <p:cNvSpPr txBox="1"/>
          <p:nvPr/>
        </p:nvSpPr>
        <p:spPr>
          <a:xfrm>
            <a:off x="211015" y="4881803"/>
            <a:ext cx="878058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Variação real da despesa bruta com pessoal entre 2021 e 2022</a:t>
            </a:r>
          </a:p>
          <a:p>
            <a:r>
              <a:rPr lang="pt-BR" sz="1600" dirty="0"/>
              <a:t>Dados em: % </a:t>
            </a:r>
          </a:p>
          <a:p>
            <a:r>
              <a:rPr lang="pt-BR" sz="1600" dirty="0"/>
              <a:t>Despesa Bruta com Pessoal segundo critérios do RGF</a:t>
            </a:r>
          </a:p>
          <a:p>
            <a:r>
              <a:rPr lang="pt-BR" sz="1600" dirty="0"/>
              <a:t>Deflator: IPCA médio de 2022 / </a:t>
            </a:r>
            <a:r>
              <a:rPr lang="pt-BR" sz="1600" dirty="0" smtClean="0"/>
              <a:t>Elaboração: Tesouro</a:t>
            </a:r>
          </a:p>
          <a:p>
            <a:r>
              <a:rPr lang="pt-BR" sz="1600" dirty="0" smtClean="0"/>
              <a:t>Fonte</a:t>
            </a:r>
            <a:r>
              <a:rPr lang="pt-BR" sz="1600" dirty="0"/>
              <a:t>: Programa de Reestruturação e Ajuste Fiscal/Tesouro Nacional </a:t>
            </a:r>
            <a:endParaRPr lang="pt-BR" sz="1600" dirty="0" smtClean="0"/>
          </a:p>
        </p:txBody>
      </p:sp>
    </p:spTree>
    <p:extLst>
      <p:ext uri="{BB962C8B-B14F-4D97-AF65-F5344CB8AC3E}">
        <p14:creationId xmlns:p14="http://schemas.microsoft.com/office/powerpoint/2010/main" val="4209988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6FD8BEF-D024-4844-D885-A3A98E353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89" y="790896"/>
            <a:ext cx="7546022" cy="341261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11783694-F4DE-A343-CCB2-D35B89A9DED9}"/>
              </a:ext>
            </a:extLst>
          </p:cNvPr>
          <p:cNvSpPr txBox="1"/>
          <p:nvPr/>
        </p:nvSpPr>
        <p:spPr>
          <a:xfrm>
            <a:off x="240323" y="4466665"/>
            <a:ext cx="866335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Total de Gastos per Capita com Pessoal do Exercício de 2022 </a:t>
            </a:r>
          </a:p>
          <a:p>
            <a:r>
              <a:rPr lang="pt-BR" sz="1600" dirty="0"/>
              <a:t>Dados em: R$ (milhares) </a:t>
            </a:r>
          </a:p>
          <a:p>
            <a:r>
              <a:rPr lang="pt-BR" sz="1600" dirty="0"/>
              <a:t>Projeção de população do Brasil e Unidades Federadas (IBGE). Foi considerada a população de 2021, por ter sido a última projeção da série histórica do IBGE </a:t>
            </a:r>
          </a:p>
          <a:p>
            <a:r>
              <a:rPr lang="pt-BR" sz="1600" dirty="0"/>
              <a:t>Elaboração: Tesouro Nacional </a:t>
            </a:r>
          </a:p>
          <a:p>
            <a:r>
              <a:rPr lang="pt-BR" sz="1600" dirty="0"/>
              <a:t>Fonte: Programa de Reestruturação e Ajuste Fiscal/</a:t>
            </a:r>
            <a:r>
              <a:rPr lang="pt-BR" sz="1600" dirty="0" err="1"/>
              <a:t>TesouroNacional</a:t>
            </a:r>
            <a:r>
              <a:rPr lang="pt-BR" sz="1600" dirty="0"/>
              <a:t> e IBGE</a:t>
            </a:r>
          </a:p>
        </p:txBody>
      </p:sp>
    </p:spTree>
    <p:extLst>
      <p:ext uri="{BB962C8B-B14F-4D97-AF65-F5344CB8AC3E}">
        <p14:creationId xmlns:p14="http://schemas.microsoft.com/office/powerpoint/2010/main" val="2557923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624E906-DF9D-23FF-0526-F6315C893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615" y="703385"/>
            <a:ext cx="4454770" cy="378655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3135D95-47A8-49E1-1AEC-DEB1B6F77E70}"/>
              </a:ext>
            </a:extLst>
          </p:cNvPr>
          <p:cNvSpPr txBox="1"/>
          <p:nvPr/>
        </p:nvSpPr>
        <p:spPr>
          <a:xfrm>
            <a:off x="416169" y="4670029"/>
            <a:ext cx="83116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Limite de alerta da despesa líquida com pessoal da LRF (54% da RCL) - Economia potencial de recursos em 2022 </a:t>
            </a:r>
          </a:p>
          <a:p>
            <a:r>
              <a:rPr lang="pt-BR" sz="1600" dirty="0"/>
              <a:t>Dados em: R$ milhões </a:t>
            </a:r>
          </a:p>
          <a:p>
            <a:r>
              <a:rPr lang="pt-BR" sz="1600" dirty="0" smtClean="0"/>
              <a:t>Elaboração: Tesouro Nacional</a:t>
            </a:r>
          </a:p>
          <a:p>
            <a:r>
              <a:rPr lang="pt-BR" sz="1600" dirty="0" smtClean="0"/>
              <a:t>RCL </a:t>
            </a:r>
            <a:r>
              <a:rPr lang="pt-BR" sz="1600" dirty="0"/>
              <a:t>ajustada para fins de despesa de pessoal </a:t>
            </a:r>
          </a:p>
          <a:p>
            <a:r>
              <a:rPr lang="pt-BR" sz="1600" dirty="0"/>
              <a:t>Fontes: Programa de Reestruturação e Ajuste Fiscal/Tesouro Nacional e </a:t>
            </a:r>
            <a:r>
              <a:rPr lang="pt-BR" sz="1600" dirty="0" err="1"/>
              <a:t>Siconfi</a:t>
            </a:r>
            <a:r>
              <a:rPr lang="pt-BR" sz="1600" dirty="0"/>
              <a:t>/Tesouro Nacional</a:t>
            </a:r>
          </a:p>
        </p:txBody>
      </p:sp>
    </p:spTree>
    <p:extLst>
      <p:ext uri="{BB962C8B-B14F-4D97-AF65-F5344CB8AC3E}">
        <p14:creationId xmlns:p14="http://schemas.microsoft.com/office/powerpoint/2010/main" val="3652694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B9EFFF7-97B5-331B-0233-F41DF1705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21" y="949921"/>
            <a:ext cx="7481367" cy="366302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943162E-78EE-3F73-4BF3-35DD19D25168}"/>
              </a:ext>
            </a:extLst>
          </p:cNvPr>
          <p:cNvSpPr txBox="1"/>
          <p:nvPr/>
        </p:nvSpPr>
        <p:spPr>
          <a:xfrm>
            <a:off x="211016" y="4790945"/>
            <a:ext cx="8721968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Relação entre a despesa com pessoal e a receita corrente líquida do exercício de 2022 </a:t>
            </a:r>
            <a:r>
              <a:rPr lang="pt-BR" sz="1600" dirty="0"/>
              <a:t>Dados em: % </a:t>
            </a:r>
          </a:p>
          <a:p>
            <a:r>
              <a:rPr lang="pt-BR" sz="1600" dirty="0"/>
              <a:t>Elaboração: Tesouro Nacional</a:t>
            </a:r>
          </a:p>
          <a:p>
            <a:r>
              <a:rPr lang="pt-BR" sz="1600" dirty="0"/>
              <a:t>RCL ajustada para fins de despesa de pessoal </a:t>
            </a:r>
          </a:p>
          <a:p>
            <a:r>
              <a:rPr lang="pt-BR" sz="1600" dirty="0"/>
              <a:t>Fonte: Programa de Reestruturação e Ajuste Fiscal/Tesouro Nacional </a:t>
            </a:r>
          </a:p>
        </p:txBody>
      </p:sp>
    </p:spTree>
    <p:extLst>
      <p:ext uri="{BB962C8B-B14F-4D97-AF65-F5344CB8AC3E}">
        <p14:creationId xmlns:p14="http://schemas.microsoft.com/office/powerpoint/2010/main" val="3844606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54ECDEB-09C0-A6A5-622C-DB4522541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22" y="694619"/>
            <a:ext cx="7964611" cy="438866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21571C1C-5C1F-869E-2B19-FFE0D9A00662}"/>
              </a:ext>
            </a:extLst>
          </p:cNvPr>
          <p:cNvSpPr txBox="1"/>
          <p:nvPr/>
        </p:nvSpPr>
        <p:spPr>
          <a:xfrm>
            <a:off x="368488" y="5240741"/>
            <a:ext cx="898022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Nota dos Indicadores da CAPAG atual — Estados </a:t>
            </a:r>
          </a:p>
          <a:p>
            <a:r>
              <a:rPr lang="pt-BR" sz="1600" dirty="0"/>
              <a:t>Elaboração: Tesouro Nacional</a:t>
            </a:r>
          </a:p>
          <a:p>
            <a:r>
              <a:rPr lang="pt-BR" sz="1600" dirty="0"/>
              <a:t>Valores em: % </a:t>
            </a:r>
          </a:p>
          <a:p>
            <a:r>
              <a:rPr lang="pt-BR" sz="1600" dirty="0"/>
              <a:t>Fonte: Tesouro Nacional </a:t>
            </a:r>
            <a:endParaRPr lang="pt-BR" sz="1600" dirty="0" smtClean="0"/>
          </a:p>
        </p:txBody>
      </p:sp>
    </p:spTree>
    <p:extLst>
      <p:ext uri="{BB962C8B-B14F-4D97-AF65-F5344CB8AC3E}">
        <p14:creationId xmlns:p14="http://schemas.microsoft.com/office/powerpoint/2010/main" val="1413462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8183E254-A155-DC02-5465-4B6DE9C00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C0C023C-2B86-4F24-D330-235D1772895D}"/>
              </a:ext>
            </a:extLst>
          </p:cNvPr>
          <p:cNvSpPr txBox="1"/>
          <p:nvPr/>
        </p:nvSpPr>
        <p:spPr>
          <a:xfrm>
            <a:off x="411997" y="73508"/>
            <a:ext cx="6947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ADFA"/>
                </a:solidFill>
              </a:rPr>
              <a:t>Alguns destaques do Relatório mensal da IFI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ACB5C45D-41CD-0ABA-F3CA-8B6F3FBE1B6D}"/>
              </a:ext>
            </a:extLst>
          </p:cNvPr>
          <p:cNvSpPr txBox="1"/>
          <p:nvPr/>
        </p:nvSpPr>
        <p:spPr>
          <a:xfrm>
            <a:off x="251520" y="1098362"/>
            <a:ext cx="8640960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5D89"/>
                </a:solidFill>
              </a:rPr>
              <a:t>Exercício indica que o contingenciamento máximo em 2024 poderia ser de R$ 25,9 bilhões ou R$ 52,2 bilhões.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5D89"/>
                </a:solidFill>
              </a:rPr>
              <a:t>Contingenciamento necessário, com base na frustração das receitas condicionadas  calculadas pela IFI ficaria em torno de R$ 49,7 bilhões.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5D89"/>
                </a:solidFill>
              </a:rPr>
              <a:t>Cenário da IFI indica que a dívida bruta alcance 77,7% do PIB no fim de 2024.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5D89"/>
                </a:solidFill>
              </a:rPr>
              <a:t>Desaceleração do PIB e deficits primários dificultam a estabilização da dívida no curto prazo.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5D89"/>
                </a:solidFill>
              </a:rPr>
              <a:t>Probabilidade de a dívida superar 90% do PIB entre 2024 e 2028 reduziu-se de 38,7% para 29,1%.</a:t>
            </a:r>
            <a:endParaRPr lang="pt-BR" sz="1600" dirty="0">
              <a:solidFill>
                <a:srgbClr val="005D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95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D85DC2C-3218-BF80-D48E-34D94BDA8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729" y="762000"/>
            <a:ext cx="4426542" cy="344658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BDD9293C-6D0A-E697-5FC1-A21DCD2B8E33}"/>
              </a:ext>
            </a:extLst>
          </p:cNvPr>
          <p:cNvSpPr txBox="1"/>
          <p:nvPr/>
        </p:nvSpPr>
        <p:spPr>
          <a:xfrm>
            <a:off x="164123" y="4948535"/>
            <a:ext cx="87923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Nota dos Indicadores da CAPAG atual — Estados</a:t>
            </a:r>
            <a:r>
              <a:rPr lang="pt-BR" dirty="0"/>
              <a:t> </a:t>
            </a:r>
          </a:p>
          <a:p>
            <a:r>
              <a:rPr lang="pt-BR" dirty="0"/>
              <a:t>Elaboração: Tesouro Nacional </a:t>
            </a:r>
          </a:p>
          <a:p>
            <a:r>
              <a:rPr lang="pt-BR" dirty="0"/>
              <a:t>Fonte: Tesouro Nacional</a:t>
            </a:r>
          </a:p>
        </p:txBody>
      </p:sp>
    </p:spTree>
    <p:extLst>
      <p:ext uri="{BB962C8B-B14F-4D97-AF65-F5344CB8AC3E}">
        <p14:creationId xmlns:p14="http://schemas.microsoft.com/office/powerpoint/2010/main" val="3404153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FA66A56-DC3C-AD36-00FF-7BB3BD8F5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36" y="787261"/>
            <a:ext cx="5220332" cy="426991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58868ED-0019-E474-5FB8-CE9C8896E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738" y="1172007"/>
            <a:ext cx="2900394" cy="111784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2B9560F2-522B-AABC-2AEC-AE26E2263780}"/>
              </a:ext>
            </a:extLst>
          </p:cNvPr>
          <p:cNvSpPr txBox="1"/>
          <p:nvPr/>
        </p:nvSpPr>
        <p:spPr>
          <a:xfrm>
            <a:off x="368136" y="5294124"/>
            <a:ext cx="840772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Variação da nota de capacidade de pagamento dos Estados entre 2022 e 2023 </a:t>
            </a:r>
            <a:r>
              <a:rPr lang="pt-BR" sz="1600" dirty="0"/>
              <a:t>Elaboração: Tesouro Nacional</a:t>
            </a:r>
          </a:p>
          <a:p>
            <a:r>
              <a:rPr lang="pt-BR" sz="1600" dirty="0"/>
              <a:t>Fonte: Programa de Reestruturação e Ajuste Fiscal/Tesouro Nacional</a:t>
            </a:r>
          </a:p>
        </p:txBody>
      </p:sp>
    </p:spTree>
    <p:extLst>
      <p:ext uri="{BB962C8B-B14F-4D97-AF65-F5344CB8AC3E}">
        <p14:creationId xmlns:p14="http://schemas.microsoft.com/office/powerpoint/2010/main" val="36394291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005D89"/>
                </a:solidFill>
              </a:rPr>
              <a:t>Obrigado!</a:t>
            </a:r>
            <a:endParaRPr lang="pt-BR" sz="3600" b="1" dirty="0">
              <a:solidFill>
                <a:srgbClr val="005D89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>
              <a:solidFill>
                <a:srgbClr val="00ADFA"/>
              </a:solidFill>
            </a:endParaRPr>
          </a:p>
          <a:p>
            <a:r>
              <a:rPr lang="pt-BR" sz="1800" dirty="0" smtClean="0">
                <a:solidFill>
                  <a:srgbClr val="00ADFA"/>
                </a:solidFill>
              </a:rPr>
              <a:t>marcus.pestana@senado.leg.br</a:t>
            </a:r>
            <a:endParaRPr lang="pt-BR" dirty="0">
              <a:solidFill>
                <a:srgbClr val="00AD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12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1675AC5-47F5-95C4-6FC9-C49284DA0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EB12AF7-CC0D-11D8-9908-CD8BD7867558}"/>
              </a:ext>
            </a:extLst>
          </p:cNvPr>
          <p:cNvSpPr txBox="1"/>
          <p:nvPr/>
        </p:nvSpPr>
        <p:spPr>
          <a:xfrm>
            <a:off x="343472" y="6462556"/>
            <a:ext cx="6520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FMI - </a:t>
            </a: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World </a:t>
            </a:r>
            <a:r>
              <a:rPr kumimoji="0" lang="pt-BR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</a:t>
            </a: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Outlook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Janeiro de 2024.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90B99F47-4150-C516-3464-1BF57435DDFE}"/>
              </a:ext>
            </a:extLst>
          </p:cNvPr>
          <p:cNvSpPr txBox="1">
            <a:spLocks/>
          </p:cNvSpPr>
          <p:nvPr/>
        </p:nvSpPr>
        <p:spPr>
          <a:xfrm>
            <a:off x="343471" y="0"/>
            <a:ext cx="7287818" cy="538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Cenário internacional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5E9AFB90-B1E5-DB2B-8B14-06FEFA1A57A0}"/>
              </a:ext>
            </a:extLst>
          </p:cNvPr>
          <p:cNvSpPr txBox="1">
            <a:spLocks/>
          </p:cNvSpPr>
          <p:nvPr/>
        </p:nvSpPr>
        <p:spPr>
          <a:xfrm>
            <a:off x="343471" y="1252805"/>
            <a:ext cx="8456219" cy="5386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marR="0" lvl="0" indent="-5715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 recuperação econômica da pandemia e da invasão da Ucrânia pela Rússia está superando as expectativas. 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 inflação está diminuindo, com um impacto reduzido no emprego e na atividade, refletindo desenvolvimentos favoráveis no lado da oferta e medidas de aperto pelos bancos centrais. 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No entanto, as altas taxas de juros para combater a inflação e a retirada de estímulo fiscal devem limitar o crescimento de 2024.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6805122-5FEF-FE97-2251-F81AF28A5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691" y="2686232"/>
            <a:ext cx="5300553" cy="304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18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3E6EC357-1D11-455B-56DC-922098631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>
            <a:extLst>
              <a:ext uri="{FF2B5EF4-FFF2-40B4-BE49-F238E27FC236}">
                <a16:creationId xmlns:a16="http://schemas.microsoft.com/office/drawing/2014/main" xmlns="" id="{E3D1527B-F1DB-B595-BCBC-45F8FD3AE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11557"/>
            <a:ext cx="9144000" cy="346486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A2E5A154-A7ED-A541-8F4A-7DED0E52D691}"/>
              </a:ext>
            </a:extLst>
          </p:cNvPr>
          <p:cNvSpPr txBox="1"/>
          <p:nvPr/>
        </p:nvSpPr>
        <p:spPr>
          <a:xfrm>
            <a:off x="369116" y="62347"/>
            <a:ext cx="6946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ADFA"/>
                </a:solidFill>
              </a:rPr>
              <a:t>A questão dos precatórios: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99C37C8-0709-9F55-D89B-90B0413BA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1846"/>
            <a:ext cx="9144000" cy="289825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DCC84A8-40E4-ACA9-0408-08997E73ADF0}"/>
              </a:ext>
            </a:extLst>
          </p:cNvPr>
          <p:cNvSpPr txBox="1"/>
          <p:nvPr/>
        </p:nvSpPr>
        <p:spPr>
          <a:xfrm>
            <a:off x="8031115" y="1773076"/>
            <a:ext cx="71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84,5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5EF1B182-54EA-D278-B5C7-8E481DC8EBE0}"/>
              </a:ext>
            </a:extLst>
          </p:cNvPr>
          <p:cNvSpPr txBox="1"/>
          <p:nvPr/>
        </p:nvSpPr>
        <p:spPr>
          <a:xfrm>
            <a:off x="7118194" y="1312917"/>
            <a:ext cx="71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141,8</a:t>
            </a:r>
            <a:endParaRPr lang="en-US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2B2CB456-0D64-E6FB-7272-CF891B07CDA7}"/>
              </a:ext>
            </a:extLst>
          </p:cNvPr>
          <p:cNvSpPr txBox="1"/>
          <p:nvPr/>
        </p:nvSpPr>
        <p:spPr>
          <a:xfrm>
            <a:off x="6187518" y="1773076"/>
            <a:ext cx="71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100,4</a:t>
            </a:r>
            <a:endParaRPr lang="en-US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CF91FE5E-A0A5-B4BF-375D-98E1C0ED3DDD}"/>
              </a:ext>
            </a:extLst>
          </p:cNvPr>
          <p:cNvSpPr txBox="1"/>
          <p:nvPr/>
        </p:nvSpPr>
        <p:spPr>
          <a:xfrm>
            <a:off x="5247746" y="2016757"/>
            <a:ext cx="71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77,7</a:t>
            </a:r>
            <a:endParaRPr lang="en-US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C47C54C9-38B2-07E2-043F-755A2628E97B}"/>
              </a:ext>
            </a:extLst>
          </p:cNvPr>
          <p:cNvSpPr txBox="1"/>
          <p:nvPr/>
        </p:nvSpPr>
        <p:spPr>
          <a:xfrm>
            <a:off x="4325948" y="2142408"/>
            <a:ext cx="71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70,4</a:t>
            </a:r>
            <a:endParaRPr lang="en-US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79A04866-7786-11A2-D339-48D95494987D}"/>
              </a:ext>
            </a:extLst>
          </p:cNvPr>
          <p:cNvSpPr txBox="1"/>
          <p:nvPr/>
        </p:nvSpPr>
        <p:spPr>
          <a:xfrm>
            <a:off x="3404150" y="2244046"/>
            <a:ext cx="71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59,4</a:t>
            </a:r>
            <a:endParaRPr lang="en-US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57798F8D-EB09-EF9F-7963-4E799DA78017}"/>
              </a:ext>
            </a:extLst>
          </p:cNvPr>
          <p:cNvSpPr txBox="1"/>
          <p:nvPr/>
        </p:nvSpPr>
        <p:spPr>
          <a:xfrm>
            <a:off x="2482133" y="2428712"/>
            <a:ext cx="71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41,8</a:t>
            </a:r>
            <a:endParaRPr lang="en-US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831A2C4C-83F7-42D8-8BE9-47BD71F130D0}"/>
              </a:ext>
            </a:extLst>
          </p:cNvPr>
          <p:cNvSpPr txBox="1"/>
          <p:nvPr/>
        </p:nvSpPr>
        <p:spPr>
          <a:xfrm>
            <a:off x="1560116" y="2444702"/>
            <a:ext cx="71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36,6</a:t>
            </a:r>
            <a:endParaRPr lang="en-US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AA6EAAF0-51A1-32DB-DB98-161E81F20224}"/>
              </a:ext>
            </a:extLst>
          </p:cNvPr>
          <p:cNvSpPr txBox="1"/>
          <p:nvPr/>
        </p:nvSpPr>
        <p:spPr>
          <a:xfrm>
            <a:off x="636756" y="2450503"/>
            <a:ext cx="71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37,3</a:t>
            </a:r>
            <a:endParaRPr lang="en-US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23AB2CE1-A5BF-2F63-DF01-6572D4DDE169}"/>
              </a:ext>
            </a:extLst>
          </p:cNvPr>
          <p:cNvSpPr txBox="1"/>
          <p:nvPr/>
        </p:nvSpPr>
        <p:spPr>
          <a:xfrm>
            <a:off x="3192346" y="119203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005D89"/>
                </a:solidFill>
              </a:rPr>
              <a:t>Evolução dos estoques</a:t>
            </a:r>
            <a:endParaRPr lang="en-US" b="1" dirty="0">
              <a:solidFill>
                <a:srgbClr val="005D89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94DF01E6-62F8-4CEF-B100-5146111FD38D}"/>
              </a:ext>
            </a:extLst>
          </p:cNvPr>
          <p:cNvSpPr txBox="1"/>
          <p:nvPr/>
        </p:nvSpPr>
        <p:spPr>
          <a:xfrm>
            <a:off x="8164280" y="3573271"/>
            <a:ext cx="71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151,0</a:t>
            </a:r>
            <a:endParaRPr lang="en-US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37163A92-3631-EE70-1621-784074F310F4}"/>
              </a:ext>
            </a:extLst>
          </p:cNvPr>
          <p:cNvSpPr txBox="1"/>
          <p:nvPr/>
        </p:nvSpPr>
        <p:spPr>
          <a:xfrm>
            <a:off x="7237823" y="5296631"/>
            <a:ext cx="71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58,1</a:t>
            </a:r>
            <a:endParaRPr lang="en-US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664CEAF8-EBC3-A771-2821-4D5009FBC5EC}"/>
              </a:ext>
            </a:extLst>
          </p:cNvPr>
          <p:cNvSpPr txBox="1"/>
          <p:nvPr/>
        </p:nvSpPr>
        <p:spPr>
          <a:xfrm>
            <a:off x="6316025" y="5346756"/>
            <a:ext cx="71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54,1</a:t>
            </a:r>
            <a:endParaRPr lang="en-US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25069792-901E-C760-A633-3A1D65840A9C}"/>
              </a:ext>
            </a:extLst>
          </p:cNvPr>
          <p:cNvSpPr txBox="1"/>
          <p:nvPr/>
        </p:nvSpPr>
        <p:spPr>
          <a:xfrm>
            <a:off x="5394227" y="5434452"/>
            <a:ext cx="71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50,1</a:t>
            </a:r>
            <a:endParaRPr lang="en-US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8DE855F2-1C12-31C4-DB55-D1707C006EA1}"/>
              </a:ext>
            </a:extLst>
          </p:cNvPr>
          <p:cNvSpPr txBox="1"/>
          <p:nvPr/>
        </p:nvSpPr>
        <p:spPr>
          <a:xfrm>
            <a:off x="4428698" y="5624882"/>
            <a:ext cx="71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41,1</a:t>
            </a:r>
            <a:endParaRPr lang="en-US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7F10BF52-161C-9FB5-4930-772389C5B799}"/>
              </a:ext>
            </a:extLst>
          </p:cNvPr>
          <p:cNvSpPr txBox="1"/>
          <p:nvPr/>
        </p:nvSpPr>
        <p:spPr>
          <a:xfrm>
            <a:off x="3506900" y="5707165"/>
            <a:ext cx="71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36,7</a:t>
            </a:r>
            <a:endParaRPr lang="en-US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C8F55230-22A3-C409-4A53-3725BB53843C}"/>
              </a:ext>
            </a:extLst>
          </p:cNvPr>
          <p:cNvSpPr txBox="1"/>
          <p:nvPr/>
        </p:nvSpPr>
        <p:spPr>
          <a:xfrm>
            <a:off x="2583540" y="5796822"/>
            <a:ext cx="71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32,1</a:t>
            </a:r>
            <a:endParaRPr lang="en-US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5D6F05B8-397A-AF72-2924-6CB2571C31F9}"/>
              </a:ext>
            </a:extLst>
          </p:cNvPr>
          <p:cNvSpPr txBox="1"/>
          <p:nvPr/>
        </p:nvSpPr>
        <p:spPr>
          <a:xfrm>
            <a:off x="1644454" y="5805794"/>
            <a:ext cx="71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30,5</a:t>
            </a:r>
            <a:endParaRPr lang="en-US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1E19C15A-FAEC-5543-2687-15289AF7186D}"/>
              </a:ext>
            </a:extLst>
          </p:cNvPr>
          <p:cNvSpPr txBox="1"/>
          <p:nvPr/>
        </p:nvSpPr>
        <p:spPr>
          <a:xfrm>
            <a:off x="678925" y="5891831"/>
            <a:ext cx="71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24,6</a:t>
            </a:r>
            <a:endParaRPr lang="en-US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xmlns="" id="{78552380-30A3-3848-5DDB-31DFB09F440E}"/>
              </a:ext>
            </a:extLst>
          </p:cNvPr>
          <p:cNvSpPr txBox="1"/>
          <p:nvPr/>
        </p:nvSpPr>
        <p:spPr>
          <a:xfrm>
            <a:off x="2665823" y="399872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005D89"/>
                </a:solidFill>
              </a:rPr>
              <a:t>Evolução dos</a:t>
            </a:r>
            <a:r>
              <a:rPr lang="pt-BR" b="1" dirty="0">
                <a:solidFill>
                  <a:srgbClr val="005D89"/>
                </a:solidFill>
              </a:rPr>
              <a:t> pagamentos</a:t>
            </a:r>
            <a:endParaRPr lang="en-US" b="1" dirty="0">
              <a:solidFill>
                <a:srgbClr val="005D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93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1BBCD962-5EF0-4128-A3D7-4DCFDCE3D4D3}"/>
              </a:ext>
            </a:extLst>
          </p:cNvPr>
          <p:cNvSpPr txBox="1"/>
          <p:nvPr/>
        </p:nvSpPr>
        <p:spPr>
          <a:xfrm>
            <a:off x="369116" y="62347"/>
            <a:ext cx="6946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ADFA"/>
                </a:solidFill>
              </a:rPr>
              <a:t>Projeção do PIB e seus componentes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711A3FBE-6022-4CED-AC55-71D0C67E90BB}"/>
              </a:ext>
            </a:extLst>
          </p:cNvPr>
          <p:cNvSpPr txBox="1"/>
          <p:nvPr/>
        </p:nvSpPr>
        <p:spPr>
          <a:xfrm>
            <a:off x="369116" y="6453777"/>
            <a:ext cx="837221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dirty="0">
                <a:solidFill>
                  <a:srgbClr val="005D89"/>
                </a:solidFill>
              </a:rPr>
              <a:t>Fonte: IFI.</a:t>
            </a:r>
            <a:endParaRPr lang="en-US" sz="1050" dirty="0">
              <a:solidFill>
                <a:prstClr val="black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37E72E8-DE14-A71D-1A36-6188473AB8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1"/>
          <a:stretch/>
        </p:blipFill>
        <p:spPr>
          <a:xfrm>
            <a:off x="163289" y="1526959"/>
            <a:ext cx="8817421" cy="349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2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FC02349-F7EA-0413-762C-C87FD344C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C6C0A2D0-B84A-7B2B-61BA-B8A05EC7F0AD}"/>
              </a:ext>
            </a:extLst>
          </p:cNvPr>
          <p:cNvSpPr txBox="1"/>
          <p:nvPr/>
        </p:nvSpPr>
        <p:spPr>
          <a:xfrm>
            <a:off x="369115" y="87528"/>
            <a:ext cx="685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ADFA"/>
                </a:solidFill>
              </a:rPr>
              <a:t>Composição do resultado primário (cenário IFI)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ABA3D825-12DF-4EBB-0892-EB881DF0DD4F}"/>
              </a:ext>
            </a:extLst>
          </p:cNvPr>
          <p:cNvSpPr txBox="1"/>
          <p:nvPr/>
        </p:nvSpPr>
        <p:spPr>
          <a:xfrm>
            <a:off x="369116" y="6453777"/>
            <a:ext cx="83722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005D89"/>
                </a:solidFill>
              </a:rPr>
              <a:t>Fonte: Lei de Acesso a Informação</a:t>
            </a:r>
            <a:endParaRPr lang="en-US" sz="1100" dirty="0">
              <a:solidFill>
                <a:prstClr val="black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83DD6E8-6F2E-39A3-43C9-9CB7F4894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23" y="1898606"/>
            <a:ext cx="8587553" cy="306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62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07C6B88A-ED84-F8C2-1D95-C7C8D5FF2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1689F08-8461-638B-CBA2-1D05BE2EC58E}"/>
              </a:ext>
            </a:extLst>
          </p:cNvPr>
          <p:cNvSpPr txBox="1"/>
          <p:nvPr/>
        </p:nvSpPr>
        <p:spPr>
          <a:xfrm>
            <a:off x="369116" y="62347"/>
            <a:ext cx="6946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ADFA"/>
                </a:solidFill>
              </a:rPr>
              <a:t>Medidas adicionais de receitas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981EA6CE-0690-7A6F-098E-E5AB2BC2089D}"/>
              </a:ext>
            </a:extLst>
          </p:cNvPr>
          <p:cNvSpPr txBox="1"/>
          <p:nvPr/>
        </p:nvSpPr>
        <p:spPr>
          <a:xfrm>
            <a:off x="369116" y="6453777"/>
            <a:ext cx="837221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dirty="0">
                <a:solidFill>
                  <a:srgbClr val="005D89"/>
                </a:solidFill>
              </a:rPr>
              <a:t>Fonte: IFI.</a:t>
            </a:r>
            <a:endParaRPr lang="en-US" sz="1050" dirty="0">
              <a:solidFill>
                <a:prstClr val="black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25CC495-3B5E-30E6-6AF5-E290FD72F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8214"/>
            <a:ext cx="9144000" cy="520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18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1BBCD962-5EF0-4128-A3D7-4DCFDCE3D4D3}"/>
              </a:ext>
            </a:extLst>
          </p:cNvPr>
          <p:cNvSpPr txBox="1"/>
          <p:nvPr/>
        </p:nvSpPr>
        <p:spPr>
          <a:xfrm>
            <a:off x="369115" y="87528"/>
            <a:ext cx="685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ADFA"/>
                </a:solidFill>
              </a:rPr>
              <a:t>Evolução das Compensações Tributárias (% do PIB)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711A3FBE-6022-4CED-AC55-71D0C67E90BB}"/>
              </a:ext>
            </a:extLst>
          </p:cNvPr>
          <p:cNvSpPr txBox="1"/>
          <p:nvPr/>
        </p:nvSpPr>
        <p:spPr>
          <a:xfrm>
            <a:off x="369116" y="6453777"/>
            <a:ext cx="83722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005D89"/>
                </a:solidFill>
              </a:rPr>
              <a:t>Fonte: Lei de Acesso a Informação</a:t>
            </a:r>
            <a:endParaRPr lang="en-US" sz="1100" dirty="0">
              <a:solidFill>
                <a:prstClr val="black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45C7051E-2FCC-3949-D3DE-1DB6AB613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7" y="1443533"/>
            <a:ext cx="8984865" cy="397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334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7992</TotalTime>
  <Words>1112</Words>
  <Application>Microsoft Office PowerPoint</Application>
  <PresentationFormat>Apresentação na tela (4:3)</PresentationFormat>
  <Paragraphs>179</Paragraphs>
  <Slides>32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Helvetica-Bold</vt:lpstr>
      <vt:lpstr>Wingdings</vt:lpstr>
      <vt:lpstr>Tema do Office</vt:lpstr>
      <vt:lpstr>1_Tema do Office</vt:lpstr>
      <vt:lpstr>Cenário macroeconômico e fiscal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Company>Senado Federal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Correa Matoso</dc:creator>
  <cp:lastModifiedBy>Thuane Vieira Rocha da Silva</cp:lastModifiedBy>
  <cp:revision>61</cp:revision>
  <dcterms:created xsi:type="dcterms:W3CDTF">2021-08-03T14:01:15Z</dcterms:created>
  <dcterms:modified xsi:type="dcterms:W3CDTF">2024-03-01T18:10:15Z</dcterms:modified>
</cp:coreProperties>
</file>