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60" r:id="rId7"/>
    <p:sldId id="266" r:id="rId8"/>
    <p:sldId id="26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49001-094E-47F8-9ECF-3CF6A1B69B9B}" type="doc">
      <dgm:prSet loTypeId="urn:microsoft.com/office/officeart/2008/layout/AlternatingHexagons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5D505A-20A0-4F61-AC2F-4D9CE215A394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BR" sz="1200" dirty="0"/>
            <a:t>Relatório de Acompanhamento Fiscal (</a:t>
          </a:r>
          <a:r>
            <a:rPr lang="pt-BR" sz="1200"/>
            <a:t>RAF)</a:t>
          </a:r>
          <a:endParaRPr lang="pt-BR" sz="1200" dirty="0"/>
        </a:p>
      </dgm:t>
    </dgm:pt>
    <dgm:pt modelId="{6484EB73-A11F-4265-8ED1-A2B1D05B4425}" type="parTrans" cxnId="{6BEEFE97-4BDD-4AE0-AF9A-0875EBA38509}">
      <dgm:prSet/>
      <dgm:spPr/>
      <dgm:t>
        <a:bodyPr/>
        <a:lstStyle/>
        <a:p>
          <a:endParaRPr lang="pt-BR"/>
        </a:p>
      </dgm:t>
    </dgm:pt>
    <dgm:pt modelId="{D5BC267A-49A7-4D7D-9C5B-EC440C873351}" type="sibTrans" cxnId="{6BEEFE97-4BDD-4AE0-AF9A-0875EBA38509}">
      <dgm:prSet/>
      <dgm:spPr>
        <a:solidFill>
          <a:srgbClr val="0070C0"/>
        </a:solidFill>
      </dgm:spPr>
      <dgm:t>
        <a:bodyPr/>
        <a:lstStyle/>
        <a:p>
          <a:endParaRPr lang="pt-BR"/>
        </a:p>
      </dgm:t>
    </dgm:pt>
    <dgm:pt modelId="{5D3E247F-CD9B-4AA5-BFEE-12543BA4C85C}">
      <dgm:prSet phldrT="[Texto]"/>
      <dgm:spPr>
        <a:solidFill>
          <a:srgbClr val="00B0F0"/>
        </a:solidFill>
      </dgm:spPr>
      <dgm:t>
        <a:bodyPr/>
        <a:lstStyle/>
        <a:p>
          <a:r>
            <a:rPr lang="pt-BR" dirty="0"/>
            <a:t>Comentários da IFI</a:t>
          </a:r>
        </a:p>
        <a:p>
          <a:r>
            <a:rPr lang="pt-BR"/>
            <a:t>(CI)</a:t>
          </a:r>
        </a:p>
        <a:p>
          <a:endParaRPr lang="pt-BR" dirty="0"/>
        </a:p>
      </dgm:t>
    </dgm:pt>
    <dgm:pt modelId="{D6AE5C6C-00D1-439B-9DAA-A31909DAFD35}" type="parTrans" cxnId="{D21A8D6F-AA79-4290-9AE8-BC6D6EE3BD13}">
      <dgm:prSet/>
      <dgm:spPr/>
      <dgm:t>
        <a:bodyPr/>
        <a:lstStyle/>
        <a:p>
          <a:endParaRPr lang="pt-BR"/>
        </a:p>
      </dgm:t>
    </dgm:pt>
    <dgm:pt modelId="{E1AE618A-FE6E-4000-9812-2EF637E9FFED}" type="sibTrans" cxnId="{D21A8D6F-AA79-4290-9AE8-BC6D6EE3BD13}">
      <dgm:prSet/>
      <dgm:spPr>
        <a:solidFill>
          <a:srgbClr val="0070C0"/>
        </a:solidFill>
      </dgm:spPr>
      <dgm:t>
        <a:bodyPr/>
        <a:lstStyle/>
        <a:p>
          <a:endParaRPr lang="pt-BR"/>
        </a:p>
      </dgm:t>
    </dgm:pt>
    <dgm:pt modelId="{D934FFB3-26A6-4574-9F7A-47C0CF7A7654}">
      <dgm:prSet phldrT="[Texto]"/>
      <dgm:spPr>
        <a:solidFill>
          <a:srgbClr val="00B0F0"/>
        </a:solidFill>
      </dgm:spPr>
      <dgm:t>
        <a:bodyPr/>
        <a:lstStyle/>
        <a:p>
          <a:r>
            <a:rPr lang="pt-BR" dirty="0"/>
            <a:t>Notas Técnicas</a:t>
          </a:r>
        </a:p>
        <a:p>
          <a:r>
            <a:rPr lang="pt-BR" dirty="0"/>
            <a:t>(NT)</a:t>
          </a:r>
        </a:p>
      </dgm:t>
    </dgm:pt>
    <dgm:pt modelId="{24A44E28-5CF6-414D-BE2C-889F12B02E89}" type="parTrans" cxnId="{A02B2152-52B5-464A-8587-5582F59E1CD4}">
      <dgm:prSet/>
      <dgm:spPr/>
      <dgm:t>
        <a:bodyPr/>
        <a:lstStyle/>
        <a:p>
          <a:endParaRPr lang="pt-BR"/>
        </a:p>
      </dgm:t>
    </dgm:pt>
    <dgm:pt modelId="{0556944B-296D-4048-BB9F-6CD2E1140F75}" type="sibTrans" cxnId="{A02B2152-52B5-464A-8587-5582F59E1CD4}">
      <dgm:prSet/>
      <dgm:spPr>
        <a:solidFill>
          <a:srgbClr val="0070C0"/>
        </a:solidFill>
      </dgm:spPr>
      <dgm:t>
        <a:bodyPr/>
        <a:lstStyle/>
        <a:p>
          <a:endParaRPr lang="pt-BR"/>
        </a:p>
      </dgm:t>
    </dgm:pt>
    <dgm:pt modelId="{79CA0C05-094E-4F48-820E-E6C738290596}">
      <dgm:prSet phldrT="[Texto]"/>
      <dgm:spPr>
        <a:solidFill>
          <a:srgbClr val="00B0F0"/>
        </a:solidFill>
      </dgm:spPr>
      <dgm:t>
        <a:bodyPr/>
        <a:lstStyle/>
        <a:p>
          <a:r>
            <a:rPr lang="pt-BR" dirty="0"/>
            <a:t>Estudos Especiais</a:t>
          </a:r>
        </a:p>
        <a:p>
          <a:r>
            <a:rPr lang="pt-BR" dirty="0"/>
            <a:t>(EE)</a:t>
          </a:r>
        </a:p>
      </dgm:t>
    </dgm:pt>
    <dgm:pt modelId="{A78C0AAD-0BB0-4C53-9C58-C5186846691F}" type="parTrans" cxnId="{E1399C06-571F-48A6-82EF-F1D22FC8A2DB}">
      <dgm:prSet/>
      <dgm:spPr/>
      <dgm:t>
        <a:bodyPr/>
        <a:lstStyle/>
        <a:p>
          <a:endParaRPr lang="pt-BR"/>
        </a:p>
      </dgm:t>
    </dgm:pt>
    <dgm:pt modelId="{4BA33978-4787-4709-B1E0-5CC666DC0466}" type="sibTrans" cxnId="{E1399C06-571F-48A6-82EF-F1D22FC8A2DB}">
      <dgm:prSet/>
      <dgm:spPr>
        <a:solidFill>
          <a:srgbClr val="0070C0"/>
        </a:solidFill>
      </dgm:spPr>
      <dgm:t>
        <a:bodyPr/>
        <a:lstStyle/>
        <a:p>
          <a:endParaRPr lang="pt-BR"/>
        </a:p>
      </dgm:t>
    </dgm:pt>
    <dgm:pt modelId="{85676C37-8F8C-4D57-8AE3-76B0B54383C5}" type="pres">
      <dgm:prSet presAssocID="{B7049001-094E-47F8-9ECF-3CF6A1B69B9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E80493D0-4D8F-4F7E-BE30-F84393DB3A72}" type="pres">
      <dgm:prSet presAssocID="{7A5D505A-20A0-4F61-AC2F-4D9CE215A394}" presName="composite" presStyleCnt="0"/>
      <dgm:spPr/>
    </dgm:pt>
    <dgm:pt modelId="{78E06E49-0D52-4C8B-B522-B5C62ACAFFBE}" type="pres">
      <dgm:prSet presAssocID="{7A5D505A-20A0-4F61-AC2F-4D9CE215A394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E5E77A-364D-4F5B-B9E8-616B1418D41F}" type="pres">
      <dgm:prSet presAssocID="{7A5D505A-20A0-4F61-AC2F-4D9CE215A394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5E4095A-6ABD-401C-BA57-37F3D036C3FB}" type="pres">
      <dgm:prSet presAssocID="{7A5D505A-20A0-4F61-AC2F-4D9CE215A394}" presName="BalanceSpacing" presStyleCnt="0"/>
      <dgm:spPr/>
    </dgm:pt>
    <dgm:pt modelId="{E265A4A3-5AED-41A4-BA22-B62447B4725F}" type="pres">
      <dgm:prSet presAssocID="{7A5D505A-20A0-4F61-AC2F-4D9CE215A394}" presName="BalanceSpacing1" presStyleCnt="0"/>
      <dgm:spPr/>
    </dgm:pt>
    <dgm:pt modelId="{657B6D5D-2423-447F-AB87-CC8668662749}" type="pres">
      <dgm:prSet presAssocID="{D5BC267A-49A7-4D7D-9C5B-EC440C873351}" presName="Accent1Text" presStyleLbl="node1" presStyleIdx="1" presStyleCnt="8"/>
      <dgm:spPr/>
      <dgm:t>
        <a:bodyPr/>
        <a:lstStyle/>
        <a:p>
          <a:endParaRPr lang="pt-BR"/>
        </a:p>
      </dgm:t>
    </dgm:pt>
    <dgm:pt modelId="{DFEF2CDE-D870-4000-AE86-8C34765C9000}" type="pres">
      <dgm:prSet presAssocID="{D5BC267A-49A7-4D7D-9C5B-EC440C873351}" presName="spaceBetweenRectangles" presStyleCnt="0"/>
      <dgm:spPr/>
    </dgm:pt>
    <dgm:pt modelId="{32275BC3-9731-46F1-B13C-DFAD1987BD7A}" type="pres">
      <dgm:prSet presAssocID="{5D3E247F-CD9B-4AA5-BFEE-12543BA4C85C}" presName="composite" presStyleCnt="0"/>
      <dgm:spPr/>
    </dgm:pt>
    <dgm:pt modelId="{2DD46682-02C5-4CBB-ADB1-A779ED1C08C1}" type="pres">
      <dgm:prSet presAssocID="{5D3E247F-CD9B-4AA5-BFEE-12543BA4C85C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65D9F5-3B80-4BBE-BA59-8C70EA24B126}" type="pres">
      <dgm:prSet presAssocID="{5D3E247F-CD9B-4AA5-BFEE-12543BA4C85C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ED356EBE-4B5B-4D45-91E8-DF605320FB07}" type="pres">
      <dgm:prSet presAssocID="{5D3E247F-CD9B-4AA5-BFEE-12543BA4C85C}" presName="BalanceSpacing" presStyleCnt="0"/>
      <dgm:spPr/>
    </dgm:pt>
    <dgm:pt modelId="{318CAE72-7BFF-437E-BF81-5B0D5D6A52EE}" type="pres">
      <dgm:prSet presAssocID="{5D3E247F-CD9B-4AA5-BFEE-12543BA4C85C}" presName="BalanceSpacing1" presStyleCnt="0"/>
      <dgm:spPr/>
    </dgm:pt>
    <dgm:pt modelId="{B2518B68-C503-4FEF-97B4-550C348CA233}" type="pres">
      <dgm:prSet presAssocID="{E1AE618A-FE6E-4000-9812-2EF637E9FFED}" presName="Accent1Text" presStyleLbl="node1" presStyleIdx="3" presStyleCnt="8"/>
      <dgm:spPr/>
      <dgm:t>
        <a:bodyPr/>
        <a:lstStyle/>
        <a:p>
          <a:endParaRPr lang="pt-BR"/>
        </a:p>
      </dgm:t>
    </dgm:pt>
    <dgm:pt modelId="{2DF5641F-C888-4C41-AA89-0A2BAC158163}" type="pres">
      <dgm:prSet presAssocID="{E1AE618A-FE6E-4000-9812-2EF637E9FFED}" presName="spaceBetweenRectangles" presStyleCnt="0"/>
      <dgm:spPr/>
    </dgm:pt>
    <dgm:pt modelId="{DF1B0B99-A820-4E1C-B700-DD8E97803B54}" type="pres">
      <dgm:prSet presAssocID="{D934FFB3-26A6-4574-9F7A-47C0CF7A7654}" presName="composite" presStyleCnt="0"/>
      <dgm:spPr/>
    </dgm:pt>
    <dgm:pt modelId="{02F6E170-4BA8-40F7-9D72-F443C0F055CE}" type="pres">
      <dgm:prSet presAssocID="{D934FFB3-26A6-4574-9F7A-47C0CF7A7654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96028F-FD65-46A2-89FD-94F3626DC46E}" type="pres">
      <dgm:prSet presAssocID="{D934FFB3-26A6-4574-9F7A-47C0CF7A7654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EC62586-AE8A-45B6-AB51-EC33156779A2}" type="pres">
      <dgm:prSet presAssocID="{D934FFB3-26A6-4574-9F7A-47C0CF7A7654}" presName="BalanceSpacing" presStyleCnt="0"/>
      <dgm:spPr/>
    </dgm:pt>
    <dgm:pt modelId="{14191454-C7BA-4273-9B45-ED75593A0F3A}" type="pres">
      <dgm:prSet presAssocID="{D934FFB3-26A6-4574-9F7A-47C0CF7A7654}" presName="BalanceSpacing1" presStyleCnt="0"/>
      <dgm:spPr/>
    </dgm:pt>
    <dgm:pt modelId="{5084B459-54D8-4AA6-9F23-7F2BAEB8ECFE}" type="pres">
      <dgm:prSet presAssocID="{0556944B-296D-4048-BB9F-6CD2E1140F75}" presName="Accent1Text" presStyleLbl="node1" presStyleIdx="5" presStyleCnt="8"/>
      <dgm:spPr/>
      <dgm:t>
        <a:bodyPr/>
        <a:lstStyle/>
        <a:p>
          <a:endParaRPr lang="pt-BR"/>
        </a:p>
      </dgm:t>
    </dgm:pt>
    <dgm:pt modelId="{DF6505B3-71D5-4777-AFDC-3168BB0C6127}" type="pres">
      <dgm:prSet presAssocID="{0556944B-296D-4048-BB9F-6CD2E1140F75}" presName="spaceBetweenRectangles" presStyleCnt="0"/>
      <dgm:spPr/>
    </dgm:pt>
    <dgm:pt modelId="{DAE47962-BF0C-4C45-B181-5EF6ED68E554}" type="pres">
      <dgm:prSet presAssocID="{79CA0C05-094E-4F48-820E-E6C738290596}" presName="composite" presStyleCnt="0"/>
      <dgm:spPr/>
    </dgm:pt>
    <dgm:pt modelId="{0BD3613E-D946-4E9B-AF6E-0EEE84293957}" type="pres">
      <dgm:prSet presAssocID="{79CA0C05-094E-4F48-820E-E6C738290596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0D50EF-B25B-482B-BDDD-46EF13F3F46A}" type="pres">
      <dgm:prSet presAssocID="{79CA0C05-094E-4F48-820E-E6C738290596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58221FC3-F612-4F72-8C63-D898C4DDF063}" type="pres">
      <dgm:prSet presAssocID="{79CA0C05-094E-4F48-820E-E6C738290596}" presName="BalanceSpacing" presStyleCnt="0"/>
      <dgm:spPr/>
    </dgm:pt>
    <dgm:pt modelId="{BBB775EC-690C-4827-B1F1-FABD5EF91794}" type="pres">
      <dgm:prSet presAssocID="{79CA0C05-094E-4F48-820E-E6C738290596}" presName="BalanceSpacing1" presStyleCnt="0"/>
      <dgm:spPr/>
    </dgm:pt>
    <dgm:pt modelId="{B3A3B065-41A7-4A67-83A0-52E7530EE92F}" type="pres">
      <dgm:prSet presAssocID="{4BA33978-4787-4709-B1E0-5CC666DC0466}" presName="Accent1Text" presStyleLbl="node1" presStyleIdx="7" presStyleCnt="8"/>
      <dgm:spPr/>
      <dgm:t>
        <a:bodyPr/>
        <a:lstStyle/>
        <a:p>
          <a:endParaRPr lang="pt-BR"/>
        </a:p>
      </dgm:t>
    </dgm:pt>
  </dgm:ptLst>
  <dgm:cxnLst>
    <dgm:cxn modelId="{4DCFC061-AD11-4E03-9F80-3E5D54A81376}" type="presOf" srcId="{79CA0C05-094E-4F48-820E-E6C738290596}" destId="{0BD3613E-D946-4E9B-AF6E-0EEE84293957}" srcOrd="0" destOrd="0" presId="urn:microsoft.com/office/officeart/2008/layout/AlternatingHexagons"/>
    <dgm:cxn modelId="{4F6EA99C-2EE8-4E64-8796-95D55DB376AD}" type="presOf" srcId="{B7049001-094E-47F8-9ECF-3CF6A1B69B9B}" destId="{85676C37-8F8C-4D57-8AE3-76B0B54383C5}" srcOrd="0" destOrd="0" presId="urn:microsoft.com/office/officeart/2008/layout/AlternatingHexagons"/>
    <dgm:cxn modelId="{8EA4897A-6322-4452-B0EA-36478A529BFC}" type="presOf" srcId="{E1AE618A-FE6E-4000-9812-2EF637E9FFED}" destId="{B2518B68-C503-4FEF-97B4-550C348CA233}" srcOrd="0" destOrd="0" presId="urn:microsoft.com/office/officeart/2008/layout/AlternatingHexagons"/>
    <dgm:cxn modelId="{E1399C06-571F-48A6-82EF-F1D22FC8A2DB}" srcId="{B7049001-094E-47F8-9ECF-3CF6A1B69B9B}" destId="{79CA0C05-094E-4F48-820E-E6C738290596}" srcOrd="3" destOrd="0" parTransId="{A78C0AAD-0BB0-4C53-9C58-C5186846691F}" sibTransId="{4BA33978-4787-4709-B1E0-5CC666DC0466}"/>
    <dgm:cxn modelId="{FCA4ABAA-4E6F-406E-ABE9-2522579E204B}" type="presOf" srcId="{D934FFB3-26A6-4574-9F7A-47C0CF7A7654}" destId="{02F6E170-4BA8-40F7-9D72-F443C0F055CE}" srcOrd="0" destOrd="0" presId="urn:microsoft.com/office/officeart/2008/layout/AlternatingHexagons"/>
    <dgm:cxn modelId="{D21A8D6F-AA79-4290-9AE8-BC6D6EE3BD13}" srcId="{B7049001-094E-47F8-9ECF-3CF6A1B69B9B}" destId="{5D3E247F-CD9B-4AA5-BFEE-12543BA4C85C}" srcOrd="1" destOrd="0" parTransId="{D6AE5C6C-00D1-439B-9DAA-A31909DAFD35}" sibTransId="{E1AE618A-FE6E-4000-9812-2EF637E9FFED}"/>
    <dgm:cxn modelId="{3DEA585B-1ABC-449F-9C08-00F06B8ED879}" type="presOf" srcId="{7A5D505A-20A0-4F61-AC2F-4D9CE215A394}" destId="{78E06E49-0D52-4C8B-B522-B5C62ACAFFBE}" srcOrd="0" destOrd="0" presId="urn:microsoft.com/office/officeart/2008/layout/AlternatingHexagons"/>
    <dgm:cxn modelId="{0E1E3F38-4F1D-49DB-B45D-D6D61AAF2452}" type="presOf" srcId="{5D3E247F-CD9B-4AA5-BFEE-12543BA4C85C}" destId="{2DD46682-02C5-4CBB-ADB1-A779ED1C08C1}" srcOrd="0" destOrd="0" presId="urn:microsoft.com/office/officeart/2008/layout/AlternatingHexagons"/>
    <dgm:cxn modelId="{C5B94C99-B4DC-4681-9938-B440CD987FC9}" type="presOf" srcId="{D5BC267A-49A7-4D7D-9C5B-EC440C873351}" destId="{657B6D5D-2423-447F-AB87-CC8668662749}" srcOrd="0" destOrd="0" presId="urn:microsoft.com/office/officeart/2008/layout/AlternatingHexagons"/>
    <dgm:cxn modelId="{A02B2152-52B5-464A-8587-5582F59E1CD4}" srcId="{B7049001-094E-47F8-9ECF-3CF6A1B69B9B}" destId="{D934FFB3-26A6-4574-9F7A-47C0CF7A7654}" srcOrd="2" destOrd="0" parTransId="{24A44E28-5CF6-414D-BE2C-889F12B02E89}" sibTransId="{0556944B-296D-4048-BB9F-6CD2E1140F75}"/>
    <dgm:cxn modelId="{B8FE95E3-AC91-4BBE-9EC0-A8A0CF36CB18}" type="presOf" srcId="{0556944B-296D-4048-BB9F-6CD2E1140F75}" destId="{5084B459-54D8-4AA6-9F23-7F2BAEB8ECFE}" srcOrd="0" destOrd="0" presId="urn:microsoft.com/office/officeart/2008/layout/AlternatingHexagons"/>
    <dgm:cxn modelId="{94A10A77-52E7-4D05-9559-04C949C72EFF}" type="presOf" srcId="{4BA33978-4787-4709-B1E0-5CC666DC0466}" destId="{B3A3B065-41A7-4A67-83A0-52E7530EE92F}" srcOrd="0" destOrd="0" presId="urn:microsoft.com/office/officeart/2008/layout/AlternatingHexagons"/>
    <dgm:cxn modelId="{6BEEFE97-4BDD-4AE0-AF9A-0875EBA38509}" srcId="{B7049001-094E-47F8-9ECF-3CF6A1B69B9B}" destId="{7A5D505A-20A0-4F61-AC2F-4D9CE215A394}" srcOrd="0" destOrd="0" parTransId="{6484EB73-A11F-4265-8ED1-A2B1D05B4425}" sibTransId="{D5BC267A-49A7-4D7D-9C5B-EC440C873351}"/>
    <dgm:cxn modelId="{4B70973F-0772-4B66-AE04-0877DAF0AB1B}" type="presParOf" srcId="{85676C37-8F8C-4D57-8AE3-76B0B54383C5}" destId="{E80493D0-4D8F-4F7E-BE30-F84393DB3A72}" srcOrd="0" destOrd="0" presId="urn:microsoft.com/office/officeart/2008/layout/AlternatingHexagons"/>
    <dgm:cxn modelId="{2724BEB4-1CDD-49DA-AE4C-0E9F52345A81}" type="presParOf" srcId="{E80493D0-4D8F-4F7E-BE30-F84393DB3A72}" destId="{78E06E49-0D52-4C8B-B522-B5C62ACAFFBE}" srcOrd="0" destOrd="0" presId="urn:microsoft.com/office/officeart/2008/layout/AlternatingHexagons"/>
    <dgm:cxn modelId="{02E0D343-1E4F-4D2B-BB25-0A3ED137CB93}" type="presParOf" srcId="{E80493D0-4D8F-4F7E-BE30-F84393DB3A72}" destId="{6DE5E77A-364D-4F5B-B9E8-616B1418D41F}" srcOrd="1" destOrd="0" presId="urn:microsoft.com/office/officeart/2008/layout/AlternatingHexagons"/>
    <dgm:cxn modelId="{FAAD8DA9-E8AC-497D-BA54-07466CC532E0}" type="presParOf" srcId="{E80493D0-4D8F-4F7E-BE30-F84393DB3A72}" destId="{D5E4095A-6ABD-401C-BA57-37F3D036C3FB}" srcOrd="2" destOrd="0" presId="urn:microsoft.com/office/officeart/2008/layout/AlternatingHexagons"/>
    <dgm:cxn modelId="{C64E214C-6B0A-4EDA-BF15-FB0C3B64E134}" type="presParOf" srcId="{E80493D0-4D8F-4F7E-BE30-F84393DB3A72}" destId="{E265A4A3-5AED-41A4-BA22-B62447B4725F}" srcOrd="3" destOrd="0" presId="urn:microsoft.com/office/officeart/2008/layout/AlternatingHexagons"/>
    <dgm:cxn modelId="{B26CD285-43AF-4B1F-905F-3739BAD61B83}" type="presParOf" srcId="{E80493D0-4D8F-4F7E-BE30-F84393DB3A72}" destId="{657B6D5D-2423-447F-AB87-CC8668662749}" srcOrd="4" destOrd="0" presId="urn:microsoft.com/office/officeart/2008/layout/AlternatingHexagons"/>
    <dgm:cxn modelId="{FB551C14-50F3-4CFF-992B-F049EAB26108}" type="presParOf" srcId="{85676C37-8F8C-4D57-8AE3-76B0B54383C5}" destId="{DFEF2CDE-D870-4000-AE86-8C34765C9000}" srcOrd="1" destOrd="0" presId="urn:microsoft.com/office/officeart/2008/layout/AlternatingHexagons"/>
    <dgm:cxn modelId="{F4BC3FC5-3881-43D8-8850-7E8FA49FF0C7}" type="presParOf" srcId="{85676C37-8F8C-4D57-8AE3-76B0B54383C5}" destId="{32275BC3-9731-46F1-B13C-DFAD1987BD7A}" srcOrd="2" destOrd="0" presId="urn:microsoft.com/office/officeart/2008/layout/AlternatingHexagons"/>
    <dgm:cxn modelId="{588F8AB8-FC90-40E1-A824-711BC75DE77C}" type="presParOf" srcId="{32275BC3-9731-46F1-B13C-DFAD1987BD7A}" destId="{2DD46682-02C5-4CBB-ADB1-A779ED1C08C1}" srcOrd="0" destOrd="0" presId="urn:microsoft.com/office/officeart/2008/layout/AlternatingHexagons"/>
    <dgm:cxn modelId="{A2B73A44-F0FD-4A47-9624-36977756C3EF}" type="presParOf" srcId="{32275BC3-9731-46F1-B13C-DFAD1987BD7A}" destId="{3D65D9F5-3B80-4BBE-BA59-8C70EA24B126}" srcOrd="1" destOrd="0" presId="urn:microsoft.com/office/officeart/2008/layout/AlternatingHexagons"/>
    <dgm:cxn modelId="{E231D5D1-2C3C-495C-BE24-6C4B14AD706E}" type="presParOf" srcId="{32275BC3-9731-46F1-B13C-DFAD1987BD7A}" destId="{ED356EBE-4B5B-4D45-91E8-DF605320FB07}" srcOrd="2" destOrd="0" presId="urn:microsoft.com/office/officeart/2008/layout/AlternatingHexagons"/>
    <dgm:cxn modelId="{A1499D26-4F40-4618-82D3-9E5D3CEE5725}" type="presParOf" srcId="{32275BC3-9731-46F1-B13C-DFAD1987BD7A}" destId="{318CAE72-7BFF-437E-BF81-5B0D5D6A52EE}" srcOrd="3" destOrd="0" presId="urn:microsoft.com/office/officeart/2008/layout/AlternatingHexagons"/>
    <dgm:cxn modelId="{23E29703-7CE4-423A-9736-025664FB6A17}" type="presParOf" srcId="{32275BC3-9731-46F1-B13C-DFAD1987BD7A}" destId="{B2518B68-C503-4FEF-97B4-550C348CA233}" srcOrd="4" destOrd="0" presId="urn:microsoft.com/office/officeart/2008/layout/AlternatingHexagons"/>
    <dgm:cxn modelId="{92AA1DEC-4FFE-42DE-84C9-87AB22954808}" type="presParOf" srcId="{85676C37-8F8C-4D57-8AE3-76B0B54383C5}" destId="{2DF5641F-C888-4C41-AA89-0A2BAC158163}" srcOrd="3" destOrd="0" presId="urn:microsoft.com/office/officeart/2008/layout/AlternatingHexagons"/>
    <dgm:cxn modelId="{C08174CE-8084-4857-ABD8-31450730E15C}" type="presParOf" srcId="{85676C37-8F8C-4D57-8AE3-76B0B54383C5}" destId="{DF1B0B99-A820-4E1C-B700-DD8E97803B54}" srcOrd="4" destOrd="0" presId="urn:microsoft.com/office/officeart/2008/layout/AlternatingHexagons"/>
    <dgm:cxn modelId="{AEDF560A-00A3-4F6C-A43F-6B2BB3B67504}" type="presParOf" srcId="{DF1B0B99-A820-4E1C-B700-DD8E97803B54}" destId="{02F6E170-4BA8-40F7-9D72-F443C0F055CE}" srcOrd="0" destOrd="0" presId="urn:microsoft.com/office/officeart/2008/layout/AlternatingHexagons"/>
    <dgm:cxn modelId="{5F693076-A9DA-4489-AAC9-94F2B771C07A}" type="presParOf" srcId="{DF1B0B99-A820-4E1C-B700-DD8E97803B54}" destId="{1096028F-FD65-46A2-89FD-94F3626DC46E}" srcOrd="1" destOrd="0" presId="urn:microsoft.com/office/officeart/2008/layout/AlternatingHexagons"/>
    <dgm:cxn modelId="{107C8C3E-0252-4624-93E2-B8EF8E8CC36F}" type="presParOf" srcId="{DF1B0B99-A820-4E1C-B700-DD8E97803B54}" destId="{DEC62586-AE8A-45B6-AB51-EC33156779A2}" srcOrd="2" destOrd="0" presId="urn:microsoft.com/office/officeart/2008/layout/AlternatingHexagons"/>
    <dgm:cxn modelId="{05088770-8B02-4D65-B550-C587975AF07E}" type="presParOf" srcId="{DF1B0B99-A820-4E1C-B700-DD8E97803B54}" destId="{14191454-C7BA-4273-9B45-ED75593A0F3A}" srcOrd="3" destOrd="0" presId="urn:microsoft.com/office/officeart/2008/layout/AlternatingHexagons"/>
    <dgm:cxn modelId="{22B48A2F-FA86-4F53-8707-B69381A92B50}" type="presParOf" srcId="{DF1B0B99-A820-4E1C-B700-DD8E97803B54}" destId="{5084B459-54D8-4AA6-9F23-7F2BAEB8ECFE}" srcOrd="4" destOrd="0" presId="urn:microsoft.com/office/officeart/2008/layout/AlternatingHexagons"/>
    <dgm:cxn modelId="{8648E22F-F66B-4614-8833-587BE6F9BFD8}" type="presParOf" srcId="{85676C37-8F8C-4D57-8AE3-76B0B54383C5}" destId="{DF6505B3-71D5-4777-AFDC-3168BB0C6127}" srcOrd="5" destOrd="0" presId="urn:microsoft.com/office/officeart/2008/layout/AlternatingHexagons"/>
    <dgm:cxn modelId="{A899C12A-C01C-42DA-AE24-3D6DB0E79613}" type="presParOf" srcId="{85676C37-8F8C-4D57-8AE3-76B0B54383C5}" destId="{DAE47962-BF0C-4C45-B181-5EF6ED68E554}" srcOrd="6" destOrd="0" presId="urn:microsoft.com/office/officeart/2008/layout/AlternatingHexagons"/>
    <dgm:cxn modelId="{0DD0C85B-44EE-4911-ABE5-F7797C8C6E92}" type="presParOf" srcId="{DAE47962-BF0C-4C45-B181-5EF6ED68E554}" destId="{0BD3613E-D946-4E9B-AF6E-0EEE84293957}" srcOrd="0" destOrd="0" presId="urn:microsoft.com/office/officeart/2008/layout/AlternatingHexagons"/>
    <dgm:cxn modelId="{14A4EACC-2FFF-4C15-B6A5-9DE3A0700DE1}" type="presParOf" srcId="{DAE47962-BF0C-4C45-B181-5EF6ED68E554}" destId="{E10D50EF-B25B-482B-BDDD-46EF13F3F46A}" srcOrd="1" destOrd="0" presId="urn:microsoft.com/office/officeart/2008/layout/AlternatingHexagons"/>
    <dgm:cxn modelId="{23E810D3-37EB-40FF-B0B7-F2CA851FFAA9}" type="presParOf" srcId="{DAE47962-BF0C-4C45-B181-5EF6ED68E554}" destId="{58221FC3-F612-4F72-8C63-D898C4DDF063}" srcOrd="2" destOrd="0" presId="urn:microsoft.com/office/officeart/2008/layout/AlternatingHexagons"/>
    <dgm:cxn modelId="{41C85F51-F1A6-4CE7-BF88-700D500D1C40}" type="presParOf" srcId="{DAE47962-BF0C-4C45-B181-5EF6ED68E554}" destId="{BBB775EC-690C-4827-B1F1-FABD5EF91794}" srcOrd="3" destOrd="0" presId="urn:microsoft.com/office/officeart/2008/layout/AlternatingHexagons"/>
    <dgm:cxn modelId="{98F0FF75-43EC-4762-9366-10A731F13815}" type="presParOf" srcId="{DAE47962-BF0C-4C45-B181-5EF6ED68E554}" destId="{B3A3B065-41A7-4A67-83A0-52E7530EE92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913A-04E0-4B7C-83EF-BA8912EADAE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79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D453-9721-42C2-8019-BC53B3BF0791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5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12E-A084-4B4D-BCEE-47A30894B85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9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8E0E-A7BA-4B04-90AC-DC2EB3E7ECD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7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60B7-CBBD-4584-ABD5-C7509EF1112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5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E4F1-B6C0-4309-8DC1-4207F6E1925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4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D2-0AE5-45CF-BE8B-3696A4EBED2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3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F771-B21F-4835-88B1-0EB41C22403F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00B9-54FB-4FEC-BE39-2E067C732B9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6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3A4-CBCF-4A13-80A8-920A9F93B1D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2E5F-5495-448E-9B9F-462D682B8833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1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33CE-81D3-4B6E-8FD0-8F5BF8C42DB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6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stadao.com.br/economia/governo-consulta-tcu-limite-bloqueio-orcamento/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rgbClr val="005D89"/>
                </a:solidFill>
              </a:rPr>
              <a:t>Questões técnicas, metodológicas e pauta do próximo RAF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>
              <a:solidFill>
                <a:srgbClr val="00ADFA"/>
              </a:solidFill>
            </a:endParaRPr>
          </a:p>
          <a:p>
            <a:r>
              <a:rPr lang="pt-BR" sz="1800" dirty="0">
                <a:solidFill>
                  <a:srgbClr val="00ADFA"/>
                </a:solidFill>
              </a:rPr>
              <a:t>05 de março de 2024</a:t>
            </a:r>
            <a:endParaRPr lang="pt-BR" dirty="0">
              <a:solidFill>
                <a:srgbClr val="00AD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0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BCD962-5EF0-4128-A3D7-4DCFDCE3D4D3}"/>
              </a:ext>
            </a:extLst>
          </p:cNvPr>
          <p:cNvSpPr txBox="1"/>
          <p:nvPr/>
        </p:nvSpPr>
        <p:spPr>
          <a:xfrm>
            <a:off x="474061" y="0"/>
            <a:ext cx="57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DFA"/>
                </a:solidFill>
              </a:rPr>
              <a:t>Estrutura da 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562EEBD-DC7A-4825-AC6B-4420F371B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61" y="802214"/>
            <a:ext cx="8554375" cy="5036814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005D89"/>
                </a:solidFill>
              </a:rPr>
              <a:t>Questões técnicas e metodológicas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005D89"/>
                </a:solidFill>
              </a:rPr>
              <a:t>Pauta do próximo RAF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F61B0F73-3720-45E3-970C-2A429FA1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9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BCD962-5EF0-4128-A3D7-4DCFDCE3D4D3}"/>
              </a:ext>
            </a:extLst>
          </p:cNvPr>
          <p:cNvSpPr txBox="1"/>
          <p:nvPr/>
        </p:nvSpPr>
        <p:spPr>
          <a:xfrm>
            <a:off x="474061" y="0"/>
            <a:ext cx="57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DFA"/>
                </a:solidFill>
              </a:rPr>
              <a:t>Produtos da IFI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F61B0F73-3720-45E3-970C-2A429FA1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0482343"/>
              </p:ext>
            </p:extLst>
          </p:nvPr>
        </p:nvGraphicFramePr>
        <p:xfrm>
          <a:off x="-1978891" y="782011"/>
          <a:ext cx="843164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76C0337-C82C-4FC6-EC46-DFFD5DFBB271}"/>
              </a:ext>
            </a:extLst>
          </p:cNvPr>
          <p:cNvSpPr txBox="1"/>
          <p:nvPr/>
        </p:nvSpPr>
        <p:spPr>
          <a:xfrm>
            <a:off x="4248509" y="657322"/>
            <a:ext cx="7595558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045" algn="just">
              <a:spcBef>
                <a:spcPts val="600"/>
              </a:spcBef>
            </a:pPr>
            <a:r>
              <a:rPr lang="pt-BR" sz="1600" i="0" dirty="0">
                <a:solidFill>
                  <a:srgbClr val="333333"/>
                </a:solidFill>
                <a:effectLst/>
                <a:latin typeface="AndesNeue Alt 2 Book" panose="00000500000000000000" pitchFamily="2" charset="0"/>
              </a:rPr>
              <a:t>Os relatórios da IFI tem por objetivo, cumprir com as finalidades previstas no Art. 1º da Resolução do Senado nº 42, de 2016:</a:t>
            </a:r>
          </a:p>
          <a:p>
            <a:pPr indent="360045" algn="just">
              <a:spcBef>
                <a:spcPts val="600"/>
              </a:spcBef>
            </a:pPr>
            <a:endParaRPr lang="pt-BR" sz="1600" i="0" dirty="0">
              <a:solidFill>
                <a:srgbClr val="333333"/>
              </a:solidFill>
              <a:effectLst/>
              <a:latin typeface="AndesNeue Alt 2 Book" panose="00000500000000000000" pitchFamily="2" charset="0"/>
            </a:endParaRPr>
          </a:p>
          <a:p>
            <a:pPr indent="360045" algn="just">
              <a:spcBef>
                <a:spcPts val="600"/>
              </a:spcBef>
            </a:pP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 -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divulgar suas estimativas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parâmetros e variáveis relevantes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para a construção de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cenários fiscais e orçamentários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indent="360045" algn="just">
              <a:spcBef>
                <a:spcPts val="600"/>
              </a:spcBef>
            </a:pP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II -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analisar a aderência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do desempenho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 indicadores fiscais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e orçamentários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às metas definidas na legislação pertinente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indent="360045" algn="just">
              <a:spcBef>
                <a:spcPts val="600"/>
              </a:spcBef>
            </a:pP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III -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mensurar o impacto de eventos fiscais relevantes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especialmente os decorrentes de decisões dos Poderes da República, incluindo os custos das políticas monetária, creditícia e cambial;</a:t>
            </a:r>
          </a:p>
          <a:p>
            <a:pPr indent="360045" algn="just">
              <a:spcBef>
                <a:spcPts val="600"/>
              </a:spcBef>
            </a:pP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IV -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projetar a evolução de variáveis fiscais 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determinantes para o equilíbrio de longo prazo do setor público.</a:t>
            </a:r>
            <a:endParaRPr lang="pt-BR" sz="1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indent="360045" algn="just">
              <a:spcBef>
                <a:spcPts val="600"/>
              </a:spcBef>
            </a:pPr>
            <a:endParaRPr lang="pt-BR" sz="16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indent="360045" algn="just">
              <a:spcBef>
                <a:spcPts val="600"/>
              </a:spcBef>
            </a:pPr>
            <a:r>
              <a:rPr lang="pt-BR" sz="1600" dirty="0">
                <a:solidFill>
                  <a:srgbClr val="333333"/>
                </a:solidFill>
                <a:latin typeface="AndesNeue Alt 2 Book" panose="00000500000000000000" pitchFamily="2" charset="0"/>
              </a:rPr>
              <a:t>Adicionalmente, os §§ 11 e 12 do mesmo artigo dispõe que:</a:t>
            </a:r>
          </a:p>
          <a:p>
            <a:pPr indent="360045" algn="just">
              <a:spcBef>
                <a:spcPts val="600"/>
              </a:spcBef>
            </a:pPr>
            <a:endParaRPr lang="pt-BR" sz="1600" b="0" i="0" dirty="0">
              <a:solidFill>
                <a:srgbClr val="333333"/>
              </a:solidFill>
              <a:effectLst/>
              <a:latin typeface="AndesNeue Alt 2 Book" panose="00000500000000000000" pitchFamily="2" charset="0"/>
            </a:endParaRPr>
          </a:p>
          <a:p>
            <a:pPr indent="360045" algn="just">
              <a:spcBef>
                <a:spcPts val="600"/>
              </a:spcBef>
            </a:pP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§ 11.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Os relatórios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elaborados pela Instituição Fiscal Independente 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para cumprimento das competências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definidas nos incisos do </a:t>
            </a:r>
            <a:r>
              <a:rPr lang="pt-BR" sz="1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caput 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serão tornados públicos </a:t>
            </a:r>
            <a:r>
              <a:rPr lang="pt-BR" sz="140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após aprovação pela maioria do Conselho Diretor.</a:t>
            </a:r>
          </a:p>
          <a:p>
            <a:pPr indent="360045" algn="just">
              <a:spcBef>
                <a:spcPts val="600"/>
              </a:spcBef>
            </a:pP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§ 12.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Os relatórios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referidos no §11 </a:t>
            </a:r>
            <a:r>
              <a:rPr lang="pt-BR" sz="1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informarão</a:t>
            </a:r>
            <a:r>
              <a:rPr lang="pt-BR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 eventual ocorrência de voto divergente.</a:t>
            </a:r>
          </a:p>
          <a:p>
            <a:pPr indent="360045" algn="just">
              <a:spcBef>
                <a:spcPts val="600"/>
              </a:spcBef>
            </a:pPr>
            <a:endParaRPr lang="pt-BR" sz="16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7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BCD962-5EF0-4128-A3D7-4DCFDCE3D4D3}"/>
              </a:ext>
            </a:extLst>
          </p:cNvPr>
          <p:cNvSpPr txBox="1"/>
          <p:nvPr/>
        </p:nvSpPr>
        <p:spPr>
          <a:xfrm>
            <a:off x="488144" y="1371600"/>
            <a:ext cx="57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DFA"/>
                </a:solidFill>
              </a:rPr>
              <a:t>Comentários da IFI (CI)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F61B0F73-3720-45E3-970C-2A429FA1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88144" y="2118974"/>
            <a:ext cx="11215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O Comentário da IFI (CI) apresenta, de </a:t>
            </a:r>
            <a:r>
              <a:rPr lang="pt-BR" b="1" u="sng" dirty="0"/>
              <a:t>maneira tempestiva e sucinta</a:t>
            </a:r>
            <a:r>
              <a:rPr lang="pt-BR" dirty="0"/>
              <a:t>, o posicionamento do Conselho Diretor da instituição </a:t>
            </a:r>
            <a:r>
              <a:rPr lang="pt-BR" b="1" u="sng" dirty="0"/>
              <a:t>a respeito de evento fiscal relevante</a:t>
            </a:r>
            <a:r>
              <a:rPr lang="pt-BR" dirty="0"/>
              <a:t>. Os </a:t>
            </a:r>
            <a:r>
              <a:rPr lang="pt-BR" dirty="0" err="1"/>
              <a:t>CIs</a:t>
            </a:r>
            <a:r>
              <a:rPr lang="pt-BR" dirty="0"/>
              <a:t> frequentemente precedem a publicação de análises mais aprofundadas, na forma de Nota Técnica ou Estudo Especial.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4E88DC6D-C5B8-5B39-2C59-0155560B1692}"/>
              </a:ext>
            </a:extLst>
          </p:cNvPr>
          <p:cNvSpPr txBox="1"/>
          <p:nvPr/>
        </p:nvSpPr>
        <p:spPr>
          <a:xfrm>
            <a:off x="488144" y="3453061"/>
            <a:ext cx="57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DFA"/>
                </a:solidFill>
              </a:rPr>
              <a:t>Notas técnicas (NT)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D8C3EA2E-7D09-EB4C-AF17-B2BA134CFEF6}"/>
              </a:ext>
            </a:extLst>
          </p:cNvPr>
          <p:cNvSpPr/>
          <p:nvPr/>
        </p:nvSpPr>
        <p:spPr>
          <a:xfrm>
            <a:off x="488144" y="4200435"/>
            <a:ext cx="112468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333333"/>
                </a:solidFill>
                <a:latin typeface="-apple-system"/>
              </a:rPr>
              <a:t>A Nota Técnica (NT) permite à IFI reagir de maneira tempestiva a eventos que tenham efeitos fiscais relevantes e demandam, por essa razão, posicionamento mais ágil da instituição. O objetivo das NTs é, </a:t>
            </a:r>
            <a:r>
              <a:rPr lang="pt-BR" b="1" u="sng" dirty="0">
                <a:solidFill>
                  <a:srgbClr val="333333"/>
                </a:solidFill>
                <a:latin typeface="-apple-system"/>
              </a:rPr>
              <a:t>por meio de um texto conciso</a:t>
            </a:r>
            <a:r>
              <a:rPr lang="pt-BR" dirty="0">
                <a:solidFill>
                  <a:srgbClr val="333333"/>
                </a:solidFill>
                <a:latin typeface="-apple-system"/>
              </a:rPr>
              <a:t>, </a:t>
            </a:r>
            <a:r>
              <a:rPr lang="pt-BR" b="1" u="sng" dirty="0">
                <a:solidFill>
                  <a:srgbClr val="333333"/>
                </a:solidFill>
                <a:latin typeface="-apple-system"/>
              </a:rPr>
              <a:t>apresentar análises pontuais sobre tópicos fiscais e econômicos relevantes ao cumprimento das funções da IFI</a:t>
            </a:r>
            <a:r>
              <a:rPr lang="pt-BR" dirty="0">
                <a:solidFill>
                  <a:srgbClr val="333333"/>
                </a:solidFill>
                <a:latin typeface="-apple-system"/>
              </a:rPr>
              <a:t>, de acordo com o disposto na Resolução do Senado Federal nº 42, de 2016.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23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BCD962-5EF0-4128-A3D7-4DCFDCE3D4D3}"/>
              </a:ext>
            </a:extLst>
          </p:cNvPr>
          <p:cNvSpPr txBox="1"/>
          <p:nvPr/>
        </p:nvSpPr>
        <p:spPr>
          <a:xfrm>
            <a:off x="397861" y="614320"/>
            <a:ext cx="57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DFA"/>
                </a:solidFill>
              </a:rPr>
              <a:t>Estudo Especial (EE)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F61B0F73-3720-45E3-970C-2A429FA1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7861" y="1361694"/>
            <a:ext cx="11236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O Estudo Especial (EE) visa complementar o cumprimento das funções e objetivos da IFI, conforme definidos na Resolução do Senado Federal nº 42, de 2016. O EE aborda </a:t>
            </a:r>
            <a:r>
              <a:rPr lang="pt-BR" b="1" u="sng" dirty="0"/>
              <a:t>temas que exigem análise mais detalhada e aprofundada</a:t>
            </a:r>
            <a:r>
              <a:rPr lang="pt-BR" dirty="0"/>
              <a:t>, aproximando-se de um estudo mais acadêmico, contendo eventualmente revisão de literatura, exercícios econométricos e avaliações comparadas. Os </a:t>
            </a:r>
            <a:r>
              <a:rPr lang="pt-BR" dirty="0" err="1"/>
              <a:t>EEs</a:t>
            </a:r>
            <a:r>
              <a:rPr lang="pt-BR" dirty="0"/>
              <a:t> </a:t>
            </a:r>
            <a:r>
              <a:rPr lang="pt-BR" b="1" u="sng" dirty="0"/>
              <a:t>também podem tratar de assuntos metodológicos</a:t>
            </a:r>
            <a:r>
              <a:rPr lang="pt-BR" dirty="0"/>
              <a:t>, tais como: explicações sobre os modelos de projeção, técnicas utilizadas nas análises, e outros tópicos cujo tratamento mereça uma publicação à parte, dando suporte aos trabalhos divulgados nas </a:t>
            </a:r>
            <a:r>
              <a:rPr lang="pt-BR" dirty="0" err="1"/>
              <a:t>NTs</a:t>
            </a:r>
            <a:r>
              <a:rPr lang="pt-BR" dirty="0"/>
              <a:t> e nos </a:t>
            </a:r>
            <a:r>
              <a:rPr lang="pt-BR" dirty="0" err="1"/>
              <a:t>RAFs</a:t>
            </a:r>
            <a:r>
              <a:rPr lang="pt-BR" dirty="0"/>
              <a:t>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BBCD962-5EF0-4128-A3D7-4DCFDCE3D4D3}"/>
              </a:ext>
            </a:extLst>
          </p:cNvPr>
          <p:cNvSpPr txBox="1"/>
          <p:nvPr/>
        </p:nvSpPr>
        <p:spPr>
          <a:xfrm>
            <a:off x="387470" y="3577653"/>
            <a:ext cx="897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DFA"/>
                </a:solidFill>
              </a:rPr>
              <a:t>Relatório de Acompanhamento Fiscal (RAF)</a:t>
            </a:r>
          </a:p>
        </p:txBody>
      </p:sp>
      <p:sp>
        <p:nvSpPr>
          <p:cNvPr id="5" name="Retângulo 4"/>
          <p:cNvSpPr/>
          <p:nvPr/>
        </p:nvSpPr>
        <p:spPr>
          <a:xfrm>
            <a:off x="387471" y="4325027"/>
            <a:ext cx="112468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O Relatório de Acompanhamento Fiscal (RAF) atende aos objetivos dispostos na Resolução do Senado Federal nº 42, de 2016. O RAF traz, mensalmente, </a:t>
            </a:r>
            <a:r>
              <a:rPr lang="pt-BR" b="1" u="sng" dirty="0"/>
              <a:t>avaliações conjunturais sobre a macroeconomia</a:t>
            </a:r>
            <a:r>
              <a:rPr lang="pt-BR" dirty="0"/>
              <a:t>, </a:t>
            </a:r>
            <a:r>
              <a:rPr lang="pt-BR" b="1" u="sng" dirty="0"/>
              <a:t>receitas e despesas públicas, e o ciclo orçamentário</a:t>
            </a:r>
            <a:r>
              <a:rPr lang="pt-BR" dirty="0"/>
              <a:t>. </a:t>
            </a:r>
            <a:r>
              <a:rPr lang="pt-BR" b="1" u="sng" dirty="0"/>
              <a:t>Duas vezes por ano</a:t>
            </a:r>
            <a:r>
              <a:rPr lang="pt-BR" dirty="0"/>
              <a:t>, em maio e novembro, o RAF também traz </a:t>
            </a:r>
            <a:r>
              <a:rPr lang="pt-BR" b="1" u="sng" dirty="0"/>
              <a:t>atualizações das projeções macrofiscais da IFI para os próximos anos</a:t>
            </a:r>
            <a:r>
              <a:rPr lang="pt-BR" dirty="0"/>
              <a:t>, na forma de cenários base, otimista e pessimista. Esses cenários são simulados pela instituição a partir de pressupostos para os parâmetros orçamentários, incluindo o PIB, a inflação e a taxa de juros. Como resultado, são apresentadas trajetórias para os indicadores fiscais, como o resultado primário e a dívida bruta.</a:t>
            </a:r>
          </a:p>
        </p:txBody>
      </p:sp>
    </p:spTree>
    <p:extLst>
      <p:ext uri="{BB962C8B-B14F-4D97-AF65-F5344CB8AC3E}">
        <p14:creationId xmlns:p14="http://schemas.microsoft.com/office/powerpoint/2010/main" val="307591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BCD962-5EF0-4128-A3D7-4DCFDCE3D4D3}"/>
              </a:ext>
            </a:extLst>
          </p:cNvPr>
          <p:cNvSpPr txBox="1"/>
          <p:nvPr/>
        </p:nvSpPr>
        <p:spPr>
          <a:xfrm>
            <a:off x="474061" y="0"/>
            <a:ext cx="57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DFA"/>
                </a:solidFill>
              </a:rPr>
              <a:t>Questões comuns a todos os estudos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F61B0F73-3720-45E3-970C-2A429FA1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74061" y="674611"/>
            <a:ext cx="11413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5D89"/>
                </a:solidFill>
              </a:rPr>
              <a:t>Mecanismos de checagem das informações: </a:t>
            </a:r>
            <a:r>
              <a:rPr lang="pt-BR" b="1" u="sng" dirty="0">
                <a:solidFill>
                  <a:srgbClr val="005D89"/>
                </a:solidFill>
              </a:rPr>
              <a:t>Privilegiar sempre a fonte primária da informação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45" y="2739902"/>
            <a:ext cx="5834839" cy="1881723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5791563" y="2739902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algn="just"/>
            <a:r>
              <a:rPr lang="pt-BR" dirty="0">
                <a:solidFill>
                  <a:srgbClr val="005D89"/>
                </a:solidFill>
              </a:rPr>
              <a:t>Colocar:</a:t>
            </a:r>
          </a:p>
          <a:p>
            <a:pPr lvl="2"/>
            <a:r>
              <a:rPr lang="pt-BR" sz="1400" dirty="0">
                <a:solidFill>
                  <a:srgbClr val="005D89"/>
                </a:solidFill>
              </a:rPr>
              <a:t>https://sei.economia.gov.br/sei/controlador_externo.php?acao=documento_conferir&amp;codigo_verificador=39848891&amp;codigo_crc=8EF99FE3&amp;hash_download=9208e841ec4a6df710644df02b4747443a8cf12a3145a65d6e4327127de86baa40812bbda3398bd61a9228a65ab4e74b5364e832418996a39e780de3b5152ac8&amp;visualizacao=1&amp;id_orgao_acesso_externo=0</a:t>
            </a:r>
          </a:p>
        </p:txBody>
      </p:sp>
      <p:sp>
        <p:nvSpPr>
          <p:cNvPr id="8" name="Retângulo 7"/>
          <p:cNvSpPr/>
          <p:nvPr/>
        </p:nvSpPr>
        <p:spPr>
          <a:xfrm>
            <a:off x="1527416" y="1178471"/>
            <a:ext cx="93067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dirty="0">
                <a:solidFill>
                  <a:srgbClr val="005D89"/>
                </a:solidFill>
              </a:rPr>
              <a:t>Evitar citações jornalísticas para embasar argumentos:</a:t>
            </a:r>
          </a:p>
          <a:p>
            <a:pPr lvl="2" algn="ctr"/>
            <a:r>
              <a:rPr lang="pt-BR" dirty="0" err="1">
                <a:solidFill>
                  <a:srgbClr val="005D89"/>
                </a:solidFill>
              </a:rPr>
              <a:t>Ex</a:t>
            </a:r>
            <a:r>
              <a:rPr lang="pt-BR" dirty="0">
                <a:solidFill>
                  <a:srgbClr val="005D89"/>
                </a:solidFill>
              </a:rPr>
              <a:t>: Consulta do MPO ao TCU sobre contingenciamento</a:t>
            </a:r>
          </a:p>
          <a:p>
            <a:pPr lvl="2" algn="ctr"/>
            <a:endParaRPr lang="pt-BR" dirty="0">
              <a:solidFill>
                <a:srgbClr val="005D89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5368" y="4418869"/>
            <a:ext cx="7794302" cy="1937483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-824972" y="176081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pt-BR" dirty="0">
                <a:solidFill>
                  <a:srgbClr val="005D89"/>
                </a:solidFill>
              </a:rPr>
              <a:t>No lugar de:</a:t>
            </a:r>
          </a:p>
          <a:p>
            <a:pPr lvl="2"/>
            <a:r>
              <a:rPr lang="pt-BR" dirty="0">
                <a:solidFill>
                  <a:srgbClr val="005D89"/>
                </a:solidFill>
                <a:hlinkClick r:id="rId5"/>
              </a:rPr>
              <a:t>https://www.estadao.com.br/economia/governo-consulta-tcu-limite-bloqueio-orcamento/</a:t>
            </a:r>
            <a:r>
              <a:rPr lang="pt-BR" dirty="0">
                <a:solidFill>
                  <a:srgbClr val="005D8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8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BCD962-5EF0-4128-A3D7-4DCFDCE3D4D3}"/>
              </a:ext>
            </a:extLst>
          </p:cNvPr>
          <p:cNvSpPr txBox="1"/>
          <p:nvPr/>
        </p:nvSpPr>
        <p:spPr>
          <a:xfrm>
            <a:off x="474061" y="0"/>
            <a:ext cx="57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DFA"/>
                </a:solidFill>
              </a:rPr>
              <a:t>Questões comuns a todos os estudos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F61B0F73-3720-45E3-970C-2A429FA1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74061" y="674611"/>
            <a:ext cx="11413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5D89"/>
                </a:solidFill>
              </a:rPr>
              <a:t>Mecanismos de checagem das informações: </a:t>
            </a:r>
            <a:r>
              <a:rPr lang="pt-BR" b="1" u="sng" dirty="0">
                <a:solidFill>
                  <a:srgbClr val="005D89"/>
                </a:solidFill>
              </a:rPr>
              <a:t>Comparar a consistência dos números com as fontes primárias</a:t>
            </a:r>
          </a:p>
        </p:txBody>
      </p:sp>
      <p:sp>
        <p:nvSpPr>
          <p:cNvPr id="8" name="Retângulo 7"/>
          <p:cNvSpPr/>
          <p:nvPr/>
        </p:nvSpPr>
        <p:spPr>
          <a:xfrm>
            <a:off x="1527416" y="1178471"/>
            <a:ext cx="9306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dirty="0">
                <a:solidFill>
                  <a:srgbClr val="005D89"/>
                </a:solidFill>
              </a:rPr>
              <a:t>Sempre que houver necessidade de manipulação de grandes bases de dados, comparar os números agregados com as fontes oficiais e checar a composição com os manuais.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353360" y="2037273"/>
            <a:ext cx="6077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err="1">
                <a:solidFill>
                  <a:srgbClr val="005D89"/>
                </a:solidFill>
              </a:rPr>
              <a:t>Ex</a:t>
            </a:r>
            <a:r>
              <a:rPr lang="pt-BR" dirty="0">
                <a:solidFill>
                  <a:srgbClr val="005D89"/>
                </a:solidFill>
              </a:rPr>
              <a:t> 1: </a:t>
            </a:r>
            <a:r>
              <a:rPr lang="pt-BR" dirty="0" err="1">
                <a:solidFill>
                  <a:srgbClr val="005D89"/>
                </a:solidFill>
              </a:rPr>
              <a:t>microdados</a:t>
            </a:r>
            <a:r>
              <a:rPr lang="pt-BR" dirty="0">
                <a:solidFill>
                  <a:srgbClr val="005D89"/>
                </a:solidFill>
              </a:rPr>
              <a:t> da RAIS (checagem dos números agregados). 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53360" y="2907875"/>
            <a:ext cx="11095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err="1">
                <a:solidFill>
                  <a:srgbClr val="005D89"/>
                </a:solidFill>
              </a:rPr>
              <a:t>Ex</a:t>
            </a:r>
            <a:r>
              <a:rPr lang="pt-BR" dirty="0">
                <a:solidFill>
                  <a:srgbClr val="005D89"/>
                </a:solidFill>
              </a:rPr>
              <a:t> 2: Antecipação do resultado primário via SIGA Brasil (checagem </a:t>
            </a:r>
            <a:r>
              <a:rPr lang="pt-BR" dirty="0" err="1">
                <a:solidFill>
                  <a:srgbClr val="005D89"/>
                </a:solidFill>
              </a:rPr>
              <a:t>ex</a:t>
            </a:r>
            <a:r>
              <a:rPr lang="pt-BR" dirty="0">
                <a:solidFill>
                  <a:srgbClr val="005D89"/>
                </a:solidFill>
              </a:rPr>
              <a:t> ante da composição e/ou </a:t>
            </a:r>
            <a:r>
              <a:rPr lang="pt-BR" dirty="0" err="1">
                <a:solidFill>
                  <a:srgbClr val="005D89"/>
                </a:solidFill>
              </a:rPr>
              <a:t>ex</a:t>
            </a:r>
            <a:r>
              <a:rPr lang="pt-BR" dirty="0">
                <a:solidFill>
                  <a:srgbClr val="005D89"/>
                </a:solidFill>
              </a:rPr>
              <a:t> post do resultado)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3360" y="2404608"/>
            <a:ext cx="9590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Nota técnica nº 49: Impactos fiscais da reforma da tributação sobre a Renda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3B466A1-2630-E1BB-60DA-F01327058310}"/>
              </a:ext>
            </a:extLst>
          </p:cNvPr>
          <p:cNvSpPr/>
          <p:nvPr/>
        </p:nvSpPr>
        <p:spPr>
          <a:xfrm>
            <a:off x="474061" y="5327895"/>
            <a:ext cx="11246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5D89"/>
                </a:solidFill>
              </a:rPr>
              <a:t>Embasamento técnico: </a:t>
            </a:r>
            <a:r>
              <a:rPr lang="pt-BR" b="1" u="sng" dirty="0">
                <a:solidFill>
                  <a:srgbClr val="005D89"/>
                </a:solidFill>
              </a:rPr>
              <a:t>Toda e qualquer informação deve ser tecnicamente fundamentada.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EE487B4D-55A9-C1BF-22D4-27D0869F5280}"/>
              </a:ext>
            </a:extLst>
          </p:cNvPr>
          <p:cNvSpPr/>
          <p:nvPr/>
        </p:nvSpPr>
        <p:spPr>
          <a:xfrm>
            <a:off x="612345" y="5742283"/>
            <a:ext cx="10579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pt-BR" dirty="0">
                <a:solidFill>
                  <a:srgbClr val="005D89"/>
                </a:solidFill>
              </a:rPr>
              <a:t>Esta fundamentação pode se dar por meio de citação de alguma referência, análise de algum indicador, elaboração de alguma conta, realização de algum exercício econométrico.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405D1F02-7B77-CF4B-E2E7-0D3A2EAB06E0}"/>
              </a:ext>
            </a:extLst>
          </p:cNvPr>
          <p:cNvSpPr txBox="1"/>
          <p:nvPr/>
        </p:nvSpPr>
        <p:spPr>
          <a:xfrm>
            <a:off x="353360" y="3265843"/>
            <a:ext cx="110956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Antecipação do resultado primário: </a:t>
            </a:r>
            <a:r>
              <a:rPr lang="pt-BR" dirty="0"/>
              <a:t>Há uma comparação com o resultado do mês anterior ao da antecipação para conferir os números e, depois que o resultado oficial é divulgado, há uma rechecagem para avaliar a consistência do resultado apresentado.</a:t>
            </a:r>
          </a:p>
          <a:p>
            <a:r>
              <a:rPr lang="pt-BR" b="1" dirty="0"/>
              <a:t>Massa salarial ampliada: </a:t>
            </a:r>
            <a:r>
              <a:rPr lang="pt-BR" dirty="0"/>
              <a:t>Replica-se a metodologia da MSA e depois compara-se com o número divulgado pelo Bacen. </a:t>
            </a:r>
          </a:p>
          <a:p>
            <a:r>
              <a:rPr lang="pt-BR" b="1" dirty="0"/>
              <a:t>Composição de alguma rubrica de receita/despesa pública: </a:t>
            </a:r>
            <a:r>
              <a:rPr lang="pt-BR" dirty="0"/>
              <a:t>realiza a consulta do número agregado no SIGA e compara-se com o oficial e, somente depois, realiza a desagregação desejada. </a:t>
            </a:r>
          </a:p>
        </p:txBody>
      </p:sp>
    </p:spTree>
    <p:extLst>
      <p:ext uri="{BB962C8B-B14F-4D97-AF65-F5344CB8AC3E}">
        <p14:creationId xmlns:p14="http://schemas.microsoft.com/office/powerpoint/2010/main" val="335154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992CBBF-6AD5-3D8B-1909-93D0BC7BF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9DDF1F05-2B4C-4F9B-4415-90FF5CBC7D93}"/>
              </a:ext>
            </a:extLst>
          </p:cNvPr>
          <p:cNvSpPr txBox="1"/>
          <p:nvPr/>
        </p:nvSpPr>
        <p:spPr>
          <a:xfrm>
            <a:off x="474061" y="0"/>
            <a:ext cx="57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ADFA"/>
                </a:solidFill>
              </a:rPr>
              <a:t>RAF 86: edição de março de 2024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C740D6B5-7694-141B-7C00-A076F8042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ReuniÃO de pauta - Hug comunicação">
            <a:extLst>
              <a:ext uri="{FF2B5EF4-FFF2-40B4-BE49-F238E27FC236}">
                <a16:creationId xmlns:a16="http://schemas.microsoft.com/office/drawing/2014/main" xmlns="" id="{7A7C157C-C0E5-5BFA-1775-C133BDCDB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189" y="2742406"/>
            <a:ext cx="3576216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73766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765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AndesNeue Alt 2 Book</vt:lpstr>
      <vt:lpstr>-apple-system</vt:lpstr>
      <vt:lpstr>Arial</vt:lpstr>
      <vt:lpstr>Calibri</vt:lpstr>
      <vt:lpstr>Calibri Light</vt:lpstr>
      <vt:lpstr>1_Tema do Office</vt:lpstr>
      <vt:lpstr>Questões técnicas, metodológicas e pauta do próximo RAF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Senado Federal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Cenários para despesa primária da União</dc:title>
  <dc:creator>Vilma da Conceição Pinto</dc:creator>
  <cp:lastModifiedBy>Vilma da Conceição Pinto</cp:lastModifiedBy>
  <cp:revision>29</cp:revision>
  <dcterms:created xsi:type="dcterms:W3CDTF">2022-07-07T21:53:52Z</dcterms:created>
  <dcterms:modified xsi:type="dcterms:W3CDTF">2024-03-05T17:57:50Z</dcterms:modified>
</cp:coreProperties>
</file>