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94" r:id="rId3"/>
    <p:sldId id="268" r:id="rId4"/>
    <p:sldId id="293" r:id="rId5"/>
    <p:sldId id="280" r:id="rId6"/>
    <p:sldId id="282" r:id="rId7"/>
    <p:sldId id="285" r:id="rId8"/>
    <p:sldId id="283" r:id="rId9"/>
    <p:sldId id="289" r:id="rId10"/>
    <p:sldId id="290" r:id="rId11"/>
    <p:sldId id="291" r:id="rId12"/>
    <p:sldId id="288" r:id="rId13"/>
    <p:sldId id="286" r:id="rId14"/>
    <p:sldId id="295" r:id="rId1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89"/>
    <a:srgbClr val="BD534B"/>
    <a:srgbClr val="005D00"/>
    <a:srgbClr val="D5998E"/>
    <a:srgbClr val="990000"/>
    <a:srgbClr val="A6A6A6"/>
    <a:srgbClr val="A2C7E8"/>
    <a:srgbClr val="84B4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92" d="100"/>
          <a:sy n="92" d="100"/>
        </p:scale>
        <p:origin x="1230"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pt-BR"/>
              <a:t>Daily press mentions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pt-BR"/>
        </a:p>
      </c:txPr>
    </c:title>
    <c:autoTitleDeleted val="0"/>
    <c:plotArea>
      <c:layout/>
      <c:barChart>
        <c:barDir val="col"/>
        <c:grouping val="clustered"/>
        <c:varyColors val="0"/>
        <c:ser>
          <c:idx val="1"/>
          <c:order val="0"/>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Plan4!$E$4:$E$10</c:f>
              <c:numCache>
                <c:formatCode>General</c:formatCode>
                <c:ptCount val="7"/>
                <c:pt idx="0">
                  <c:v>2017</c:v>
                </c:pt>
                <c:pt idx="1">
                  <c:v>2018</c:v>
                </c:pt>
                <c:pt idx="2">
                  <c:v>2019</c:v>
                </c:pt>
                <c:pt idx="3">
                  <c:v>2020</c:v>
                </c:pt>
                <c:pt idx="4">
                  <c:v>2021</c:v>
                </c:pt>
                <c:pt idx="5">
                  <c:v>2022</c:v>
                </c:pt>
                <c:pt idx="6">
                  <c:v>2023</c:v>
                </c:pt>
              </c:numCache>
            </c:numRef>
          </c:cat>
          <c:val>
            <c:numRef>
              <c:f>Plan4!$F$4:$F$10</c:f>
              <c:numCache>
                <c:formatCode>General</c:formatCode>
                <c:ptCount val="7"/>
                <c:pt idx="0">
                  <c:v>0.9</c:v>
                </c:pt>
                <c:pt idx="1">
                  <c:v>1.3</c:v>
                </c:pt>
                <c:pt idx="2">
                  <c:v>2.7</c:v>
                </c:pt>
                <c:pt idx="3">
                  <c:v>2.4</c:v>
                </c:pt>
                <c:pt idx="4">
                  <c:v>1.8</c:v>
                </c:pt>
                <c:pt idx="5">
                  <c:v>1.3</c:v>
                </c:pt>
                <c:pt idx="6">
                  <c:v>1.8</c:v>
                </c:pt>
              </c:numCache>
            </c:numRef>
          </c:val>
        </c:ser>
        <c:dLbls>
          <c:showLegendKey val="0"/>
          <c:showVal val="0"/>
          <c:showCatName val="0"/>
          <c:showSerName val="0"/>
          <c:showPercent val="0"/>
          <c:showBubbleSize val="0"/>
        </c:dLbls>
        <c:gapWidth val="75"/>
        <c:overlap val="-27"/>
        <c:axId val="678295224"/>
        <c:axId val="678296008"/>
      </c:barChart>
      <c:catAx>
        <c:axId val="678295224"/>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pt-BR"/>
                  <a:t>Source:</a:t>
                </a:r>
                <a:r>
                  <a:rPr lang="pt-BR" baseline="0"/>
                  <a:t> IFI.</a:t>
                </a:r>
                <a:endParaRPr lang="pt-BR"/>
              </a:p>
            </c:rich>
          </c:tx>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pt-B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pt-BR"/>
          </a:p>
        </c:txPr>
        <c:crossAx val="678296008"/>
        <c:crosses val="autoZero"/>
        <c:auto val="1"/>
        <c:lblAlgn val="ctr"/>
        <c:lblOffset val="100"/>
        <c:noMultiLvlLbl val="0"/>
      </c:catAx>
      <c:valAx>
        <c:axId val="6782960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pt-BR"/>
          </a:p>
        </c:txPr>
        <c:crossAx val="6782952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C92FA3-1F8E-4F3E-A7EC-71A844F3631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3E04BD5-85CB-466C-B8C0-8A8BF55F69E9}">
      <dgm:prSet phldrT="[Texto]"/>
      <dgm:spPr/>
      <dgm:t>
        <a:bodyPr/>
        <a:lstStyle/>
        <a:p>
          <a:r>
            <a:rPr lang="pt-BR" dirty="0" err="1" smtClean="0"/>
            <a:t>Advisory</a:t>
          </a:r>
          <a:r>
            <a:rPr lang="pt-BR" dirty="0" smtClean="0"/>
            <a:t>             </a:t>
          </a:r>
          <a:r>
            <a:rPr lang="pt-BR" dirty="0" err="1" smtClean="0"/>
            <a:t>Panel</a:t>
          </a:r>
          <a:endParaRPr lang="en-US" dirty="0"/>
        </a:p>
      </dgm:t>
    </dgm:pt>
    <dgm:pt modelId="{45168408-0CD7-4EA9-A47E-C07A8A0E1C28}" type="parTrans" cxnId="{88A34C44-2C10-40BD-8716-BD2C4AF2F48B}">
      <dgm:prSet/>
      <dgm:spPr/>
      <dgm:t>
        <a:bodyPr/>
        <a:lstStyle/>
        <a:p>
          <a:endParaRPr lang="en-US"/>
        </a:p>
      </dgm:t>
    </dgm:pt>
    <dgm:pt modelId="{D5F43A16-8152-4D63-857B-F43FBC97A9FC}" type="sibTrans" cxnId="{88A34C44-2C10-40BD-8716-BD2C4AF2F48B}">
      <dgm:prSet/>
      <dgm:spPr/>
      <dgm:t>
        <a:bodyPr/>
        <a:lstStyle/>
        <a:p>
          <a:endParaRPr lang="en-US"/>
        </a:p>
      </dgm:t>
    </dgm:pt>
    <dgm:pt modelId="{598F3CDF-541A-4237-8441-3EDA685F0189}" type="asst">
      <dgm:prSet phldrT="[Texto]"/>
      <dgm:spPr/>
      <dgm:t>
        <a:bodyPr/>
        <a:lstStyle/>
        <a:p>
          <a:r>
            <a:rPr lang="pt-BR" dirty="0" err="1" smtClean="0"/>
            <a:t>Administrative</a:t>
          </a:r>
          <a:r>
            <a:rPr lang="pt-BR" dirty="0" smtClean="0"/>
            <a:t> </a:t>
          </a:r>
          <a:r>
            <a:rPr lang="pt-BR" dirty="0" err="1" smtClean="0"/>
            <a:t>affairs</a:t>
          </a:r>
          <a:endParaRPr lang="en-US" dirty="0"/>
        </a:p>
      </dgm:t>
    </dgm:pt>
    <dgm:pt modelId="{A715A408-38D6-420C-B641-579B5D33134D}" type="parTrans" cxnId="{1DA649DD-E3A2-4FBD-9616-6E8524A5B611}">
      <dgm:prSet/>
      <dgm:spPr/>
      <dgm:t>
        <a:bodyPr/>
        <a:lstStyle/>
        <a:p>
          <a:endParaRPr lang="en-US"/>
        </a:p>
      </dgm:t>
    </dgm:pt>
    <dgm:pt modelId="{5283883C-3985-4562-8A30-42AAB04BDD22}" type="sibTrans" cxnId="{1DA649DD-E3A2-4FBD-9616-6E8524A5B611}">
      <dgm:prSet/>
      <dgm:spPr/>
      <dgm:t>
        <a:bodyPr/>
        <a:lstStyle/>
        <a:p>
          <a:endParaRPr lang="en-US"/>
        </a:p>
      </dgm:t>
    </dgm:pt>
    <dgm:pt modelId="{4BB38991-F4BB-4010-B0E3-E277CC914024}">
      <dgm:prSet phldrT="[Texto]"/>
      <dgm:spPr/>
      <dgm:t>
        <a:bodyPr/>
        <a:lstStyle/>
        <a:p>
          <a:r>
            <a:rPr lang="pt-BR" dirty="0" smtClean="0"/>
            <a:t>Fiscal           </a:t>
          </a:r>
          <a:r>
            <a:rPr lang="pt-BR" dirty="0" err="1" smtClean="0"/>
            <a:t>analysis</a:t>
          </a:r>
          <a:endParaRPr lang="en-US" dirty="0"/>
        </a:p>
      </dgm:t>
    </dgm:pt>
    <dgm:pt modelId="{36BBFAE7-0290-4F97-B7A0-FEBBB4274BCC}" type="parTrans" cxnId="{FDA88A8E-14D6-453D-A49C-4BAA0AA177C5}">
      <dgm:prSet/>
      <dgm:spPr/>
      <dgm:t>
        <a:bodyPr/>
        <a:lstStyle/>
        <a:p>
          <a:endParaRPr lang="en-US"/>
        </a:p>
      </dgm:t>
    </dgm:pt>
    <dgm:pt modelId="{2034D890-95E0-4F83-9AC7-A168FB198004}" type="sibTrans" cxnId="{FDA88A8E-14D6-453D-A49C-4BAA0AA177C5}">
      <dgm:prSet/>
      <dgm:spPr/>
      <dgm:t>
        <a:bodyPr/>
        <a:lstStyle/>
        <a:p>
          <a:endParaRPr lang="en-US"/>
        </a:p>
      </dgm:t>
    </dgm:pt>
    <dgm:pt modelId="{1A8D7DED-3ADA-4138-AB17-6CD2DF507207}">
      <dgm:prSet phldrT="[Texto]"/>
      <dgm:spPr/>
      <dgm:t>
        <a:bodyPr/>
        <a:lstStyle/>
        <a:p>
          <a:r>
            <a:rPr lang="pt-BR" dirty="0" err="1" smtClean="0"/>
            <a:t>Macroeconomic</a:t>
          </a:r>
          <a:r>
            <a:rPr lang="pt-BR" dirty="0" smtClean="0"/>
            <a:t> </a:t>
          </a:r>
          <a:r>
            <a:rPr lang="pt-BR" dirty="0" err="1" smtClean="0"/>
            <a:t>analysis</a:t>
          </a:r>
          <a:endParaRPr lang="en-US" dirty="0"/>
        </a:p>
      </dgm:t>
    </dgm:pt>
    <dgm:pt modelId="{09793BB3-CAC0-43DB-904A-64739E375264}" type="parTrans" cxnId="{8B6272A3-3896-4919-B3E8-504EF39EBE94}">
      <dgm:prSet/>
      <dgm:spPr/>
      <dgm:t>
        <a:bodyPr/>
        <a:lstStyle/>
        <a:p>
          <a:endParaRPr lang="en-US"/>
        </a:p>
      </dgm:t>
    </dgm:pt>
    <dgm:pt modelId="{E17A123B-4CA4-4703-B77C-D9C9BBA78D2D}" type="sibTrans" cxnId="{8B6272A3-3896-4919-B3E8-504EF39EBE94}">
      <dgm:prSet/>
      <dgm:spPr/>
      <dgm:t>
        <a:bodyPr/>
        <a:lstStyle/>
        <a:p>
          <a:endParaRPr lang="en-US"/>
        </a:p>
      </dgm:t>
    </dgm:pt>
    <dgm:pt modelId="{9F21E2DC-E9D9-4C4F-ABF0-7FD676E3D80D}">
      <dgm:prSet phldrT="[Texto]"/>
      <dgm:spPr/>
      <dgm:t>
        <a:bodyPr/>
        <a:lstStyle/>
        <a:p>
          <a:r>
            <a:rPr lang="pt-BR" dirty="0" err="1" smtClean="0"/>
            <a:t>Policy</a:t>
          </a:r>
          <a:r>
            <a:rPr lang="pt-BR" dirty="0" smtClean="0"/>
            <a:t>             </a:t>
          </a:r>
          <a:r>
            <a:rPr lang="pt-BR" dirty="0" err="1" smtClean="0"/>
            <a:t>analysis</a:t>
          </a:r>
          <a:endParaRPr lang="en-US" dirty="0"/>
        </a:p>
      </dgm:t>
    </dgm:pt>
    <dgm:pt modelId="{A1CD748A-BCB9-4121-A9E1-C84F2DE68C97}" type="parTrans" cxnId="{EDDB24D0-329B-414E-870C-DF4D5ADCC3BC}">
      <dgm:prSet/>
      <dgm:spPr/>
      <dgm:t>
        <a:bodyPr/>
        <a:lstStyle/>
        <a:p>
          <a:endParaRPr lang="en-US"/>
        </a:p>
      </dgm:t>
    </dgm:pt>
    <dgm:pt modelId="{AC245060-7660-4D19-9310-0E44433D80A1}" type="sibTrans" cxnId="{EDDB24D0-329B-414E-870C-DF4D5ADCC3BC}">
      <dgm:prSet/>
      <dgm:spPr/>
      <dgm:t>
        <a:bodyPr/>
        <a:lstStyle/>
        <a:p>
          <a:endParaRPr lang="en-US"/>
        </a:p>
      </dgm:t>
    </dgm:pt>
    <dgm:pt modelId="{BAB46E79-E36B-495C-8200-71207B643A99}" type="asst">
      <dgm:prSet phldrT="[Texto]"/>
      <dgm:spPr/>
      <dgm:t>
        <a:bodyPr/>
        <a:lstStyle/>
        <a:p>
          <a:r>
            <a:rPr lang="pt-BR" dirty="0" smtClean="0"/>
            <a:t>Communication</a:t>
          </a:r>
          <a:endParaRPr lang="en-US" dirty="0"/>
        </a:p>
      </dgm:t>
    </dgm:pt>
    <dgm:pt modelId="{8F0B56A2-B307-49F5-9032-E3BDF5BFA4CD}" type="parTrans" cxnId="{70E494F4-603F-4B6A-BFB7-A64774B2690F}">
      <dgm:prSet/>
      <dgm:spPr/>
      <dgm:t>
        <a:bodyPr/>
        <a:lstStyle/>
        <a:p>
          <a:endParaRPr lang="en-US"/>
        </a:p>
      </dgm:t>
    </dgm:pt>
    <dgm:pt modelId="{72F2CF7A-CA06-4F78-8C17-B980585C2038}" type="sibTrans" cxnId="{70E494F4-603F-4B6A-BFB7-A64774B2690F}">
      <dgm:prSet/>
      <dgm:spPr/>
      <dgm:t>
        <a:bodyPr/>
        <a:lstStyle/>
        <a:p>
          <a:endParaRPr lang="en-US"/>
        </a:p>
      </dgm:t>
    </dgm:pt>
    <dgm:pt modelId="{8DEA7502-ED59-444D-BA30-7BA411A3F531}">
      <dgm:prSet phldrT="[Texto]"/>
      <dgm:spPr/>
      <dgm:t>
        <a:bodyPr/>
        <a:lstStyle/>
        <a:p>
          <a:r>
            <a:rPr lang="pt-BR" dirty="0" err="1" smtClean="0"/>
            <a:t>Board</a:t>
          </a:r>
          <a:r>
            <a:rPr lang="pt-BR" dirty="0" smtClean="0"/>
            <a:t> </a:t>
          </a:r>
          <a:r>
            <a:rPr lang="pt-BR" dirty="0" err="1" smtClean="0"/>
            <a:t>of</a:t>
          </a:r>
          <a:r>
            <a:rPr lang="pt-BR" dirty="0" smtClean="0"/>
            <a:t>     </a:t>
          </a:r>
          <a:r>
            <a:rPr lang="pt-BR" dirty="0" err="1" smtClean="0"/>
            <a:t>Directors</a:t>
          </a:r>
          <a:endParaRPr lang="en-US" dirty="0"/>
        </a:p>
      </dgm:t>
    </dgm:pt>
    <dgm:pt modelId="{28FA6533-5208-4E20-A0E1-8F9C9DA691D1}" type="parTrans" cxnId="{5B7B7C4E-97A8-41BF-80BC-2E54F335DA2D}">
      <dgm:prSet/>
      <dgm:spPr/>
      <dgm:t>
        <a:bodyPr/>
        <a:lstStyle/>
        <a:p>
          <a:endParaRPr lang="en-US"/>
        </a:p>
      </dgm:t>
    </dgm:pt>
    <dgm:pt modelId="{FB1BB700-66BD-4F4D-A683-EEACE358A413}" type="sibTrans" cxnId="{5B7B7C4E-97A8-41BF-80BC-2E54F335DA2D}">
      <dgm:prSet/>
      <dgm:spPr/>
      <dgm:t>
        <a:bodyPr/>
        <a:lstStyle/>
        <a:p>
          <a:endParaRPr lang="en-US"/>
        </a:p>
      </dgm:t>
    </dgm:pt>
    <dgm:pt modelId="{BA69A6B9-7EF7-4FE0-A2D8-8C8D2D3F5A84}" type="pres">
      <dgm:prSet presAssocID="{B8C92FA3-1F8E-4F3E-A7EC-71A844F3631B}" presName="hierChild1" presStyleCnt="0">
        <dgm:presLayoutVars>
          <dgm:orgChart val="1"/>
          <dgm:chPref val="1"/>
          <dgm:dir/>
          <dgm:animOne val="branch"/>
          <dgm:animLvl val="lvl"/>
          <dgm:resizeHandles/>
        </dgm:presLayoutVars>
      </dgm:prSet>
      <dgm:spPr/>
      <dgm:t>
        <a:bodyPr/>
        <a:lstStyle/>
        <a:p>
          <a:endParaRPr lang="pt-BR"/>
        </a:p>
      </dgm:t>
    </dgm:pt>
    <dgm:pt modelId="{17D50B72-EA7F-4764-9EEC-8D642C9CB4ED}" type="pres">
      <dgm:prSet presAssocID="{63E04BD5-85CB-466C-B8C0-8A8BF55F69E9}" presName="hierRoot1" presStyleCnt="0">
        <dgm:presLayoutVars>
          <dgm:hierBranch val="init"/>
        </dgm:presLayoutVars>
      </dgm:prSet>
      <dgm:spPr/>
    </dgm:pt>
    <dgm:pt modelId="{5AC43D68-6A1A-4F42-ABBA-FAFCB2CE843A}" type="pres">
      <dgm:prSet presAssocID="{63E04BD5-85CB-466C-B8C0-8A8BF55F69E9}" presName="rootComposite1" presStyleCnt="0"/>
      <dgm:spPr/>
    </dgm:pt>
    <dgm:pt modelId="{7CBEC947-7795-4AFF-8FE5-74E7459CA747}" type="pres">
      <dgm:prSet presAssocID="{63E04BD5-85CB-466C-B8C0-8A8BF55F69E9}" presName="rootText1" presStyleLbl="node0" presStyleIdx="0" presStyleCnt="2">
        <dgm:presLayoutVars>
          <dgm:chPref val="3"/>
        </dgm:presLayoutVars>
      </dgm:prSet>
      <dgm:spPr/>
      <dgm:t>
        <a:bodyPr/>
        <a:lstStyle/>
        <a:p>
          <a:endParaRPr lang="pt-BR"/>
        </a:p>
      </dgm:t>
    </dgm:pt>
    <dgm:pt modelId="{4CB21667-9866-41A0-A054-C661930B6BC9}" type="pres">
      <dgm:prSet presAssocID="{63E04BD5-85CB-466C-B8C0-8A8BF55F69E9}" presName="rootConnector1" presStyleLbl="node1" presStyleIdx="0" presStyleCnt="0"/>
      <dgm:spPr/>
      <dgm:t>
        <a:bodyPr/>
        <a:lstStyle/>
        <a:p>
          <a:endParaRPr lang="pt-BR"/>
        </a:p>
      </dgm:t>
    </dgm:pt>
    <dgm:pt modelId="{E9E0D30B-5C98-49BB-BB24-CF0AC66A7318}" type="pres">
      <dgm:prSet presAssocID="{63E04BD5-85CB-466C-B8C0-8A8BF55F69E9}" presName="hierChild2" presStyleCnt="0"/>
      <dgm:spPr/>
    </dgm:pt>
    <dgm:pt modelId="{9DA0AD23-65A4-4D59-8D3D-18BAC99BF0C9}" type="pres">
      <dgm:prSet presAssocID="{63E04BD5-85CB-466C-B8C0-8A8BF55F69E9}" presName="hierChild3" presStyleCnt="0"/>
      <dgm:spPr/>
    </dgm:pt>
    <dgm:pt modelId="{59FF4F84-AF08-42E9-BA17-EBE418220E2F}" type="pres">
      <dgm:prSet presAssocID="{8DEA7502-ED59-444D-BA30-7BA411A3F531}" presName="hierRoot1" presStyleCnt="0">
        <dgm:presLayoutVars>
          <dgm:hierBranch val="init"/>
        </dgm:presLayoutVars>
      </dgm:prSet>
      <dgm:spPr/>
    </dgm:pt>
    <dgm:pt modelId="{73ABF43C-C9A7-4AB8-9DF7-1A0A1B024776}" type="pres">
      <dgm:prSet presAssocID="{8DEA7502-ED59-444D-BA30-7BA411A3F531}" presName="rootComposite1" presStyleCnt="0"/>
      <dgm:spPr/>
    </dgm:pt>
    <dgm:pt modelId="{9718D394-DEE8-414D-AFB2-450B23CE0871}" type="pres">
      <dgm:prSet presAssocID="{8DEA7502-ED59-444D-BA30-7BA411A3F531}" presName="rootText1" presStyleLbl="node0" presStyleIdx="1" presStyleCnt="2">
        <dgm:presLayoutVars>
          <dgm:chPref val="3"/>
        </dgm:presLayoutVars>
      </dgm:prSet>
      <dgm:spPr/>
      <dgm:t>
        <a:bodyPr/>
        <a:lstStyle/>
        <a:p>
          <a:endParaRPr lang="pt-BR"/>
        </a:p>
      </dgm:t>
    </dgm:pt>
    <dgm:pt modelId="{A45C21DD-BAA7-4F5B-9211-F8C9F2969512}" type="pres">
      <dgm:prSet presAssocID="{8DEA7502-ED59-444D-BA30-7BA411A3F531}" presName="rootConnector1" presStyleLbl="node1" presStyleIdx="0" presStyleCnt="0"/>
      <dgm:spPr/>
      <dgm:t>
        <a:bodyPr/>
        <a:lstStyle/>
        <a:p>
          <a:endParaRPr lang="pt-BR"/>
        </a:p>
      </dgm:t>
    </dgm:pt>
    <dgm:pt modelId="{A07A667D-550C-46F5-8B36-08B43A9EE868}" type="pres">
      <dgm:prSet presAssocID="{8DEA7502-ED59-444D-BA30-7BA411A3F531}" presName="hierChild2" presStyleCnt="0"/>
      <dgm:spPr/>
    </dgm:pt>
    <dgm:pt modelId="{35954DC9-3672-4D81-BD47-27725A86FDEF}" type="pres">
      <dgm:prSet presAssocID="{36BBFAE7-0290-4F97-B7A0-FEBBB4274BCC}" presName="Name37" presStyleLbl="parChTrans1D2" presStyleIdx="0" presStyleCnt="5"/>
      <dgm:spPr/>
      <dgm:t>
        <a:bodyPr/>
        <a:lstStyle/>
        <a:p>
          <a:endParaRPr lang="pt-BR"/>
        </a:p>
      </dgm:t>
    </dgm:pt>
    <dgm:pt modelId="{4F908126-6163-450F-B8A1-4424A1E797C0}" type="pres">
      <dgm:prSet presAssocID="{4BB38991-F4BB-4010-B0E3-E277CC914024}" presName="hierRoot2" presStyleCnt="0">
        <dgm:presLayoutVars>
          <dgm:hierBranch val="init"/>
        </dgm:presLayoutVars>
      </dgm:prSet>
      <dgm:spPr/>
    </dgm:pt>
    <dgm:pt modelId="{8BDEE128-8CC6-40B8-B393-434237F1F199}" type="pres">
      <dgm:prSet presAssocID="{4BB38991-F4BB-4010-B0E3-E277CC914024}" presName="rootComposite" presStyleCnt="0"/>
      <dgm:spPr/>
    </dgm:pt>
    <dgm:pt modelId="{B6FCCF47-299B-43BB-BECD-4C55F23DB07A}" type="pres">
      <dgm:prSet presAssocID="{4BB38991-F4BB-4010-B0E3-E277CC914024}" presName="rootText" presStyleLbl="node2" presStyleIdx="0" presStyleCnt="3">
        <dgm:presLayoutVars>
          <dgm:chPref val="3"/>
        </dgm:presLayoutVars>
      </dgm:prSet>
      <dgm:spPr/>
      <dgm:t>
        <a:bodyPr/>
        <a:lstStyle/>
        <a:p>
          <a:endParaRPr lang="pt-BR"/>
        </a:p>
      </dgm:t>
    </dgm:pt>
    <dgm:pt modelId="{7D60AE40-7CE7-4E24-B089-243138638791}" type="pres">
      <dgm:prSet presAssocID="{4BB38991-F4BB-4010-B0E3-E277CC914024}" presName="rootConnector" presStyleLbl="node2" presStyleIdx="0" presStyleCnt="3"/>
      <dgm:spPr/>
      <dgm:t>
        <a:bodyPr/>
        <a:lstStyle/>
        <a:p>
          <a:endParaRPr lang="pt-BR"/>
        </a:p>
      </dgm:t>
    </dgm:pt>
    <dgm:pt modelId="{A0B778CB-BDD6-4D04-836D-2131637372B7}" type="pres">
      <dgm:prSet presAssocID="{4BB38991-F4BB-4010-B0E3-E277CC914024}" presName="hierChild4" presStyleCnt="0"/>
      <dgm:spPr/>
    </dgm:pt>
    <dgm:pt modelId="{1882E000-38C8-4B59-8AF6-0A563D4456CD}" type="pres">
      <dgm:prSet presAssocID="{4BB38991-F4BB-4010-B0E3-E277CC914024}" presName="hierChild5" presStyleCnt="0"/>
      <dgm:spPr/>
    </dgm:pt>
    <dgm:pt modelId="{04C9A25E-40AC-4099-8CCB-7E25D935C1B2}" type="pres">
      <dgm:prSet presAssocID="{09793BB3-CAC0-43DB-904A-64739E375264}" presName="Name37" presStyleLbl="parChTrans1D2" presStyleIdx="1" presStyleCnt="5"/>
      <dgm:spPr/>
      <dgm:t>
        <a:bodyPr/>
        <a:lstStyle/>
        <a:p>
          <a:endParaRPr lang="pt-BR"/>
        </a:p>
      </dgm:t>
    </dgm:pt>
    <dgm:pt modelId="{E6B8B0C1-96C2-4204-B712-5655C6D3D130}" type="pres">
      <dgm:prSet presAssocID="{1A8D7DED-3ADA-4138-AB17-6CD2DF507207}" presName="hierRoot2" presStyleCnt="0">
        <dgm:presLayoutVars>
          <dgm:hierBranch val="init"/>
        </dgm:presLayoutVars>
      </dgm:prSet>
      <dgm:spPr/>
    </dgm:pt>
    <dgm:pt modelId="{C7B33623-67F2-4EE9-8418-18A989B60D25}" type="pres">
      <dgm:prSet presAssocID="{1A8D7DED-3ADA-4138-AB17-6CD2DF507207}" presName="rootComposite" presStyleCnt="0"/>
      <dgm:spPr/>
    </dgm:pt>
    <dgm:pt modelId="{7644436E-4F7A-4C3E-B66E-EA04C6C34252}" type="pres">
      <dgm:prSet presAssocID="{1A8D7DED-3ADA-4138-AB17-6CD2DF507207}" presName="rootText" presStyleLbl="node2" presStyleIdx="1" presStyleCnt="3">
        <dgm:presLayoutVars>
          <dgm:chPref val="3"/>
        </dgm:presLayoutVars>
      </dgm:prSet>
      <dgm:spPr/>
      <dgm:t>
        <a:bodyPr/>
        <a:lstStyle/>
        <a:p>
          <a:endParaRPr lang="pt-BR"/>
        </a:p>
      </dgm:t>
    </dgm:pt>
    <dgm:pt modelId="{E215AB2F-7759-4981-8A9B-B96CE5178B1B}" type="pres">
      <dgm:prSet presAssocID="{1A8D7DED-3ADA-4138-AB17-6CD2DF507207}" presName="rootConnector" presStyleLbl="node2" presStyleIdx="1" presStyleCnt="3"/>
      <dgm:spPr/>
      <dgm:t>
        <a:bodyPr/>
        <a:lstStyle/>
        <a:p>
          <a:endParaRPr lang="pt-BR"/>
        </a:p>
      </dgm:t>
    </dgm:pt>
    <dgm:pt modelId="{09B346AC-0B9D-4567-A25A-A722F3BD7948}" type="pres">
      <dgm:prSet presAssocID="{1A8D7DED-3ADA-4138-AB17-6CD2DF507207}" presName="hierChild4" presStyleCnt="0"/>
      <dgm:spPr/>
    </dgm:pt>
    <dgm:pt modelId="{F1057C45-3A1C-4AD4-AD1F-8135B1057C41}" type="pres">
      <dgm:prSet presAssocID="{1A8D7DED-3ADA-4138-AB17-6CD2DF507207}" presName="hierChild5" presStyleCnt="0"/>
      <dgm:spPr/>
    </dgm:pt>
    <dgm:pt modelId="{7D0D212E-8AA2-4CAB-AA1C-3733556576AF}" type="pres">
      <dgm:prSet presAssocID="{A1CD748A-BCB9-4121-A9E1-C84F2DE68C97}" presName="Name37" presStyleLbl="parChTrans1D2" presStyleIdx="2" presStyleCnt="5"/>
      <dgm:spPr/>
      <dgm:t>
        <a:bodyPr/>
        <a:lstStyle/>
        <a:p>
          <a:endParaRPr lang="pt-BR"/>
        </a:p>
      </dgm:t>
    </dgm:pt>
    <dgm:pt modelId="{BC719843-4C2F-4911-BB00-ACF28D77CD0E}" type="pres">
      <dgm:prSet presAssocID="{9F21E2DC-E9D9-4C4F-ABF0-7FD676E3D80D}" presName="hierRoot2" presStyleCnt="0">
        <dgm:presLayoutVars>
          <dgm:hierBranch val="init"/>
        </dgm:presLayoutVars>
      </dgm:prSet>
      <dgm:spPr/>
    </dgm:pt>
    <dgm:pt modelId="{D49BF5E0-27DC-4FDC-9294-0CBF215962C1}" type="pres">
      <dgm:prSet presAssocID="{9F21E2DC-E9D9-4C4F-ABF0-7FD676E3D80D}" presName="rootComposite" presStyleCnt="0"/>
      <dgm:spPr/>
    </dgm:pt>
    <dgm:pt modelId="{5C8A6572-006D-48AD-A872-DF4331553438}" type="pres">
      <dgm:prSet presAssocID="{9F21E2DC-E9D9-4C4F-ABF0-7FD676E3D80D}" presName="rootText" presStyleLbl="node2" presStyleIdx="2" presStyleCnt="3">
        <dgm:presLayoutVars>
          <dgm:chPref val="3"/>
        </dgm:presLayoutVars>
      </dgm:prSet>
      <dgm:spPr/>
      <dgm:t>
        <a:bodyPr/>
        <a:lstStyle/>
        <a:p>
          <a:endParaRPr lang="pt-BR"/>
        </a:p>
      </dgm:t>
    </dgm:pt>
    <dgm:pt modelId="{16D578B2-DDFA-4D35-A05C-9C84F604D65C}" type="pres">
      <dgm:prSet presAssocID="{9F21E2DC-E9D9-4C4F-ABF0-7FD676E3D80D}" presName="rootConnector" presStyleLbl="node2" presStyleIdx="2" presStyleCnt="3"/>
      <dgm:spPr/>
      <dgm:t>
        <a:bodyPr/>
        <a:lstStyle/>
        <a:p>
          <a:endParaRPr lang="pt-BR"/>
        </a:p>
      </dgm:t>
    </dgm:pt>
    <dgm:pt modelId="{007D2396-41D2-4A7F-9E57-2CD79601DCB4}" type="pres">
      <dgm:prSet presAssocID="{9F21E2DC-E9D9-4C4F-ABF0-7FD676E3D80D}" presName="hierChild4" presStyleCnt="0"/>
      <dgm:spPr/>
    </dgm:pt>
    <dgm:pt modelId="{0723DF83-7ABA-4B85-967C-F2E7D644C719}" type="pres">
      <dgm:prSet presAssocID="{9F21E2DC-E9D9-4C4F-ABF0-7FD676E3D80D}" presName="hierChild5" presStyleCnt="0"/>
      <dgm:spPr/>
    </dgm:pt>
    <dgm:pt modelId="{DDB5E2BC-E205-4942-84D3-5D646B1C3638}" type="pres">
      <dgm:prSet presAssocID="{8DEA7502-ED59-444D-BA30-7BA411A3F531}" presName="hierChild3" presStyleCnt="0"/>
      <dgm:spPr/>
    </dgm:pt>
    <dgm:pt modelId="{F613C77C-B362-43C8-9E82-4DE011F3FFD6}" type="pres">
      <dgm:prSet presAssocID="{A715A408-38D6-420C-B641-579B5D33134D}" presName="Name111" presStyleLbl="parChTrans1D2" presStyleIdx="3" presStyleCnt="5"/>
      <dgm:spPr/>
      <dgm:t>
        <a:bodyPr/>
        <a:lstStyle/>
        <a:p>
          <a:endParaRPr lang="pt-BR"/>
        </a:p>
      </dgm:t>
    </dgm:pt>
    <dgm:pt modelId="{96EA32C9-E87A-4080-86B0-6E67E157CA36}" type="pres">
      <dgm:prSet presAssocID="{598F3CDF-541A-4237-8441-3EDA685F0189}" presName="hierRoot3" presStyleCnt="0">
        <dgm:presLayoutVars>
          <dgm:hierBranch val="init"/>
        </dgm:presLayoutVars>
      </dgm:prSet>
      <dgm:spPr/>
    </dgm:pt>
    <dgm:pt modelId="{4C8AF7B9-2A9D-488D-81DD-A38A38E52617}" type="pres">
      <dgm:prSet presAssocID="{598F3CDF-541A-4237-8441-3EDA685F0189}" presName="rootComposite3" presStyleCnt="0"/>
      <dgm:spPr/>
    </dgm:pt>
    <dgm:pt modelId="{1F740B71-8705-4907-9B2C-DA2B7865D253}" type="pres">
      <dgm:prSet presAssocID="{598F3CDF-541A-4237-8441-3EDA685F0189}" presName="rootText3" presStyleLbl="asst1" presStyleIdx="0" presStyleCnt="2">
        <dgm:presLayoutVars>
          <dgm:chPref val="3"/>
        </dgm:presLayoutVars>
      </dgm:prSet>
      <dgm:spPr/>
      <dgm:t>
        <a:bodyPr/>
        <a:lstStyle/>
        <a:p>
          <a:endParaRPr lang="pt-BR"/>
        </a:p>
      </dgm:t>
    </dgm:pt>
    <dgm:pt modelId="{60F13E6E-FB19-4AD3-BF6E-0B918B91A049}" type="pres">
      <dgm:prSet presAssocID="{598F3CDF-541A-4237-8441-3EDA685F0189}" presName="rootConnector3" presStyleLbl="asst1" presStyleIdx="0" presStyleCnt="2"/>
      <dgm:spPr/>
      <dgm:t>
        <a:bodyPr/>
        <a:lstStyle/>
        <a:p>
          <a:endParaRPr lang="pt-BR"/>
        </a:p>
      </dgm:t>
    </dgm:pt>
    <dgm:pt modelId="{93A63E93-4114-46D6-B1D2-33841A255486}" type="pres">
      <dgm:prSet presAssocID="{598F3CDF-541A-4237-8441-3EDA685F0189}" presName="hierChild6" presStyleCnt="0"/>
      <dgm:spPr/>
    </dgm:pt>
    <dgm:pt modelId="{65449D15-EB18-4BAB-83F1-1BB4834483FE}" type="pres">
      <dgm:prSet presAssocID="{598F3CDF-541A-4237-8441-3EDA685F0189}" presName="hierChild7" presStyleCnt="0"/>
      <dgm:spPr/>
    </dgm:pt>
    <dgm:pt modelId="{EC42184E-7D42-41E8-9AD1-563F64E7F675}" type="pres">
      <dgm:prSet presAssocID="{8F0B56A2-B307-49F5-9032-E3BDF5BFA4CD}" presName="Name111" presStyleLbl="parChTrans1D2" presStyleIdx="4" presStyleCnt="5"/>
      <dgm:spPr/>
      <dgm:t>
        <a:bodyPr/>
        <a:lstStyle/>
        <a:p>
          <a:endParaRPr lang="pt-BR"/>
        </a:p>
      </dgm:t>
    </dgm:pt>
    <dgm:pt modelId="{7918B22E-4F02-4043-93A2-416A978E35C6}" type="pres">
      <dgm:prSet presAssocID="{BAB46E79-E36B-495C-8200-71207B643A99}" presName="hierRoot3" presStyleCnt="0">
        <dgm:presLayoutVars>
          <dgm:hierBranch val="init"/>
        </dgm:presLayoutVars>
      </dgm:prSet>
      <dgm:spPr/>
    </dgm:pt>
    <dgm:pt modelId="{8A3100BF-609D-4D51-A8EC-E86F2283BBD2}" type="pres">
      <dgm:prSet presAssocID="{BAB46E79-E36B-495C-8200-71207B643A99}" presName="rootComposite3" presStyleCnt="0"/>
      <dgm:spPr/>
    </dgm:pt>
    <dgm:pt modelId="{9C1BBF7E-E04C-48C5-81F1-0897C46FD366}" type="pres">
      <dgm:prSet presAssocID="{BAB46E79-E36B-495C-8200-71207B643A99}" presName="rootText3" presStyleLbl="asst1" presStyleIdx="1" presStyleCnt="2">
        <dgm:presLayoutVars>
          <dgm:chPref val="3"/>
        </dgm:presLayoutVars>
      </dgm:prSet>
      <dgm:spPr/>
      <dgm:t>
        <a:bodyPr/>
        <a:lstStyle/>
        <a:p>
          <a:endParaRPr lang="pt-BR"/>
        </a:p>
      </dgm:t>
    </dgm:pt>
    <dgm:pt modelId="{673DE615-0FF3-4F7C-BADE-64A521C5BF5C}" type="pres">
      <dgm:prSet presAssocID="{BAB46E79-E36B-495C-8200-71207B643A99}" presName="rootConnector3" presStyleLbl="asst1" presStyleIdx="1" presStyleCnt="2"/>
      <dgm:spPr/>
      <dgm:t>
        <a:bodyPr/>
        <a:lstStyle/>
        <a:p>
          <a:endParaRPr lang="pt-BR"/>
        </a:p>
      </dgm:t>
    </dgm:pt>
    <dgm:pt modelId="{93E56A49-96EF-4EEA-AE97-86B4CC0B6F19}" type="pres">
      <dgm:prSet presAssocID="{BAB46E79-E36B-495C-8200-71207B643A99}" presName="hierChild6" presStyleCnt="0"/>
      <dgm:spPr/>
    </dgm:pt>
    <dgm:pt modelId="{F79E4BF5-A1E8-4F4E-84D5-96CE71857E15}" type="pres">
      <dgm:prSet presAssocID="{BAB46E79-E36B-495C-8200-71207B643A99}" presName="hierChild7" presStyleCnt="0"/>
      <dgm:spPr/>
    </dgm:pt>
  </dgm:ptLst>
  <dgm:cxnLst>
    <dgm:cxn modelId="{97A676D1-A8FF-4F32-8E81-C60C3D87F0C6}" type="presOf" srcId="{8DEA7502-ED59-444D-BA30-7BA411A3F531}" destId="{A45C21DD-BAA7-4F5B-9211-F8C9F2969512}" srcOrd="1" destOrd="0" presId="urn:microsoft.com/office/officeart/2005/8/layout/orgChart1"/>
    <dgm:cxn modelId="{8B6272A3-3896-4919-B3E8-504EF39EBE94}" srcId="{8DEA7502-ED59-444D-BA30-7BA411A3F531}" destId="{1A8D7DED-3ADA-4138-AB17-6CD2DF507207}" srcOrd="3" destOrd="0" parTransId="{09793BB3-CAC0-43DB-904A-64739E375264}" sibTransId="{E17A123B-4CA4-4703-B77C-D9C9BBA78D2D}"/>
    <dgm:cxn modelId="{8ECDFD4E-82D1-410F-BD4D-DCB370A64C4A}" type="presOf" srcId="{36BBFAE7-0290-4F97-B7A0-FEBBB4274BCC}" destId="{35954DC9-3672-4D81-BD47-27725A86FDEF}" srcOrd="0" destOrd="0" presId="urn:microsoft.com/office/officeart/2005/8/layout/orgChart1"/>
    <dgm:cxn modelId="{39DD5DB7-C16E-4FCA-A23E-63E27B867B2D}" type="presOf" srcId="{A1CD748A-BCB9-4121-A9E1-C84F2DE68C97}" destId="{7D0D212E-8AA2-4CAB-AA1C-3733556576AF}" srcOrd="0" destOrd="0" presId="urn:microsoft.com/office/officeart/2005/8/layout/orgChart1"/>
    <dgm:cxn modelId="{D5A0D4A3-0D7B-4234-A029-CBE5DB396614}" type="presOf" srcId="{1A8D7DED-3ADA-4138-AB17-6CD2DF507207}" destId="{E215AB2F-7759-4981-8A9B-B96CE5178B1B}" srcOrd="1" destOrd="0" presId="urn:microsoft.com/office/officeart/2005/8/layout/orgChart1"/>
    <dgm:cxn modelId="{DCD3E9B6-7611-43BE-AFEA-8D8AC8EF3E62}" type="presOf" srcId="{1A8D7DED-3ADA-4138-AB17-6CD2DF507207}" destId="{7644436E-4F7A-4C3E-B66E-EA04C6C34252}" srcOrd="0" destOrd="0" presId="urn:microsoft.com/office/officeart/2005/8/layout/orgChart1"/>
    <dgm:cxn modelId="{FDA88A8E-14D6-453D-A49C-4BAA0AA177C5}" srcId="{8DEA7502-ED59-444D-BA30-7BA411A3F531}" destId="{4BB38991-F4BB-4010-B0E3-E277CC914024}" srcOrd="2" destOrd="0" parTransId="{36BBFAE7-0290-4F97-B7A0-FEBBB4274BCC}" sibTransId="{2034D890-95E0-4F83-9AC7-A168FB198004}"/>
    <dgm:cxn modelId="{B2B45B58-B5B2-4494-B303-D18D30010582}" type="presOf" srcId="{8F0B56A2-B307-49F5-9032-E3BDF5BFA4CD}" destId="{EC42184E-7D42-41E8-9AD1-563F64E7F675}" srcOrd="0" destOrd="0" presId="urn:microsoft.com/office/officeart/2005/8/layout/orgChart1"/>
    <dgm:cxn modelId="{0286F435-FAE9-4188-9558-576B6623707A}" type="presOf" srcId="{BAB46E79-E36B-495C-8200-71207B643A99}" destId="{9C1BBF7E-E04C-48C5-81F1-0897C46FD366}" srcOrd="0" destOrd="0" presId="urn:microsoft.com/office/officeart/2005/8/layout/orgChart1"/>
    <dgm:cxn modelId="{9F13565B-A419-427C-83FB-249216680F87}" type="presOf" srcId="{9F21E2DC-E9D9-4C4F-ABF0-7FD676E3D80D}" destId="{16D578B2-DDFA-4D35-A05C-9C84F604D65C}" srcOrd="1" destOrd="0" presId="urn:microsoft.com/office/officeart/2005/8/layout/orgChart1"/>
    <dgm:cxn modelId="{70E494F4-603F-4B6A-BFB7-A64774B2690F}" srcId="{8DEA7502-ED59-444D-BA30-7BA411A3F531}" destId="{BAB46E79-E36B-495C-8200-71207B643A99}" srcOrd="1" destOrd="0" parTransId="{8F0B56A2-B307-49F5-9032-E3BDF5BFA4CD}" sibTransId="{72F2CF7A-CA06-4F78-8C17-B980585C2038}"/>
    <dgm:cxn modelId="{1DA649DD-E3A2-4FBD-9616-6E8524A5B611}" srcId="{8DEA7502-ED59-444D-BA30-7BA411A3F531}" destId="{598F3CDF-541A-4237-8441-3EDA685F0189}" srcOrd="0" destOrd="0" parTransId="{A715A408-38D6-420C-B641-579B5D33134D}" sibTransId="{5283883C-3985-4562-8A30-42AAB04BDD22}"/>
    <dgm:cxn modelId="{A77357AE-503D-4B8D-B512-1E99C2E5AC84}" type="presOf" srcId="{09793BB3-CAC0-43DB-904A-64739E375264}" destId="{04C9A25E-40AC-4099-8CCB-7E25D935C1B2}" srcOrd="0" destOrd="0" presId="urn:microsoft.com/office/officeart/2005/8/layout/orgChart1"/>
    <dgm:cxn modelId="{510577CD-B526-44C3-9812-15834025733F}" type="presOf" srcId="{9F21E2DC-E9D9-4C4F-ABF0-7FD676E3D80D}" destId="{5C8A6572-006D-48AD-A872-DF4331553438}" srcOrd="0" destOrd="0" presId="urn:microsoft.com/office/officeart/2005/8/layout/orgChart1"/>
    <dgm:cxn modelId="{E63331C5-1FEF-4FCB-9968-91F14B942F50}" type="presOf" srcId="{8DEA7502-ED59-444D-BA30-7BA411A3F531}" destId="{9718D394-DEE8-414D-AFB2-450B23CE0871}" srcOrd="0" destOrd="0" presId="urn:microsoft.com/office/officeart/2005/8/layout/orgChart1"/>
    <dgm:cxn modelId="{EFED448F-25A3-4507-A350-DA8FDC7C7A11}" type="presOf" srcId="{4BB38991-F4BB-4010-B0E3-E277CC914024}" destId="{7D60AE40-7CE7-4E24-B089-243138638791}" srcOrd="1" destOrd="0" presId="urn:microsoft.com/office/officeart/2005/8/layout/orgChart1"/>
    <dgm:cxn modelId="{067F5851-CE1C-493D-84D9-13AE8F04EC81}" type="presOf" srcId="{BAB46E79-E36B-495C-8200-71207B643A99}" destId="{673DE615-0FF3-4F7C-BADE-64A521C5BF5C}" srcOrd="1" destOrd="0" presId="urn:microsoft.com/office/officeart/2005/8/layout/orgChart1"/>
    <dgm:cxn modelId="{233C5E75-3A7C-43C0-9ACF-E27CDEDCEDF7}" type="presOf" srcId="{A715A408-38D6-420C-B641-579B5D33134D}" destId="{F613C77C-B362-43C8-9E82-4DE011F3FFD6}" srcOrd="0" destOrd="0" presId="urn:microsoft.com/office/officeart/2005/8/layout/orgChart1"/>
    <dgm:cxn modelId="{5B7B7C4E-97A8-41BF-80BC-2E54F335DA2D}" srcId="{B8C92FA3-1F8E-4F3E-A7EC-71A844F3631B}" destId="{8DEA7502-ED59-444D-BA30-7BA411A3F531}" srcOrd="1" destOrd="0" parTransId="{28FA6533-5208-4E20-A0E1-8F9C9DA691D1}" sibTransId="{FB1BB700-66BD-4F4D-A683-EEACE358A413}"/>
    <dgm:cxn modelId="{88A34C44-2C10-40BD-8716-BD2C4AF2F48B}" srcId="{B8C92FA3-1F8E-4F3E-A7EC-71A844F3631B}" destId="{63E04BD5-85CB-466C-B8C0-8A8BF55F69E9}" srcOrd="0" destOrd="0" parTransId="{45168408-0CD7-4EA9-A47E-C07A8A0E1C28}" sibTransId="{D5F43A16-8152-4D63-857B-F43FBC97A9FC}"/>
    <dgm:cxn modelId="{26B93309-F685-4735-8000-65B34BDE50B8}" type="presOf" srcId="{598F3CDF-541A-4237-8441-3EDA685F0189}" destId="{1F740B71-8705-4907-9B2C-DA2B7865D253}" srcOrd="0" destOrd="0" presId="urn:microsoft.com/office/officeart/2005/8/layout/orgChart1"/>
    <dgm:cxn modelId="{539A70BC-5413-43B9-B566-8F2158B61759}" type="presOf" srcId="{B8C92FA3-1F8E-4F3E-A7EC-71A844F3631B}" destId="{BA69A6B9-7EF7-4FE0-A2D8-8C8D2D3F5A84}" srcOrd="0" destOrd="0" presId="urn:microsoft.com/office/officeart/2005/8/layout/orgChart1"/>
    <dgm:cxn modelId="{DFED1DA7-EACD-4969-A284-102130B00D7F}" type="presOf" srcId="{598F3CDF-541A-4237-8441-3EDA685F0189}" destId="{60F13E6E-FB19-4AD3-BF6E-0B918B91A049}" srcOrd="1" destOrd="0" presId="urn:microsoft.com/office/officeart/2005/8/layout/orgChart1"/>
    <dgm:cxn modelId="{A0807DC5-8723-4B5D-A647-F14AE350E1C3}" type="presOf" srcId="{4BB38991-F4BB-4010-B0E3-E277CC914024}" destId="{B6FCCF47-299B-43BB-BECD-4C55F23DB07A}" srcOrd="0" destOrd="0" presId="urn:microsoft.com/office/officeart/2005/8/layout/orgChart1"/>
    <dgm:cxn modelId="{4156429E-0D72-4313-8A5C-AA0CE0380798}" type="presOf" srcId="{63E04BD5-85CB-466C-B8C0-8A8BF55F69E9}" destId="{4CB21667-9866-41A0-A054-C661930B6BC9}" srcOrd="1" destOrd="0" presId="urn:microsoft.com/office/officeart/2005/8/layout/orgChart1"/>
    <dgm:cxn modelId="{781C89EB-A3F5-4743-B23D-8430DF753A4F}" type="presOf" srcId="{63E04BD5-85CB-466C-B8C0-8A8BF55F69E9}" destId="{7CBEC947-7795-4AFF-8FE5-74E7459CA747}" srcOrd="0" destOrd="0" presId="urn:microsoft.com/office/officeart/2005/8/layout/orgChart1"/>
    <dgm:cxn modelId="{EDDB24D0-329B-414E-870C-DF4D5ADCC3BC}" srcId="{8DEA7502-ED59-444D-BA30-7BA411A3F531}" destId="{9F21E2DC-E9D9-4C4F-ABF0-7FD676E3D80D}" srcOrd="4" destOrd="0" parTransId="{A1CD748A-BCB9-4121-A9E1-C84F2DE68C97}" sibTransId="{AC245060-7660-4D19-9310-0E44433D80A1}"/>
    <dgm:cxn modelId="{D3D0C05E-4014-4860-AC74-34E665A8EB78}" type="presParOf" srcId="{BA69A6B9-7EF7-4FE0-A2D8-8C8D2D3F5A84}" destId="{17D50B72-EA7F-4764-9EEC-8D642C9CB4ED}" srcOrd="0" destOrd="0" presId="urn:microsoft.com/office/officeart/2005/8/layout/orgChart1"/>
    <dgm:cxn modelId="{95A68D92-DA06-4135-B951-79A8D10BD26F}" type="presParOf" srcId="{17D50B72-EA7F-4764-9EEC-8D642C9CB4ED}" destId="{5AC43D68-6A1A-4F42-ABBA-FAFCB2CE843A}" srcOrd="0" destOrd="0" presId="urn:microsoft.com/office/officeart/2005/8/layout/orgChart1"/>
    <dgm:cxn modelId="{4C69CA2F-92C9-4CEC-BFE2-BD8067ADAF97}" type="presParOf" srcId="{5AC43D68-6A1A-4F42-ABBA-FAFCB2CE843A}" destId="{7CBEC947-7795-4AFF-8FE5-74E7459CA747}" srcOrd="0" destOrd="0" presId="urn:microsoft.com/office/officeart/2005/8/layout/orgChart1"/>
    <dgm:cxn modelId="{D7BA2B17-D036-4355-9F06-7EBEEA6B9E86}" type="presParOf" srcId="{5AC43D68-6A1A-4F42-ABBA-FAFCB2CE843A}" destId="{4CB21667-9866-41A0-A054-C661930B6BC9}" srcOrd="1" destOrd="0" presId="urn:microsoft.com/office/officeart/2005/8/layout/orgChart1"/>
    <dgm:cxn modelId="{C016CCE7-6E9A-44DF-BA31-2A4BA6F5615A}" type="presParOf" srcId="{17D50B72-EA7F-4764-9EEC-8D642C9CB4ED}" destId="{E9E0D30B-5C98-49BB-BB24-CF0AC66A7318}" srcOrd="1" destOrd="0" presId="urn:microsoft.com/office/officeart/2005/8/layout/orgChart1"/>
    <dgm:cxn modelId="{3F05BA4E-0C7E-42E7-806E-D56AB1285A14}" type="presParOf" srcId="{17D50B72-EA7F-4764-9EEC-8D642C9CB4ED}" destId="{9DA0AD23-65A4-4D59-8D3D-18BAC99BF0C9}" srcOrd="2" destOrd="0" presId="urn:microsoft.com/office/officeart/2005/8/layout/orgChart1"/>
    <dgm:cxn modelId="{1E6BA435-2308-4E99-9DD3-F244AD60BA85}" type="presParOf" srcId="{BA69A6B9-7EF7-4FE0-A2D8-8C8D2D3F5A84}" destId="{59FF4F84-AF08-42E9-BA17-EBE418220E2F}" srcOrd="1" destOrd="0" presId="urn:microsoft.com/office/officeart/2005/8/layout/orgChart1"/>
    <dgm:cxn modelId="{8CB96609-8703-4171-9A51-8C6CE8F7C72C}" type="presParOf" srcId="{59FF4F84-AF08-42E9-BA17-EBE418220E2F}" destId="{73ABF43C-C9A7-4AB8-9DF7-1A0A1B024776}" srcOrd="0" destOrd="0" presId="urn:microsoft.com/office/officeart/2005/8/layout/orgChart1"/>
    <dgm:cxn modelId="{B3206E20-7370-48BF-B80E-A51CB8ACE366}" type="presParOf" srcId="{73ABF43C-C9A7-4AB8-9DF7-1A0A1B024776}" destId="{9718D394-DEE8-414D-AFB2-450B23CE0871}" srcOrd="0" destOrd="0" presId="urn:microsoft.com/office/officeart/2005/8/layout/orgChart1"/>
    <dgm:cxn modelId="{3A0D4754-F998-4228-93DF-A4E322ECA7E1}" type="presParOf" srcId="{73ABF43C-C9A7-4AB8-9DF7-1A0A1B024776}" destId="{A45C21DD-BAA7-4F5B-9211-F8C9F2969512}" srcOrd="1" destOrd="0" presId="urn:microsoft.com/office/officeart/2005/8/layout/orgChart1"/>
    <dgm:cxn modelId="{85EF5704-FDFD-4B73-B29C-0BD87AE070A6}" type="presParOf" srcId="{59FF4F84-AF08-42E9-BA17-EBE418220E2F}" destId="{A07A667D-550C-46F5-8B36-08B43A9EE868}" srcOrd="1" destOrd="0" presId="urn:microsoft.com/office/officeart/2005/8/layout/orgChart1"/>
    <dgm:cxn modelId="{95FC8130-1F53-49AA-9C60-6D906FA7C428}" type="presParOf" srcId="{A07A667D-550C-46F5-8B36-08B43A9EE868}" destId="{35954DC9-3672-4D81-BD47-27725A86FDEF}" srcOrd="0" destOrd="0" presId="urn:microsoft.com/office/officeart/2005/8/layout/orgChart1"/>
    <dgm:cxn modelId="{EF29E64B-6932-475C-AEF1-C0DA0451B04D}" type="presParOf" srcId="{A07A667D-550C-46F5-8B36-08B43A9EE868}" destId="{4F908126-6163-450F-B8A1-4424A1E797C0}" srcOrd="1" destOrd="0" presId="urn:microsoft.com/office/officeart/2005/8/layout/orgChart1"/>
    <dgm:cxn modelId="{2EA44D6D-7717-4FD7-BFE4-900544F735FA}" type="presParOf" srcId="{4F908126-6163-450F-B8A1-4424A1E797C0}" destId="{8BDEE128-8CC6-40B8-B393-434237F1F199}" srcOrd="0" destOrd="0" presId="urn:microsoft.com/office/officeart/2005/8/layout/orgChart1"/>
    <dgm:cxn modelId="{EAB85286-62B8-452E-ACE5-CE0FA19E3F24}" type="presParOf" srcId="{8BDEE128-8CC6-40B8-B393-434237F1F199}" destId="{B6FCCF47-299B-43BB-BECD-4C55F23DB07A}" srcOrd="0" destOrd="0" presId="urn:microsoft.com/office/officeart/2005/8/layout/orgChart1"/>
    <dgm:cxn modelId="{E2C49005-696F-4637-90BB-3E70E96A4525}" type="presParOf" srcId="{8BDEE128-8CC6-40B8-B393-434237F1F199}" destId="{7D60AE40-7CE7-4E24-B089-243138638791}" srcOrd="1" destOrd="0" presId="urn:microsoft.com/office/officeart/2005/8/layout/orgChart1"/>
    <dgm:cxn modelId="{0A35CBE8-A0B2-400F-A39E-ABF5DDB8D826}" type="presParOf" srcId="{4F908126-6163-450F-B8A1-4424A1E797C0}" destId="{A0B778CB-BDD6-4D04-836D-2131637372B7}" srcOrd="1" destOrd="0" presId="urn:microsoft.com/office/officeart/2005/8/layout/orgChart1"/>
    <dgm:cxn modelId="{1FBE29FF-3B38-46DA-9CC7-1208C719AEFB}" type="presParOf" srcId="{4F908126-6163-450F-B8A1-4424A1E797C0}" destId="{1882E000-38C8-4B59-8AF6-0A563D4456CD}" srcOrd="2" destOrd="0" presId="urn:microsoft.com/office/officeart/2005/8/layout/orgChart1"/>
    <dgm:cxn modelId="{9A75375B-BE69-4EBD-8529-4F12125E2823}" type="presParOf" srcId="{A07A667D-550C-46F5-8B36-08B43A9EE868}" destId="{04C9A25E-40AC-4099-8CCB-7E25D935C1B2}" srcOrd="2" destOrd="0" presId="urn:microsoft.com/office/officeart/2005/8/layout/orgChart1"/>
    <dgm:cxn modelId="{D618534C-A17F-4827-8764-1A629B206D41}" type="presParOf" srcId="{A07A667D-550C-46F5-8B36-08B43A9EE868}" destId="{E6B8B0C1-96C2-4204-B712-5655C6D3D130}" srcOrd="3" destOrd="0" presId="urn:microsoft.com/office/officeart/2005/8/layout/orgChart1"/>
    <dgm:cxn modelId="{4C75BC00-2DAD-48B7-9483-5A0E2ACE070E}" type="presParOf" srcId="{E6B8B0C1-96C2-4204-B712-5655C6D3D130}" destId="{C7B33623-67F2-4EE9-8418-18A989B60D25}" srcOrd="0" destOrd="0" presId="urn:microsoft.com/office/officeart/2005/8/layout/orgChart1"/>
    <dgm:cxn modelId="{9F2E9152-7374-4E62-A389-5A1DA55F5707}" type="presParOf" srcId="{C7B33623-67F2-4EE9-8418-18A989B60D25}" destId="{7644436E-4F7A-4C3E-B66E-EA04C6C34252}" srcOrd="0" destOrd="0" presId="urn:microsoft.com/office/officeart/2005/8/layout/orgChart1"/>
    <dgm:cxn modelId="{267E22CE-AA79-4FAB-9386-3C18927588EF}" type="presParOf" srcId="{C7B33623-67F2-4EE9-8418-18A989B60D25}" destId="{E215AB2F-7759-4981-8A9B-B96CE5178B1B}" srcOrd="1" destOrd="0" presId="urn:microsoft.com/office/officeart/2005/8/layout/orgChart1"/>
    <dgm:cxn modelId="{E71B13BC-B1E0-4B10-9E38-8D7C1F96520E}" type="presParOf" srcId="{E6B8B0C1-96C2-4204-B712-5655C6D3D130}" destId="{09B346AC-0B9D-4567-A25A-A722F3BD7948}" srcOrd="1" destOrd="0" presId="urn:microsoft.com/office/officeart/2005/8/layout/orgChart1"/>
    <dgm:cxn modelId="{15A84C3F-BF78-49C8-B1AB-96F7A065A719}" type="presParOf" srcId="{E6B8B0C1-96C2-4204-B712-5655C6D3D130}" destId="{F1057C45-3A1C-4AD4-AD1F-8135B1057C41}" srcOrd="2" destOrd="0" presId="urn:microsoft.com/office/officeart/2005/8/layout/orgChart1"/>
    <dgm:cxn modelId="{B9144D8D-DA0B-4C76-A1A1-EF64E11C3F2A}" type="presParOf" srcId="{A07A667D-550C-46F5-8B36-08B43A9EE868}" destId="{7D0D212E-8AA2-4CAB-AA1C-3733556576AF}" srcOrd="4" destOrd="0" presId="urn:microsoft.com/office/officeart/2005/8/layout/orgChart1"/>
    <dgm:cxn modelId="{EF25C3E4-C705-41F9-8F2B-A7C1461E6201}" type="presParOf" srcId="{A07A667D-550C-46F5-8B36-08B43A9EE868}" destId="{BC719843-4C2F-4911-BB00-ACF28D77CD0E}" srcOrd="5" destOrd="0" presId="urn:microsoft.com/office/officeart/2005/8/layout/orgChart1"/>
    <dgm:cxn modelId="{E4715A8A-D00F-4573-A76A-2EAE6F42EFB4}" type="presParOf" srcId="{BC719843-4C2F-4911-BB00-ACF28D77CD0E}" destId="{D49BF5E0-27DC-4FDC-9294-0CBF215962C1}" srcOrd="0" destOrd="0" presId="urn:microsoft.com/office/officeart/2005/8/layout/orgChart1"/>
    <dgm:cxn modelId="{BC84E857-52D1-4002-99B1-4DB74418FBA8}" type="presParOf" srcId="{D49BF5E0-27DC-4FDC-9294-0CBF215962C1}" destId="{5C8A6572-006D-48AD-A872-DF4331553438}" srcOrd="0" destOrd="0" presId="urn:microsoft.com/office/officeart/2005/8/layout/orgChart1"/>
    <dgm:cxn modelId="{0A307B8A-E050-4251-8657-2D4B0FC94371}" type="presParOf" srcId="{D49BF5E0-27DC-4FDC-9294-0CBF215962C1}" destId="{16D578B2-DDFA-4D35-A05C-9C84F604D65C}" srcOrd="1" destOrd="0" presId="urn:microsoft.com/office/officeart/2005/8/layout/orgChart1"/>
    <dgm:cxn modelId="{7340785B-0DEA-4183-940F-F83E1B46906B}" type="presParOf" srcId="{BC719843-4C2F-4911-BB00-ACF28D77CD0E}" destId="{007D2396-41D2-4A7F-9E57-2CD79601DCB4}" srcOrd="1" destOrd="0" presId="urn:microsoft.com/office/officeart/2005/8/layout/orgChart1"/>
    <dgm:cxn modelId="{161E9858-8623-4D3F-9953-FBE560BCA102}" type="presParOf" srcId="{BC719843-4C2F-4911-BB00-ACF28D77CD0E}" destId="{0723DF83-7ABA-4B85-967C-F2E7D644C719}" srcOrd="2" destOrd="0" presId="urn:microsoft.com/office/officeart/2005/8/layout/orgChart1"/>
    <dgm:cxn modelId="{FE220826-0855-4E7E-BA13-CEE4B1C77AA0}" type="presParOf" srcId="{59FF4F84-AF08-42E9-BA17-EBE418220E2F}" destId="{DDB5E2BC-E205-4942-84D3-5D646B1C3638}" srcOrd="2" destOrd="0" presId="urn:microsoft.com/office/officeart/2005/8/layout/orgChart1"/>
    <dgm:cxn modelId="{F232CF80-7AB3-4B10-A6C6-DBE9413FDCA0}" type="presParOf" srcId="{DDB5E2BC-E205-4942-84D3-5D646B1C3638}" destId="{F613C77C-B362-43C8-9E82-4DE011F3FFD6}" srcOrd="0" destOrd="0" presId="urn:microsoft.com/office/officeart/2005/8/layout/orgChart1"/>
    <dgm:cxn modelId="{D7537BA7-AEF9-4A4A-9615-DCA412C7EB52}" type="presParOf" srcId="{DDB5E2BC-E205-4942-84D3-5D646B1C3638}" destId="{96EA32C9-E87A-4080-86B0-6E67E157CA36}" srcOrd="1" destOrd="0" presId="urn:microsoft.com/office/officeart/2005/8/layout/orgChart1"/>
    <dgm:cxn modelId="{631C0629-4724-4155-AF62-93A8B636A5D0}" type="presParOf" srcId="{96EA32C9-E87A-4080-86B0-6E67E157CA36}" destId="{4C8AF7B9-2A9D-488D-81DD-A38A38E52617}" srcOrd="0" destOrd="0" presId="urn:microsoft.com/office/officeart/2005/8/layout/orgChart1"/>
    <dgm:cxn modelId="{FED42A3B-08E5-4364-86C8-016D000EA63D}" type="presParOf" srcId="{4C8AF7B9-2A9D-488D-81DD-A38A38E52617}" destId="{1F740B71-8705-4907-9B2C-DA2B7865D253}" srcOrd="0" destOrd="0" presId="urn:microsoft.com/office/officeart/2005/8/layout/orgChart1"/>
    <dgm:cxn modelId="{A9FCA6D9-B68D-400B-92E6-AEEDB774234A}" type="presParOf" srcId="{4C8AF7B9-2A9D-488D-81DD-A38A38E52617}" destId="{60F13E6E-FB19-4AD3-BF6E-0B918B91A049}" srcOrd="1" destOrd="0" presId="urn:microsoft.com/office/officeart/2005/8/layout/orgChart1"/>
    <dgm:cxn modelId="{7B9D997F-41A1-42B7-80E9-F3DC21C6A0DB}" type="presParOf" srcId="{96EA32C9-E87A-4080-86B0-6E67E157CA36}" destId="{93A63E93-4114-46D6-B1D2-33841A255486}" srcOrd="1" destOrd="0" presId="urn:microsoft.com/office/officeart/2005/8/layout/orgChart1"/>
    <dgm:cxn modelId="{AB468DDD-7BE3-47BA-98E0-D8DB4ABCF7A4}" type="presParOf" srcId="{96EA32C9-E87A-4080-86B0-6E67E157CA36}" destId="{65449D15-EB18-4BAB-83F1-1BB4834483FE}" srcOrd="2" destOrd="0" presId="urn:microsoft.com/office/officeart/2005/8/layout/orgChart1"/>
    <dgm:cxn modelId="{A34F3F48-66A9-445D-8095-06643B9FB783}" type="presParOf" srcId="{DDB5E2BC-E205-4942-84D3-5D646B1C3638}" destId="{EC42184E-7D42-41E8-9AD1-563F64E7F675}" srcOrd="2" destOrd="0" presId="urn:microsoft.com/office/officeart/2005/8/layout/orgChart1"/>
    <dgm:cxn modelId="{F7385669-F05B-483A-AEB9-AD8605602B11}" type="presParOf" srcId="{DDB5E2BC-E205-4942-84D3-5D646B1C3638}" destId="{7918B22E-4F02-4043-93A2-416A978E35C6}" srcOrd="3" destOrd="0" presId="urn:microsoft.com/office/officeart/2005/8/layout/orgChart1"/>
    <dgm:cxn modelId="{F827EFFA-4EE5-4551-8EF5-77767391F988}" type="presParOf" srcId="{7918B22E-4F02-4043-93A2-416A978E35C6}" destId="{8A3100BF-609D-4D51-A8EC-E86F2283BBD2}" srcOrd="0" destOrd="0" presId="urn:microsoft.com/office/officeart/2005/8/layout/orgChart1"/>
    <dgm:cxn modelId="{58F3CFC0-B614-4D11-BB4F-158B4E57BEE9}" type="presParOf" srcId="{8A3100BF-609D-4D51-A8EC-E86F2283BBD2}" destId="{9C1BBF7E-E04C-48C5-81F1-0897C46FD366}" srcOrd="0" destOrd="0" presId="urn:microsoft.com/office/officeart/2005/8/layout/orgChart1"/>
    <dgm:cxn modelId="{4EF5429D-4EE5-4B66-9399-FB615BF93F15}" type="presParOf" srcId="{8A3100BF-609D-4D51-A8EC-E86F2283BBD2}" destId="{673DE615-0FF3-4F7C-BADE-64A521C5BF5C}" srcOrd="1" destOrd="0" presId="urn:microsoft.com/office/officeart/2005/8/layout/orgChart1"/>
    <dgm:cxn modelId="{02C2F196-F690-4DE2-BEBB-2C2B9867E443}" type="presParOf" srcId="{7918B22E-4F02-4043-93A2-416A978E35C6}" destId="{93E56A49-96EF-4EEA-AE97-86B4CC0B6F19}" srcOrd="1" destOrd="0" presId="urn:microsoft.com/office/officeart/2005/8/layout/orgChart1"/>
    <dgm:cxn modelId="{03AB452C-F8DE-4C3D-BF6C-9EFC97A8EC67}" type="presParOf" srcId="{7918B22E-4F02-4043-93A2-416A978E35C6}" destId="{F79E4BF5-A1E8-4F4E-84D5-96CE71857E1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2184E-7D42-41E8-9AD1-563F64E7F675}">
      <dsp:nvSpPr>
        <dsp:cNvPr id="0" name=""/>
        <dsp:cNvSpPr/>
      </dsp:nvSpPr>
      <dsp:spPr>
        <a:xfrm>
          <a:off x="3695699" y="723403"/>
          <a:ext cx="151581" cy="664071"/>
        </a:xfrm>
        <a:custGeom>
          <a:avLst/>
          <a:gdLst/>
          <a:ahLst/>
          <a:cxnLst/>
          <a:rect l="0" t="0" r="0" b="0"/>
          <a:pathLst>
            <a:path>
              <a:moveTo>
                <a:pt x="0" y="0"/>
              </a:moveTo>
              <a:lnTo>
                <a:pt x="0" y="664071"/>
              </a:lnTo>
              <a:lnTo>
                <a:pt x="151581" y="6640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13C77C-B362-43C8-9E82-4DE011F3FFD6}">
      <dsp:nvSpPr>
        <dsp:cNvPr id="0" name=""/>
        <dsp:cNvSpPr/>
      </dsp:nvSpPr>
      <dsp:spPr>
        <a:xfrm>
          <a:off x="3544118" y="723403"/>
          <a:ext cx="151581" cy="664071"/>
        </a:xfrm>
        <a:custGeom>
          <a:avLst/>
          <a:gdLst/>
          <a:ahLst/>
          <a:cxnLst/>
          <a:rect l="0" t="0" r="0" b="0"/>
          <a:pathLst>
            <a:path>
              <a:moveTo>
                <a:pt x="151581" y="0"/>
              </a:moveTo>
              <a:lnTo>
                <a:pt x="151581" y="664071"/>
              </a:lnTo>
              <a:lnTo>
                <a:pt x="0" y="6640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0D212E-8AA2-4CAB-AA1C-3733556576AF}">
      <dsp:nvSpPr>
        <dsp:cNvPr id="0" name=""/>
        <dsp:cNvSpPr/>
      </dsp:nvSpPr>
      <dsp:spPr>
        <a:xfrm>
          <a:off x="3695699" y="723403"/>
          <a:ext cx="1746795" cy="1328142"/>
        </a:xfrm>
        <a:custGeom>
          <a:avLst/>
          <a:gdLst/>
          <a:ahLst/>
          <a:cxnLst/>
          <a:rect l="0" t="0" r="0" b="0"/>
          <a:pathLst>
            <a:path>
              <a:moveTo>
                <a:pt x="0" y="0"/>
              </a:moveTo>
              <a:lnTo>
                <a:pt x="0" y="1176560"/>
              </a:lnTo>
              <a:lnTo>
                <a:pt x="1746795" y="1176560"/>
              </a:lnTo>
              <a:lnTo>
                <a:pt x="1746795" y="13281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C9A25E-40AC-4099-8CCB-7E25D935C1B2}">
      <dsp:nvSpPr>
        <dsp:cNvPr id="0" name=""/>
        <dsp:cNvSpPr/>
      </dsp:nvSpPr>
      <dsp:spPr>
        <a:xfrm>
          <a:off x="3649979" y="723403"/>
          <a:ext cx="91440" cy="1328142"/>
        </a:xfrm>
        <a:custGeom>
          <a:avLst/>
          <a:gdLst/>
          <a:ahLst/>
          <a:cxnLst/>
          <a:rect l="0" t="0" r="0" b="0"/>
          <a:pathLst>
            <a:path>
              <a:moveTo>
                <a:pt x="45720" y="0"/>
              </a:moveTo>
              <a:lnTo>
                <a:pt x="45720" y="13281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954DC9-3672-4D81-BD47-27725A86FDEF}">
      <dsp:nvSpPr>
        <dsp:cNvPr id="0" name=""/>
        <dsp:cNvSpPr/>
      </dsp:nvSpPr>
      <dsp:spPr>
        <a:xfrm>
          <a:off x="1948904" y="723403"/>
          <a:ext cx="1746795" cy="1328142"/>
        </a:xfrm>
        <a:custGeom>
          <a:avLst/>
          <a:gdLst/>
          <a:ahLst/>
          <a:cxnLst/>
          <a:rect l="0" t="0" r="0" b="0"/>
          <a:pathLst>
            <a:path>
              <a:moveTo>
                <a:pt x="1746795" y="0"/>
              </a:moveTo>
              <a:lnTo>
                <a:pt x="1746795" y="1176560"/>
              </a:lnTo>
              <a:lnTo>
                <a:pt x="0" y="1176560"/>
              </a:lnTo>
              <a:lnTo>
                <a:pt x="0" y="13281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BEC947-7795-4AFF-8FE5-74E7459CA747}">
      <dsp:nvSpPr>
        <dsp:cNvPr id="0" name=""/>
        <dsp:cNvSpPr/>
      </dsp:nvSpPr>
      <dsp:spPr>
        <a:xfrm>
          <a:off x="1227087" y="1587"/>
          <a:ext cx="1443632" cy="7218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pt-BR" sz="1700" kern="1200" dirty="0" err="1" smtClean="0"/>
            <a:t>Advisory</a:t>
          </a:r>
          <a:r>
            <a:rPr lang="pt-BR" sz="1700" kern="1200" dirty="0" smtClean="0"/>
            <a:t>             </a:t>
          </a:r>
          <a:r>
            <a:rPr lang="pt-BR" sz="1700" kern="1200" dirty="0" err="1" smtClean="0"/>
            <a:t>Panel</a:t>
          </a:r>
          <a:endParaRPr lang="en-US" sz="1700" kern="1200" dirty="0"/>
        </a:p>
      </dsp:txBody>
      <dsp:txXfrm>
        <a:off x="1227087" y="1587"/>
        <a:ext cx="1443632" cy="721816"/>
      </dsp:txXfrm>
    </dsp:sp>
    <dsp:sp modelId="{9718D394-DEE8-414D-AFB2-450B23CE0871}">
      <dsp:nvSpPr>
        <dsp:cNvPr id="0" name=""/>
        <dsp:cNvSpPr/>
      </dsp:nvSpPr>
      <dsp:spPr>
        <a:xfrm>
          <a:off x="2973883" y="1587"/>
          <a:ext cx="1443632" cy="7218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pt-BR" sz="1700" kern="1200" dirty="0" err="1" smtClean="0"/>
            <a:t>Board</a:t>
          </a:r>
          <a:r>
            <a:rPr lang="pt-BR" sz="1700" kern="1200" dirty="0" smtClean="0"/>
            <a:t> </a:t>
          </a:r>
          <a:r>
            <a:rPr lang="pt-BR" sz="1700" kern="1200" dirty="0" err="1" smtClean="0"/>
            <a:t>of</a:t>
          </a:r>
          <a:r>
            <a:rPr lang="pt-BR" sz="1700" kern="1200" dirty="0" smtClean="0"/>
            <a:t>     </a:t>
          </a:r>
          <a:r>
            <a:rPr lang="pt-BR" sz="1700" kern="1200" dirty="0" err="1" smtClean="0"/>
            <a:t>Directors</a:t>
          </a:r>
          <a:endParaRPr lang="en-US" sz="1700" kern="1200" dirty="0"/>
        </a:p>
      </dsp:txBody>
      <dsp:txXfrm>
        <a:off x="2973883" y="1587"/>
        <a:ext cx="1443632" cy="721816"/>
      </dsp:txXfrm>
    </dsp:sp>
    <dsp:sp modelId="{B6FCCF47-299B-43BB-BECD-4C55F23DB07A}">
      <dsp:nvSpPr>
        <dsp:cNvPr id="0" name=""/>
        <dsp:cNvSpPr/>
      </dsp:nvSpPr>
      <dsp:spPr>
        <a:xfrm>
          <a:off x="1227087" y="2051546"/>
          <a:ext cx="1443632" cy="7218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pt-BR" sz="1700" kern="1200" dirty="0" smtClean="0"/>
            <a:t>Fiscal           </a:t>
          </a:r>
          <a:r>
            <a:rPr lang="pt-BR" sz="1700" kern="1200" dirty="0" err="1" smtClean="0"/>
            <a:t>analysis</a:t>
          </a:r>
          <a:endParaRPr lang="en-US" sz="1700" kern="1200" dirty="0"/>
        </a:p>
      </dsp:txBody>
      <dsp:txXfrm>
        <a:off x="1227087" y="2051546"/>
        <a:ext cx="1443632" cy="721816"/>
      </dsp:txXfrm>
    </dsp:sp>
    <dsp:sp modelId="{7644436E-4F7A-4C3E-B66E-EA04C6C34252}">
      <dsp:nvSpPr>
        <dsp:cNvPr id="0" name=""/>
        <dsp:cNvSpPr/>
      </dsp:nvSpPr>
      <dsp:spPr>
        <a:xfrm>
          <a:off x="2973883" y="2051546"/>
          <a:ext cx="1443632" cy="7218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pt-BR" sz="1700" kern="1200" dirty="0" err="1" smtClean="0"/>
            <a:t>Macroeconomic</a:t>
          </a:r>
          <a:r>
            <a:rPr lang="pt-BR" sz="1700" kern="1200" dirty="0" smtClean="0"/>
            <a:t> </a:t>
          </a:r>
          <a:r>
            <a:rPr lang="pt-BR" sz="1700" kern="1200" dirty="0" err="1" smtClean="0"/>
            <a:t>analysis</a:t>
          </a:r>
          <a:endParaRPr lang="en-US" sz="1700" kern="1200" dirty="0"/>
        </a:p>
      </dsp:txBody>
      <dsp:txXfrm>
        <a:off x="2973883" y="2051546"/>
        <a:ext cx="1443632" cy="721816"/>
      </dsp:txXfrm>
    </dsp:sp>
    <dsp:sp modelId="{5C8A6572-006D-48AD-A872-DF4331553438}">
      <dsp:nvSpPr>
        <dsp:cNvPr id="0" name=""/>
        <dsp:cNvSpPr/>
      </dsp:nvSpPr>
      <dsp:spPr>
        <a:xfrm>
          <a:off x="4720678" y="2051546"/>
          <a:ext cx="1443632" cy="7218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pt-BR" sz="1700" kern="1200" dirty="0" err="1" smtClean="0"/>
            <a:t>Policy</a:t>
          </a:r>
          <a:r>
            <a:rPr lang="pt-BR" sz="1700" kern="1200" dirty="0" smtClean="0"/>
            <a:t>             </a:t>
          </a:r>
          <a:r>
            <a:rPr lang="pt-BR" sz="1700" kern="1200" dirty="0" err="1" smtClean="0"/>
            <a:t>analysis</a:t>
          </a:r>
          <a:endParaRPr lang="en-US" sz="1700" kern="1200" dirty="0"/>
        </a:p>
      </dsp:txBody>
      <dsp:txXfrm>
        <a:off x="4720678" y="2051546"/>
        <a:ext cx="1443632" cy="721816"/>
      </dsp:txXfrm>
    </dsp:sp>
    <dsp:sp modelId="{1F740B71-8705-4907-9B2C-DA2B7865D253}">
      <dsp:nvSpPr>
        <dsp:cNvPr id="0" name=""/>
        <dsp:cNvSpPr/>
      </dsp:nvSpPr>
      <dsp:spPr>
        <a:xfrm>
          <a:off x="2100485" y="1026566"/>
          <a:ext cx="1443632" cy="7218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pt-BR" sz="1700" kern="1200" dirty="0" err="1" smtClean="0"/>
            <a:t>Administrative</a:t>
          </a:r>
          <a:r>
            <a:rPr lang="pt-BR" sz="1700" kern="1200" dirty="0" smtClean="0"/>
            <a:t> </a:t>
          </a:r>
          <a:r>
            <a:rPr lang="pt-BR" sz="1700" kern="1200" dirty="0" err="1" smtClean="0"/>
            <a:t>affairs</a:t>
          </a:r>
          <a:endParaRPr lang="en-US" sz="1700" kern="1200" dirty="0"/>
        </a:p>
      </dsp:txBody>
      <dsp:txXfrm>
        <a:off x="2100485" y="1026566"/>
        <a:ext cx="1443632" cy="721816"/>
      </dsp:txXfrm>
    </dsp:sp>
    <dsp:sp modelId="{9C1BBF7E-E04C-48C5-81F1-0897C46FD366}">
      <dsp:nvSpPr>
        <dsp:cNvPr id="0" name=""/>
        <dsp:cNvSpPr/>
      </dsp:nvSpPr>
      <dsp:spPr>
        <a:xfrm>
          <a:off x="3847280" y="1026566"/>
          <a:ext cx="1443632" cy="7218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pt-BR" sz="1700" kern="1200" dirty="0" smtClean="0"/>
            <a:t>Communication</a:t>
          </a:r>
          <a:endParaRPr lang="en-US" sz="1700" kern="1200" dirty="0"/>
        </a:p>
      </dsp:txBody>
      <dsp:txXfrm>
        <a:off x="3847280" y="1026566"/>
        <a:ext cx="1443632" cy="72181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3756AF-4BEF-4440-8FE0-54D884BED6E6}" type="datetimeFigureOut">
              <a:rPr lang="en-US" smtClean="0"/>
              <a:t>2/29/2024</a:t>
            </a:fld>
            <a:endParaRPr lang="en-US"/>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7A04C-3B7D-40DE-8AF8-50E739F871C1}" type="slidenum">
              <a:rPr lang="en-US" smtClean="0"/>
              <a:t>‹nº›</a:t>
            </a:fld>
            <a:endParaRPr lang="en-US"/>
          </a:p>
        </p:txBody>
      </p:sp>
    </p:spTree>
    <p:extLst>
      <p:ext uri="{BB962C8B-B14F-4D97-AF65-F5344CB8AC3E}">
        <p14:creationId xmlns:p14="http://schemas.microsoft.com/office/powerpoint/2010/main" val="3105655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smtClean="0"/>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D718E7D4-256A-45EA-BD7D-28BAB3C3703C}" type="datetimeFigureOut">
              <a:rPr lang="pt-BR" smtClean="0"/>
              <a:t>29/02/2024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DC9FD3C-F281-4B4F-A60D-99D04F4D7920}" type="slidenum">
              <a:rPr lang="pt-BR" smtClean="0"/>
              <a:t>‹nº›</a:t>
            </a:fld>
            <a:endParaRPr lang="pt-BR"/>
          </a:p>
        </p:txBody>
      </p:sp>
    </p:spTree>
    <p:extLst>
      <p:ext uri="{BB962C8B-B14F-4D97-AF65-F5344CB8AC3E}">
        <p14:creationId xmlns:p14="http://schemas.microsoft.com/office/powerpoint/2010/main" val="1013894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D718E7D4-256A-45EA-BD7D-28BAB3C3703C}" type="datetimeFigureOut">
              <a:rPr lang="pt-BR" smtClean="0"/>
              <a:t>29/02/2024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DC9FD3C-F281-4B4F-A60D-99D04F4D7920}" type="slidenum">
              <a:rPr lang="pt-BR" smtClean="0"/>
              <a:t>‹nº›</a:t>
            </a:fld>
            <a:endParaRPr lang="pt-BR"/>
          </a:p>
        </p:txBody>
      </p:sp>
    </p:spTree>
    <p:extLst>
      <p:ext uri="{BB962C8B-B14F-4D97-AF65-F5344CB8AC3E}">
        <p14:creationId xmlns:p14="http://schemas.microsoft.com/office/powerpoint/2010/main" val="3521835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D718E7D4-256A-45EA-BD7D-28BAB3C3703C}" type="datetimeFigureOut">
              <a:rPr lang="pt-BR" smtClean="0"/>
              <a:t>29/02/2024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DC9FD3C-F281-4B4F-A60D-99D04F4D7920}" type="slidenum">
              <a:rPr lang="pt-BR" smtClean="0"/>
              <a:t>‹nº›</a:t>
            </a:fld>
            <a:endParaRPr lang="pt-BR"/>
          </a:p>
        </p:txBody>
      </p:sp>
    </p:spTree>
    <p:extLst>
      <p:ext uri="{BB962C8B-B14F-4D97-AF65-F5344CB8AC3E}">
        <p14:creationId xmlns:p14="http://schemas.microsoft.com/office/powerpoint/2010/main" val="3082719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D718E7D4-256A-45EA-BD7D-28BAB3C3703C}" type="datetimeFigureOut">
              <a:rPr lang="pt-BR" smtClean="0"/>
              <a:t>29/02/2024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DC9FD3C-F281-4B4F-A60D-99D04F4D7920}" type="slidenum">
              <a:rPr lang="pt-BR" smtClean="0"/>
              <a:t>‹nº›</a:t>
            </a:fld>
            <a:endParaRPr lang="pt-BR"/>
          </a:p>
        </p:txBody>
      </p:sp>
    </p:spTree>
    <p:extLst>
      <p:ext uri="{BB962C8B-B14F-4D97-AF65-F5344CB8AC3E}">
        <p14:creationId xmlns:p14="http://schemas.microsoft.com/office/powerpoint/2010/main" val="87662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smtClean="0"/>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D718E7D4-256A-45EA-BD7D-28BAB3C3703C}" type="datetimeFigureOut">
              <a:rPr lang="pt-BR" smtClean="0"/>
              <a:t>29/02/2024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DC9FD3C-F281-4B4F-A60D-99D04F4D7920}" type="slidenum">
              <a:rPr lang="pt-BR" smtClean="0"/>
              <a:t>‹nº›</a:t>
            </a:fld>
            <a:endParaRPr lang="pt-BR"/>
          </a:p>
        </p:txBody>
      </p:sp>
    </p:spTree>
    <p:extLst>
      <p:ext uri="{BB962C8B-B14F-4D97-AF65-F5344CB8AC3E}">
        <p14:creationId xmlns:p14="http://schemas.microsoft.com/office/powerpoint/2010/main" val="3375977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D718E7D4-256A-45EA-BD7D-28BAB3C3703C}" type="datetimeFigureOut">
              <a:rPr lang="pt-BR" smtClean="0"/>
              <a:t>29/02/2024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DC9FD3C-F281-4B4F-A60D-99D04F4D7920}" type="slidenum">
              <a:rPr lang="pt-BR" smtClean="0"/>
              <a:t>‹nº›</a:t>
            </a:fld>
            <a:endParaRPr lang="pt-BR"/>
          </a:p>
        </p:txBody>
      </p:sp>
    </p:spTree>
    <p:extLst>
      <p:ext uri="{BB962C8B-B14F-4D97-AF65-F5344CB8AC3E}">
        <p14:creationId xmlns:p14="http://schemas.microsoft.com/office/powerpoint/2010/main" val="1817921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D718E7D4-256A-45EA-BD7D-28BAB3C3703C}" type="datetimeFigureOut">
              <a:rPr lang="pt-BR" smtClean="0"/>
              <a:t>29/02/2024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DC9FD3C-F281-4B4F-A60D-99D04F4D7920}" type="slidenum">
              <a:rPr lang="pt-BR" smtClean="0"/>
              <a:t>‹nº›</a:t>
            </a:fld>
            <a:endParaRPr lang="pt-BR"/>
          </a:p>
        </p:txBody>
      </p:sp>
    </p:spTree>
    <p:extLst>
      <p:ext uri="{BB962C8B-B14F-4D97-AF65-F5344CB8AC3E}">
        <p14:creationId xmlns:p14="http://schemas.microsoft.com/office/powerpoint/2010/main" val="426646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D718E7D4-256A-45EA-BD7D-28BAB3C3703C}" type="datetimeFigureOut">
              <a:rPr lang="pt-BR" smtClean="0"/>
              <a:t>29/02/2024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DC9FD3C-F281-4B4F-A60D-99D04F4D7920}" type="slidenum">
              <a:rPr lang="pt-BR" smtClean="0"/>
              <a:t>‹nº›</a:t>
            </a:fld>
            <a:endParaRPr lang="pt-BR"/>
          </a:p>
        </p:txBody>
      </p:sp>
    </p:spTree>
    <p:extLst>
      <p:ext uri="{BB962C8B-B14F-4D97-AF65-F5344CB8AC3E}">
        <p14:creationId xmlns:p14="http://schemas.microsoft.com/office/powerpoint/2010/main" val="98480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18E7D4-256A-45EA-BD7D-28BAB3C3703C}" type="datetimeFigureOut">
              <a:rPr lang="pt-BR" smtClean="0"/>
              <a:t>29/02/2024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4DC9FD3C-F281-4B4F-A60D-99D04F4D7920}" type="slidenum">
              <a:rPr lang="pt-BR" smtClean="0"/>
              <a:t>‹nº›</a:t>
            </a:fld>
            <a:endParaRPr lang="pt-BR"/>
          </a:p>
        </p:txBody>
      </p:sp>
    </p:spTree>
    <p:extLst>
      <p:ext uri="{BB962C8B-B14F-4D97-AF65-F5344CB8AC3E}">
        <p14:creationId xmlns:p14="http://schemas.microsoft.com/office/powerpoint/2010/main" val="188117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smtClean="0"/>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D718E7D4-256A-45EA-BD7D-28BAB3C3703C}" type="datetimeFigureOut">
              <a:rPr lang="pt-BR" smtClean="0"/>
              <a:t>29/02/2024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DC9FD3C-F281-4B4F-A60D-99D04F4D7920}" type="slidenum">
              <a:rPr lang="pt-BR" smtClean="0"/>
              <a:t>‹nº›</a:t>
            </a:fld>
            <a:endParaRPr lang="pt-BR"/>
          </a:p>
        </p:txBody>
      </p:sp>
    </p:spTree>
    <p:extLst>
      <p:ext uri="{BB962C8B-B14F-4D97-AF65-F5344CB8AC3E}">
        <p14:creationId xmlns:p14="http://schemas.microsoft.com/office/powerpoint/2010/main" val="1311575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D718E7D4-256A-45EA-BD7D-28BAB3C3703C}" type="datetimeFigureOut">
              <a:rPr lang="pt-BR" smtClean="0"/>
              <a:t>29/02/2024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DC9FD3C-F281-4B4F-A60D-99D04F4D7920}" type="slidenum">
              <a:rPr lang="pt-BR" smtClean="0"/>
              <a:t>‹nº›</a:t>
            </a:fld>
            <a:endParaRPr lang="pt-BR"/>
          </a:p>
        </p:txBody>
      </p:sp>
    </p:spTree>
    <p:extLst>
      <p:ext uri="{BB962C8B-B14F-4D97-AF65-F5344CB8AC3E}">
        <p14:creationId xmlns:p14="http://schemas.microsoft.com/office/powerpoint/2010/main" val="913786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18E7D4-256A-45EA-BD7D-28BAB3C3703C}" type="datetimeFigureOut">
              <a:rPr lang="pt-BR" smtClean="0"/>
              <a:t>29/02/2024</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9FD3C-F281-4B4F-A60D-99D04F4D7920}" type="slidenum">
              <a:rPr lang="pt-BR" smtClean="0"/>
              <a:t>‹nº›</a:t>
            </a:fld>
            <a:endParaRPr lang="pt-BR"/>
          </a:p>
        </p:txBody>
      </p:sp>
    </p:spTree>
    <p:extLst>
      <p:ext uri="{BB962C8B-B14F-4D97-AF65-F5344CB8AC3E}">
        <p14:creationId xmlns:p14="http://schemas.microsoft.com/office/powerpoint/2010/main" val="3337198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err="1" smtClean="0"/>
              <a:t>Brazilian</a:t>
            </a:r>
            <a:r>
              <a:rPr lang="pt-BR" dirty="0" smtClean="0"/>
              <a:t> IFI</a:t>
            </a:r>
            <a:endParaRPr lang="pt-BR" dirty="0"/>
          </a:p>
        </p:txBody>
      </p:sp>
      <p:sp>
        <p:nvSpPr>
          <p:cNvPr id="3" name="Subtítulo 2"/>
          <p:cNvSpPr>
            <a:spLocks noGrp="1"/>
          </p:cNvSpPr>
          <p:nvPr>
            <p:ph type="subTitle" idx="1"/>
          </p:nvPr>
        </p:nvSpPr>
        <p:spPr>
          <a:xfrm>
            <a:off x="1143000" y="3602038"/>
            <a:ext cx="6858000" cy="1458335"/>
          </a:xfrm>
        </p:spPr>
        <p:txBody>
          <a:bodyPr>
            <a:normAutofit/>
          </a:bodyPr>
          <a:lstStyle/>
          <a:p>
            <a:r>
              <a:rPr lang="pt-BR" sz="3200" dirty="0" err="1" smtClean="0"/>
              <a:t>An</a:t>
            </a:r>
            <a:r>
              <a:rPr lang="pt-BR" sz="3200" dirty="0" smtClean="0"/>
              <a:t> overview </a:t>
            </a:r>
            <a:r>
              <a:rPr lang="pt-BR" sz="3200" dirty="0" err="1" smtClean="0"/>
              <a:t>of</a:t>
            </a:r>
            <a:r>
              <a:rPr lang="pt-BR" sz="3200" dirty="0" smtClean="0"/>
              <a:t> </a:t>
            </a:r>
            <a:r>
              <a:rPr lang="pt-BR" sz="3200" dirty="0" err="1" smtClean="0"/>
              <a:t>the</a:t>
            </a:r>
            <a:r>
              <a:rPr lang="pt-BR" sz="3200" dirty="0" smtClean="0"/>
              <a:t> </a:t>
            </a:r>
            <a:r>
              <a:rPr lang="pt-BR" sz="3200" dirty="0" err="1" smtClean="0"/>
              <a:t>institution</a:t>
            </a:r>
            <a:endParaRPr lang="pt-BR" sz="3200" dirty="0" smtClean="0"/>
          </a:p>
          <a:p>
            <a:endParaRPr lang="pt-BR" dirty="0" smtClean="0"/>
          </a:p>
        </p:txBody>
      </p:sp>
    </p:spTree>
    <p:extLst>
      <p:ext uri="{BB962C8B-B14F-4D97-AF65-F5344CB8AC3E}">
        <p14:creationId xmlns:p14="http://schemas.microsoft.com/office/powerpoint/2010/main" val="1394969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err="1" smtClean="0"/>
              <a:t>Timeline</a:t>
            </a:r>
            <a:r>
              <a:rPr lang="pt-BR" dirty="0" smtClean="0"/>
              <a:t> (2 </a:t>
            </a:r>
            <a:r>
              <a:rPr lang="pt-BR" dirty="0" err="1" smtClean="0"/>
              <a:t>of</a:t>
            </a:r>
            <a:r>
              <a:rPr lang="pt-BR" dirty="0" smtClean="0"/>
              <a:t> 3)</a:t>
            </a:r>
            <a:endParaRPr lang="pt-BR" dirty="0"/>
          </a:p>
        </p:txBody>
      </p:sp>
      <p:cxnSp>
        <p:nvCxnSpPr>
          <p:cNvPr id="7" name="Conector reto 6"/>
          <p:cNvCxnSpPr/>
          <p:nvPr/>
        </p:nvCxnSpPr>
        <p:spPr>
          <a:xfrm>
            <a:off x="382471" y="2171697"/>
            <a:ext cx="8054947" cy="0"/>
          </a:xfrm>
          <a:prstGeom prst="line">
            <a:avLst/>
          </a:prstGeom>
          <a:ln w="76200">
            <a:solidFill>
              <a:srgbClr val="005D8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Elipse 8"/>
          <p:cNvSpPr/>
          <p:nvPr/>
        </p:nvSpPr>
        <p:spPr>
          <a:xfrm>
            <a:off x="4488365" y="2039473"/>
            <a:ext cx="252000" cy="252000"/>
          </a:xfrm>
          <a:prstGeom prst="ellipse">
            <a:avLst/>
          </a:prstGeom>
          <a:solidFill>
            <a:srgbClr val="BD534B"/>
          </a:solidFill>
          <a:ln w="57150">
            <a:solidFill>
              <a:srgbClr val="005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ixaDeTexto 9"/>
          <p:cNvSpPr txBox="1"/>
          <p:nvPr/>
        </p:nvSpPr>
        <p:spPr>
          <a:xfrm>
            <a:off x="2079962" y="2296469"/>
            <a:ext cx="1505051" cy="738664"/>
          </a:xfrm>
          <a:prstGeom prst="rect">
            <a:avLst/>
          </a:prstGeom>
          <a:noFill/>
        </p:spPr>
        <p:txBody>
          <a:bodyPr wrap="square" rtlCol="0">
            <a:spAutoFit/>
          </a:bodyPr>
          <a:lstStyle/>
          <a:p>
            <a:r>
              <a:rPr lang="pt-BR" sz="1400" dirty="0" err="1" smtClean="0"/>
              <a:t>First</a:t>
            </a:r>
            <a:r>
              <a:rPr lang="pt-BR" sz="1400" dirty="0" smtClean="0"/>
              <a:t> </a:t>
            </a:r>
            <a:r>
              <a:rPr lang="pt-BR" sz="1400" dirty="0" err="1" smtClean="0"/>
              <a:t>edition</a:t>
            </a:r>
            <a:r>
              <a:rPr lang="pt-BR" sz="1400" dirty="0" smtClean="0"/>
              <a:t> </a:t>
            </a:r>
            <a:r>
              <a:rPr lang="pt-BR" sz="1400" dirty="0" err="1" smtClean="0"/>
              <a:t>of</a:t>
            </a:r>
            <a:r>
              <a:rPr lang="pt-BR" sz="1400" dirty="0" smtClean="0"/>
              <a:t> </a:t>
            </a:r>
            <a:r>
              <a:rPr lang="pt-BR" sz="1400" b="1" dirty="0" smtClean="0"/>
              <a:t>Position </a:t>
            </a:r>
            <a:r>
              <a:rPr lang="pt-BR" sz="1400" b="1" dirty="0" err="1"/>
              <a:t>P</a:t>
            </a:r>
            <a:r>
              <a:rPr lang="pt-BR" sz="1400" b="1" dirty="0" err="1" smtClean="0"/>
              <a:t>aper</a:t>
            </a:r>
            <a:r>
              <a:rPr lang="pt-BR" sz="1400" b="1" dirty="0" smtClean="0"/>
              <a:t> </a:t>
            </a:r>
            <a:r>
              <a:rPr lang="pt-BR" sz="1400" dirty="0" smtClean="0"/>
              <a:t>series </a:t>
            </a:r>
            <a:r>
              <a:rPr lang="pt-BR" sz="1400" dirty="0" err="1" smtClean="0"/>
              <a:t>is</a:t>
            </a:r>
            <a:r>
              <a:rPr lang="pt-BR" sz="1400" dirty="0" smtClean="0"/>
              <a:t> </a:t>
            </a:r>
            <a:r>
              <a:rPr lang="pt-BR" sz="1400" dirty="0" err="1" smtClean="0"/>
              <a:t>published</a:t>
            </a:r>
            <a:endParaRPr lang="en-US" sz="1400" dirty="0"/>
          </a:p>
        </p:txBody>
      </p:sp>
      <p:sp>
        <p:nvSpPr>
          <p:cNvPr id="12" name="CaixaDeTexto 11"/>
          <p:cNvSpPr txBox="1"/>
          <p:nvPr/>
        </p:nvSpPr>
        <p:spPr>
          <a:xfrm>
            <a:off x="2385082" y="1671346"/>
            <a:ext cx="994910" cy="338554"/>
          </a:xfrm>
          <a:prstGeom prst="rect">
            <a:avLst/>
          </a:prstGeom>
          <a:noFill/>
        </p:spPr>
        <p:txBody>
          <a:bodyPr wrap="square" rtlCol="0">
            <a:spAutoFit/>
          </a:bodyPr>
          <a:lstStyle/>
          <a:p>
            <a:r>
              <a:rPr lang="pt-BR" sz="1600" b="1" dirty="0" err="1" smtClean="0"/>
              <a:t>Aug</a:t>
            </a:r>
            <a:r>
              <a:rPr lang="pt-BR" sz="1600" b="1" dirty="0" smtClean="0"/>
              <a:t> 2019</a:t>
            </a:r>
            <a:endParaRPr lang="en-US" sz="1600" b="1" dirty="0"/>
          </a:p>
        </p:txBody>
      </p:sp>
      <p:sp>
        <p:nvSpPr>
          <p:cNvPr id="13" name="CaixaDeTexto 12"/>
          <p:cNvSpPr txBox="1"/>
          <p:nvPr/>
        </p:nvSpPr>
        <p:spPr>
          <a:xfrm>
            <a:off x="4242910" y="1463667"/>
            <a:ext cx="781887" cy="584775"/>
          </a:xfrm>
          <a:prstGeom prst="rect">
            <a:avLst/>
          </a:prstGeom>
          <a:noFill/>
        </p:spPr>
        <p:txBody>
          <a:bodyPr wrap="square" rtlCol="0">
            <a:spAutoFit/>
          </a:bodyPr>
          <a:lstStyle/>
          <a:p>
            <a:r>
              <a:rPr lang="pt-BR" sz="1600" b="1" dirty="0" err="1" smtClean="0"/>
              <a:t>End</a:t>
            </a:r>
            <a:r>
              <a:rPr lang="pt-BR" sz="1600" b="1" dirty="0" smtClean="0"/>
              <a:t> </a:t>
            </a:r>
            <a:r>
              <a:rPr lang="pt-BR" sz="1600" b="1" dirty="0" err="1" smtClean="0"/>
              <a:t>of</a:t>
            </a:r>
            <a:r>
              <a:rPr lang="pt-BR" sz="1600" b="1" dirty="0" smtClean="0"/>
              <a:t> 2019</a:t>
            </a:r>
            <a:endParaRPr lang="en-US" sz="1600" b="1" dirty="0"/>
          </a:p>
        </p:txBody>
      </p:sp>
      <p:sp>
        <p:nvSpPr>
          <p:cNvPr id="17" name="Elipse 16"/>
          <p:cNvSpPr/>
          <p:nvPr/>
        </p:nvSpPr>
        <p:spPr>
          <a:xfrm>
            <a:off x="2766968" y="2048719"/>
            <a:ext cx="252000" cy="252000"/>
          </a:xfrm>
          <a:prstGeom prst="ellipse">
            <a:avLst/>
          </a:prstGeom>
          <a:solidFill>
            <a:srgbClr val="BD534B"/>
          </a:solidFill>
          <a:ln w="57150">
            <a:solidFill>
              <a:srgbClr val="005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p:cNvPicPr>
            <a:picLocks noChangeAspect="1"/>
          </p:cNvPicPr>
          <p:nvPr/>
        </p:nvPicPr>
        <p:blipFill>
          <a:blip r:embed="rId2"/>
          <a:stretch>
            <a:fillRect/>
          </a:stretch>
        </p:blipFill>
        <p:spPr>
          <a:xfrm>
            <a:off x="2096983" y="3159904"/>
            <a:ext cx="1471008" cy="1992128"/>
          </a:xfrm>
          <a:prstGeom prst="rect">
            <a:avLst/>
          </a:prstGeom>
          <a:ln>
            <a:solidFill>
              <a:schemeClr val="bg1">
                <a:lumMod val="65000"/>
              </a:schemeClr>
            </a:solidFill>
          </a:ln>
        </p:spPr>
      </p:pic>
      <p:pic>
        <p:nvPicPr>
          <p:cNvPr id="8" name="Imagem 7"/>
          <p:cNvPicPr>
            <a:picLocks noChangeAspect="1"/>
          </p:cNvPicPr>
          <p:nvPr/>
        </p:nvPicPr>
        <p:blipFill>
          <a:blip r:embed="rId3"/>
          <a:stretch>
            <a:fillRect/>
          </a:stretch>
        </p:blipFill>
        <p:spPr>
          <a:xfrm>
            <a:off x="3762464" y="3785643"/>
            <a:ext cx="1851173" cy="1851173"/>
          </a:xfrm>
          <a:prstGeom prst="rect">
            <a:avLst/>
          </a:prstGeom>
        </p:spPr>
      </p:pic>
      <p:sp>
        <p:nvSpPr>
          <p:cNvPr id="21" name="CaixaDeTexto 20"/>
          <p:cNvSpPr txBox="1"/>
          <p:nvPr/>
        </p:nvSpPr>
        <p:spPr>
          <a:xfrm>
            <a:off x="3737857" y="2291473"/>
            <a:ext cx="1875780" cy="1384995"/>
          </a:xfrm>
          <a:prstGeom prst="rect">
            <a:avLst/>
          </a:prstGeom>
          <a:noFill/>
        </p:spPr>
        <p:txBody>
          <a:bodyPr wrap="square" rtlCol="0">
            <a:spAutoFit/>
          </a:bodyPr>
          <a:lstStyle/>
          <a:p>
            <a:r>
              <a:rPr lang="pt-BR" sz="1400" dirty="0" err="1" smtClean="0"/>
              <a:t>IFI’s</a:t>
            </a:r>
            <a:r>
              <a:rPr lang="pt-BR" sz="1400" dirty="0" smtClean="0"/>
              <a:t> </a:t>
            </a:r>
            <a:r>
              <a:rPr lang="pt-BR" sz="1400" dirty="0" err="1" smtClean="0"/>
              <a:t>team</a:t>
            </a:r>
            <a:r>
              <a:rPr lang="pt-BR" sz="1400" dirty="0" smtClean="0"/>
              <a:t> </a:t>
            </a:r>
            <a:r>
              <a:rPr lang="pt-BR" sz="1400" dirty="0" err="1" smtClean="0"/>
              <a:t>is</a:t>
            </a:r>
            <a:r>
              <a:rPr lang="pt-BR" sz="1400" dirty="0" smtClean="0"/>
              <a:t> </a:t>
            </a:r>
            <a:r>
              <a:rPr lang="pt-BR" sz="1400" dirty="0" err="1" smtClean="0"/>
              <a:t>awarded</a:t>
            </a:r>
            <a:r>
              <a:rPr lang="pt-BR" sz="1400" dirty="0" smtClean="0"/>
              <a:t> </a:t>
            </a:r>
            <a:r>
              <a:rPr lang="pt-BR" sz="1400" dirty="0" err="1" smtClean="0"/>
              <a:t>the</a:t>
            </a:r>
            <a:r>
              <a:rPr lang="pt-BR" sz="1400" dirty="0" smtClean="0"/>
              <a:t> </a:t>
            </a:r>
            <a:r>
              <a:rPr lang="pt-BR" sz="1400" dirty="0" err="1" smtClean="0"/>
              <a:t>National</a:t>
            </a:r>
            <a:r>
              <a:rPr lang="pt-BR" sz="1400" dirty="0" smtClean="0"/>
              <a:t> </a:t>
            </a:r>
            <a:r>
              <a:rPr lang="pt-BR" sz="1400" dirty="0" err="1" smtClean="0"/>
              <a:t>Treasury</a:t>
            </a:r>
            <a:r>
              <a:rPr lang="pt-BR" sz="1400" dirty="0" smtClean="0"/>
              <a:t> </a:t>
            </a:r>
            <a:r>
              <a:rPr lang="pt-BR" sz="1400" dirty="0" err="1" smtClean="0"/>
              <a:t>Prize</a:t>
            </a:r>
            <a:endParaRPr lang="pt-BR" sz="1400" dirty="0" smtClean="0"/>
          </a:p>
          <a:p>
            <a:endParaRPr lang="pt-BR" sz="1400" dirty="0"/>
          </a:p>
          <a:p>
            <a:r>
              <a:rPr lang="pt-BR" sz="1400" dirty="0" err="1" smtClean="0"/>
              <a:t>Theme</a:t>
            </a:r>
            <a:r>
              <a:rPr lang="pt-BR" sz="1400" dirty="0" smtClean="0"/>
              <a:t>: </a:t>
            </a:r>
            <a:r>
              <a:rPr lang="pt-BR" sz="1400" dirty="0" err="1"/>
              <a:t>p</a:t>
            </a:r>
            <a:r>
              <a:rPr lang="pt-BR" sz="1400" dirty="0" err="1" smtClean="0"/>
              <a:t>ension</a:t>
            </a:r>
            <a:r>
              <a:rPr lang="pt-BR" sz="1400" dirty="0" smtClean="0"/>
              <a:t> </a:t>
            </a:r>
            <a:r>
              <a:rPr lang="pt-BR" sz="1400" dirty="0" err="1" smtClean="0"/>
              <a:t>of</a:t>
            </a:r>
            <a:r>
              <a:rPr lang="pt-BR" sz="1400" dirty="0" smtClean="0"/>
              <a:t> </a:t>
            </a:r>
            <a:r>
              <a:rPr lang="pt-BR" sz="1400" dirty="0" err="1" smtClean="0"/>
              <a:t>public</a:t>
            </a:r>
            <a:r>
              <a:rPr lang="pt-BR" sz="1400" dirty="0" smtClean="0"/>
              <a:t> </a:t>
            </a:r>
            <a:r>
              <a:rPr lang="pt-BR" sz="1400" dirty="0" err="1" smtClean="0"/>
              <a:t>servants</a:t>
            </a:r>
            <a:endParaRPr lang="en-US" sz="1400" dirty="0"/>
          </a:p>
        </p:txBody>
      </p:sp>
      <p:sp>
        <p:nvSpPr>
          <p:cNvPr id="22" name="CaixaDeTexto 21"/>
          <p:cNvSpPr txBox="1"/>
          <p:nvPr/>
        </p:nvSpPr>
        <p:spPr>
          <a:xfrm>
            <a:off x="382471" y="2293519"/>
            <a:ext cx="1515139" cy="2462213"/>
          </a:xfrm>
          <a:prstGeom prst="rect">
            <a:avLst/>
          </a:prstGeom>
          <a:noFill/>
        </p:spPr>
        <p:txBody>
          <a:bodyPr wrap="square" rtlCol="0">
            <a:spAutoFit/>
          </a:bodyPr>
          <a:lstStyle/>
          <a:p>
            <a:r>
              <a:rPr lang="pt-BR" sz="1400" dirty="0" err="1" smtClean="0"/>
              <a:t>Many</a:t>
            </a:r>
            <a:r>
              <a:rPr lang="pt-BR" sz="1400" dirty="0" smtClean="0"/>
              <a:t> </a:t>
            </a:r>
            <a:r>
              <a:rPr lang="pt-BR" sz="1400" dirty="0" err="1" smtClean="0"/>
              <a:t>publications</a:t>
            </a:r>
            <a:r>
              <a:rPr lang="pt-BR" sz="1400" dirty="0" smtClean="0"/>
              <a:t> </a:t>
            </a:r>
            <a:r>
              <a:rPr lang="pt-BR" sz="1400" dirty="0" err="1" smtClean="0"/>
              <a:t>on</a:t>
            </a:r>
            <a:r>
              <a:rPr lang="pt-BR" sz="1400" dirty="0" smtClean="0"/>
              <a:t> </a:t>
            </a:r>
            <a:r>
              <a:rPr lang="pt-BR" sz="1400" dirty="0" err="1" smtClean="0"/>
              <a:t>the</a:t>
            </a:r>
            <a:r>
              <a:rPr lang="pt-BR" sz="1400" dirty="0" smtClean="0"/>
              <a:t> </a:t>
            </a:r>
            <a:r>
              <a:rPr lang="pt-BR" sz="1400" b="1" dirty="0" smtClean="0"/>
              <a:t>Social Security </a:t>
            </a:r>
            <a:r>
              <a:rPr lang="pt-BR" sz="1400" b="1" dirty="0" err="1" smtClean="0"/>
              <a:t>Reform</a:t>
            </a:r>
            <a:endParaRPr lang="pt-BR" sz="1400" dirty="0" smtClean="0"/>
          </a:p>
          <a:p>
            <a:endParaRPr lang="pt-BR" sz="1400" dirty="0"/>
          </a:p>
          <a:p>
            <a:r>
              <a:rPr lang="pt-BR" sz="1400" dirty="0" smtClean="0"/>
              <a:t>The </a:t>
            </a:r>
            <a:r>
              <a:rPr lang="pt-BR" sz="1400" dirty="0" err="1" smtClean="0"/>
              <a:t>main</a:t>
            </a:r>
            <a:r>
              <a:rPr lang="pt-BR" sz="1400" dirty="0" smtClean="0"/>
              <a:t> financial </a:t>
            </a:r>
            <a:r>
              <a:rPr lang="pt-BR" sz="1400" dirty="0" err="1" smtClean="0"/>
              <a:t>newspaper</a:t>
            </a:r>
            <a:r>
              <a:rPr lang="pt-BR" sz="1400" dirty="0" smtClean="0"/>
              <a:t> </a:t>
            </a:r>
            <a:r>
              <a:rPr lang="pt-BR" sz="1400" dirty="0" err="1" smtClean="0"/>
              <a:t>publicly</a:t>
            </a:r>
            <a:r>
              <a:rPr lang="pt-BR" sz="1400" dirty="0" smtClean="0"/>
              <a:t> </a:t>
            </a:r>
            <a:r>
              <a:rPr lang="pt-BR" sz="1400" dirty="0" err="1" smtClean="0"/>
              <a:t>greets</a:t>
            </a:r>
            <a:r>
              <a:rPr lang="pt-BR" sz="1400" dirty="0" smtClean="0"/>
              <a:t> </a:t>
            </a:r>
            <a:r>
              <a:rPr lang="pt-BR" sz="1400" dirty="0" err="1" smtClean="0"/>
              <a:t>the</a:t>
            </a:r>
            <a:r>
              <a:rPr lang="pt-BR" sz="1400" dirty="0" smtClean="0"/>
              <a:t> IFI for </a:t>
            </a:r>
            <a:r>
              <a:rPr lang="pt-BR" sz="1400" dirty="0" err="1" smtClean="0"/>
              <a:t>pioneerly</a:t>
            </a:r>
            <a:r>
              <a:rPr lang="pt-BR" sz="1400" dirty="0" smtClean="0"/>
              <a:t> </a:t>
            </a:r>
            <a:r>
              <a:rPr lang="pt-BR" sz="1400" dirty="0" err="1" smtClean="0"/>
              <a:t>bringing</a:t>
            </a:r>
            <a:r>
              <a:rPr lang="pt-BR" sz="1400" dirty="0" smtClean="0"/>
              <a:t> </a:t>
            </a:r>
            <a:r>
              <a:rPr lang="pt-BR" sz="1400" dirty="0" err="1" smtClean="0"/>
              <a:t>estimates</a:t>
            </a:r>
            <a:r>
              <a:rPr lang="pt-BR" sz="1400" dirty="0" smtClean="0"/>
              <a:t> </a:t>
            </a:r>
            <a:r>
              <a:rPr lang="pt-BR" sz="1400" dirty="0" err="1" smtClean="0"/>
              <a:t>to</a:t>
            </a:r>
            <a:r>
              <a:rPr lang="pt-BR" sz="1400" dirty="0" smtClean="0"/>
              <a:t> </a:t>
            </a:r>
            <a:r>
              <a:rPr lang="pt-BR" sz="1400" dirty="0" err="1" smtClean="0"/>
              <a:t>the</a:t>
            </a:r>
            <a:r>
              <a:rPr lang="pt-BR" sz="1400" dirty="0" smtClean="0"/>
              <a:t> debate</a:t>
            </a:r>
            <a:endParaRPr lang="en-US" sz="1400" dirty="0"/>
          </a:p>
        </p:txBody>
      </p:sp>
      <p:sp>
        <p:nvSpPr>
          <p:cNvPr id="23" name="CaixaDeTexto 22"/>
          <p:cNvSpPr txBox="1"/>
          <p:nvPr/>
        </p:nvSpPr>
        <p:spPr>
          <a:xfrm>
            <a:off x="451992" y="1432494"/>
            <a:ext cx="1257266" cy="584775"/>
          </a:xfrm>
          <a:prstGeom prst="rect">
            <a:avLst/>
          </a:prstGeom>
          <a:noFill/>
        </p:spPr>
        <p:txBody>
          <a:bodyPr wrap="square" rtlCol="0">
            <a:spAutoFit/>
          </a:bodyPr>
          <a:lstStyle/>
          <a:p>
            <a:r>
              <a:rPr lang="pt-BR" sz="1600" b="1" dirty="0" smtClean="0"/>
              <a:t>1st </a:t>
            </a:r>
            <a:r>
              <a:rPr lang="pt-BR" sz="1600" b="1" dirty="0" err="1" smtClean="0"/>
              <a:t>semester</a:t>
            </a:r>
            <a:r>
              <a:rPr lang="pt-BR" sz="1600" b="1" dirty="0" smtClean="0"/>
              <a:t> 2019</a:t>
            </a:r>
            <a:endParaRPr lang="en-US" sz="1600" b="1" dirty="0"/>
          </a:p>
        </p:txBody>
      </p:sp>
      <p:sp>
        <p:nvSpPr>
          <p:cNvPr id="30" name="Elipse 29"/>
          <p:cNvSpPr/>
          <p:nvPr/>
        </p:nvSpPr>
        <p:spPr>
          <a:xfrm>
            <a:off x="892298" y="2056088"/>
            <a:ext cx="252000" cy="252000"/>
          </a:xfrm>
          <a:prstGeom prst="ellipse">
            <a:avLst/>
          </a:prstGeom>
          <a:solidFill>
            <a:srgbClr val="BD534B"/>
          </a:solidFill>
          <a:ln w="57150">
            <a:solidFill>
              <a:srgbClr val="005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ixaDeTexto 14"/>
          <p:cNvSpPr txBox="1"/>
          <p:nvPr/>
        </p:nvSpPr>
        <p:spPr>
          <a:xfrm>
            <a:off x="5859092" y="2288616"/>
            <a:ext cx="2404805" cy="2246769"/>
          </a:xfrm>
          <a:prstGeom prst="rect">
            <a:avLst/>
          </a:prstGeom>
          <a:noFill/>
        </p:spPr>
        <p:txBody>
          <a:bodyPr wrap="square" rtlCol="0">
            <a:spAutoFit/>
          </a:bodyPr>
          <a:lstStyle/>
          <a:p>
            <a:r>
              <a:rPr lang="pt-BR" sz="1400" b="1" dirty="0" smtClean="0"/>
              <a:t>Covid-19 </a:t>
            </a:r>
            <a:r>
              <a:rPr lang="pt-BR" sz="1400" b="1" dirty="0" err="1" smtClean="0"/>
              <a:t>pandemic</a:t>
            </a:r>
            <a:r>
              <a:rPr lang="pt-BR" sz="1400" b="1" dirty="0" smtClean="0"/>
              <a:t> </a:t>
            </a:r>
            <a:r>
              <a:rPr lang="pt-BR" sz="1400" dirty="0" err="1" smtClean="0"/>
              <a:t>outbreak</a:t>
            </a:r>
            <a:r>
              <a:rPr lang="pt-BR" sz="1400" dirty="0" smtClean="0"/>
              <a:t>. IFI </a:t>
            </a:r>
            <a:r>
              <a:rPr lang="pt-BR" sz="1400" dirty="0" err="1" smtClean="0"/>
              <a:t>creates</a:t>
            </a:r>
            <a:r>
              <a:rPr lang="pt-BR" sz="1400" dirty="0" smtClean="0"/>
              <a:t> a </a:t>
            </a:r>
            <a:r>
              <a:rPr lang="pt-BR" sz="1400" dirty="0" err="1" smtClean="0"/>
              <a:t>specific</a:t>
            </a:r>
            <a:r>
              <a:rPr lang="pt-BR" sz="1400" dirty="0" smtClean="0"/>
              <a:t>, </a:t>
            </a:r>
            <a:r>
              <a:rPr lang="pt-BR" sz="1400" dirty="0" err="1" smtClean="0"/>
              <a:t>repository</a:t>
            </a:r>
            <a:r>
              <a:rPr lang="pt-BR" sz="1400" dirty="0" smtClean="0"/>
              <a:t> </a:t>
            </a:r>
            <a:r>
              <a:rPr lang="pt-BR" sz="1400" dirty="0" err="1" smtClean="0"/>
              <a:t>within</a:t>
            </a:r>
            <a:r>
              <a:rPr lang="pt-BR" sz="1400" dirty="0" smtClean="0"/>
              <a:t> its website, </a:t>
            </a:r>
            <a:r>
              <a:rPr lang="pt-BR" sz="1400" dirty="0" err="1" smtClean="0"/>
              <a:t>to</a:t>
            </a:r>
            <a:r>
              <a:rPr lang="pt-BR" sz="1400" dirty="0" smtClean="0"/>
              <a:t> </a:t>
            </a:r>
            <a:r>
              <a:rPr lang="pt-BR" sz="1400" dirty="0" err="1" smtClean="0"/>
              <a:t>store</a:t>
            </a:r>
            <a:r>
              <a:rPr lang="pt-BR" sz="1400" dirty="0" smtClean="0"/>
              <a:t> </a:t>
            </a:r>
            <a:r>
              <a:rPr lang="pt-BR" sz="1400" dirty="0" err="1" smtClean="0"/>
              <a:t>the</a:t>
            </a:r>
            <a:r>
              <a:rPr lang="pt-BR" sz="1400" dirty="0" smtClean="0"/>
              <a:t> </a:t>
            </a:r>
            <a:r>
              <a:rPr lang="pt-BR" sz="1400" dirty="0" err="1" smtClean="0"/>
              <a:t>many</a:t>
            </a:r>
            <a:r>
              <a:rPr lang="pt-BR" sz="1400" dirty="0" smtClean="0"/>
              <a:t> </a:t>
            </a:r>
            <a:r>
              <a:rPr lang="pt-BR" sz="1400" dirty="0" err="1" smtClean="0"/>
              <a:t>publications</a:t>
            </a:r>
            <a:r>
              <a:rPr lang="pt-BR" sz="1400" dirty="0"/>
              <a:t> </a:t>
            </a:r>
            <a:r>
              <a:rPr lang="pt-BR" sz="1400" dirty="0" err="1" smtClean="0"/>
              <a:t>on</a:t>
            </a:r>
            <a:r>
              <a:rPr lang="pt-BR" sz="1400" dirty="0" smtClean="0"/>
              <a:t> </a:t>
            </a:r>
            <a:r>
              <a:rPr lang="pt-BR" sz="1400" dirty="0" err="1" smtClean="0"/>
              <a:t>the</a:t>
            </a:r>
            <a:r>
              <a:rPr lang="pt-BR" sz="1400" dirty="0" smtClean="0"/>
              <a:t> </a:t>
            </a:r>
            <a:r>
              <a:rPr lang="pt-BR" sz="1400" dirty="0" err="1" smtClean="0"/>
              <a:t>theme</a:t>
            </a:r>
            <a:endParaRPr lang="pt-BR" sz="1400" dirty="0" smtClean="0"/>
          </a:p>
          <a:p>
            <a:endParaRPr lang="pt-BR" sz="1400" dirty="0"/>
          </a:p>
          <a:p>
            <a:r>
              <a:rPr lang="pt-BR" sz="1400" dirty="0" err="1" smtClean="0"/>
              <a:t>An</a:t>
            </a:r>
            <a:r>
              <a:rPr lang="pt-BR" sz="1400" dirty="0" smtClean="0"/>
              <a:t> </a:t>
            </a:r>
            <a:r>
              <a:rPr lang="pt-BR" sz="1400" dirty="0" err="1" smtClean="0"/>
              <a:t>interactive</a:t>
            </a:r>
            <a:r>
              <a:rPr lang="pt-BR" sz="1400" dirty="0" smtClean="0"/>
              <a:t> </a:t>
            </a:r>
            <a:r>
              <a:rPr lang="pt-BR" sz="1400" dirty="0" err="1" smtClean="0"/>
              <a:t>panel</a:t>
            </a:r>
            <a:r>
              <a:rPr lang="pt-BR" sz="1400" dirty="0" smtClean="0"/>
              <a:t> </a:t>
            </a:r>
            <a:r>
              <a:rPr lang="pt-BR" sz="1400" dirty="0" err="1" smtClean="0"/>
              <a:t>is</a:t>
            </a:r>
            <a:r>
              <a:rPr lang="pt-BR" sz="1400" dirty="0" smtClean="0"/>
              <a:t> </a:t>
            </a:r>
            <a:r>
              <a:rPr lang="pt-BR" sz="1400" dirty="0" err="1" smtClean="0"/>
              <a:t>also</a:t>
            </a:r>
            <a:r>
              <a:rPr lang="pt-BR" sz="1400" dirty="0" smtClean="0"/>
              <a:t> </a:t>
            </a:r>
            <a:r>
              <a:rPr lang="pt-BR" sz="1400" dirty="0" err="1" smtClean="0"/>
              <a:t>created</a:t>
            </a:r>
            <a:r>
              <a:rPr lang="pt-BR" sz="1400" dirty="0" smtClean="0"/>
              <a:t>, </a:t>
            </a:r>
            <a:r>
              <a:rPr lang="pt-BR" sz="1400" dirty="0" err="1" smtClean="0"/>
              <a:t>with</a:t>
            </a:r>
            <a:r>
              <a:rPr lang="pt-BR" sz="1400" dirty="0" smtClean="0"/>
              <a:t> data </a:t>
            </a:r>
            <a:r>
              <a:rPr lang="pt-BR" sz="1400" dirty="0" err="1" smtClean="0"/>
              <a:t>of</a:t>
            </a:r>
            <a:r>
              <a:rPr lang="pt-BR" sz="1400" dirty="0" smtClean="0"/>
              <a:t> </a:t>
            </a:r>
            <a:r>
              <a:rPr lang="pt-BR" sz="1400" dirty="0" err="1" smtClean="0"/>
              <a:t>the</a:t>
            </a:r>
            <a:r>
              <a:rPr lang="pt-BR" sz="1400" dirty="0" smtClean="0"/>
              <a:t> </a:t>
            </a:r>
            <a:r>
              <a:rPr lang="pt-BR" sz="1400" dirty="0" err="1" smtClean="0"/>
              <a:t>government’s</a:t>
            </a:r>
            <a:r>
              <a:rPr lang="pt-BR" sz="1400" dirty="0" smtClean="0"/>
              <a:t> extra </a:t>
            </a:r>
            <a:r>
              <a:rPr lang="pt-BR" sz="1400" dirty="0" err="1" smtClean="0"/>
              <a:t>spending</a:t>
            </a:r>
            <a:r>
              <a:rPr lang="pt-BR" sz="1400" dirty="0" smtClean="0"/>
              <a:t> </a:t>
            </a:r>
            <a:r>
              <a:rPr lang="pt-BR" sz="1400" dirty="0" err="1" smtClean="0"/>
              <a:t>measures</a:t>
            </a:r>
            <a:endParaRPr lang="en-US" sz="1400" dirty="0"/>
          </a:p>
        </p:txBody>
      </p:sp>
      <p:sp>
        <p:nvSpPr>
          <p:cNvPr id="16" name="CaixaDeTexto 15"/>
          <p:cNvSpPr txBox="1"/>
          <p:nvPr/>
        </p:nvSpPr>
        <p:spPr>
          <a:xfrm>
            <a:off x="6514381" y="1666350"/>
            <a:ext cx="994910" cy="338554"/>
          </a:xfrm>
          <a:prstGeom prst="rect">
            <a:avLst/>
          </a:prstGeom>
          <a:noFill/>
        </p:spPr>
        <p:txBody>
          <a:bodyPr wrap="square" rtlCol="0">
            <a:spAutoFit/>
          </a:bodyPr>
          <a:lstStyle/>
          <a:p>
            <a:r>
              <a:rPr lang="pt-BR" sz="1600" b="1" dirty="0" smtClean="0"/>
              <a:t>Mar 2020</a:t>
            </a:r>
            <a:endParaRPr lang="en-US" sz="1600" b="1" dirty="0"/>
          </a:p>
        </p:txBody>
      </p:sp>
      <p:sp>
        <p:nvSpPr>
          <p:cNvPr id="18" name="Elipse 17"/>
          <p:cNvSpPr/>
          <p:nvPr/>
        </p:nvSpPr>
        <p:spPr>
          <a:xfrm>
            <a:off x="6896267" y="2043723"/>
            <a:ext cx="252000" cy="252000"/>
          </a:xfrm>
          <a:prstGeom prst="ellipse">
            <a:avLst/>
          </a:prstGeom>
          <a:solidFill>
            <a:srgbClr val="BD534B"/>
          </a:solidFill>
          <a:ln w="57150">
            <a:solidFill>
              <a:srgbClr val="005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p:cNvPicPr>
            <a:picLocks noChangeAspect="1"/>
          </p:cNvPicPr>
          <p:nvPr/>
        </p:nvPicPr>
        <p:blipFill>
          <a:blip r:embed="rId4"/>
          <a:stretch>
            <a:fillRect/>
          </a:stretch>
        </p:blipFill>
        <p:spPr>
          <a:xfrm>
            <a:off x="5814405" y="4598131"/>
            <a:ext cx="1889894" cy="1574069"/>
          </a:xfrm>
          <a:prstGeom prst="rect">
            <a:avLst/>
          </a:prstGeom>
          <a:ln>
            <a:solidFill>
              <a:schemeClr val="bg1">
                <a:lumMod val="65000"/>
              </a:schemeClr>
            </a:solidFill>
          </a:ln>
        </p:spPr>
      </p:pic>
      <p:pic>
        <p:nvPicPr>
          <p:cNvPr id="4" name="Imagem 3"/>
          <p:cNvPicPr>
            <a:picLocks noChangeAspect="1"/>
          </p:cNvPicPr>
          <p:nvPr/>
        </p:nvPicPr>
        <p:blipFill>
          <a:blip r:embed="rId5"/>
          <a:stretch>
            <a:fillRect/>
          </a:stretch>
        </p:blipFill>
        <p:spPr>
          <a:xfrm>
            <a:off x="6757898" y="5392882"/>
            <a:ext cx="2225039" cy="1325998"/>
          </a:xfrm>
          <a:prstGeom prst="rect">
            <a:avLst/>
          </a:prstGeom>
        </p:spPr>
      </p:pic>
    </p:spTree>
    <p:extLst>
      <p:ext uri="{BB962C8B-B14F-4D97-AF65-F5344CB8AC3E}">
        <p14:creationId xmlns:p14="http://schemas.microsoft.com/office/powerpoint/2010/main" val="3970289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err="1" smtClean="0"/>
              <a:t>Timeline</a:t>
            </a:r>
            <a:r>
              <a:rPr lang="pt-BR" dirty="0" smtClean="0"/>
              <a:t> (3 </a:t>
            </a:r>
            <a:r>
              <a:rPr lang="pt-BR" dirty="0" err="1" smtClean="0"/>
              <a:t>of</a:t>
            </a:r>
            <a:r>
              <a:rPr lang="pt-BR" dirty="0" smtClean="0"/>
              <a:t> 3)</a:t>
            </a:r>
            <a:endParaRPr lang="pt-BR" dirty="0"/>
          </a:p>
        </p:txBody>
      </p:sp>
      <p:cxnSp>
        <p:nvCxnSpPr>
          <p:cNvPr id="7" name="Conector reto 6"/>
          <p:cNvCxnSpPr/>
          <p:nvPr/>
        </p:nvCxnSpPr>
        <p:spPr>
          <a:xfrm flipV="1">
            <a:off x="382471" y="2493818"/>
            <a:ext cx="8054947" cy="0"/>
          </a:xfrm>
          <a:prstGeom prst="line">
            <a:avLst/>
          </a:prstGeom>
          <a:ln w="76200">
            <a:solidFill>
              <a:srgbClr val="005D8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661760" y="2743944"/>
            <a:ext cx="2003826" cy="954107"/>
          </a:xfrm>
          <a:prstGeom prst="rect">
            <a:avLst/>
          </a:prstGeom>
          <a:noFill/>
        </p:spPr>
        <p:txBody>
          <a:bodyPr wrap="square" rtlCol="0">
            <a:spAutoFit/>
          </a:bodyPr>
          <a:lstStyle/>
          <a:p>
            <a:r>
              <a:rPr lang="pt-BR" sz="1400" b="1" dirty="0" smtClean="0"/>
              <a:t>Central </a:t>
            </a:r>
            <a:r>
              <a:rPr lang="pt-BR" sz="1400" b="1" dirty="0" err="1" smtClean="0"/>
              <a:t>Bank</a:t>
            </a:r>
            <a:r>
              <a:rPr lang="pt-BR" sz="1400" dirty="0" err="1" smtClean="0"/>
              <a:t>’s</a:t>
            </a:r>
            <a:r>
              <a:rPr lang="pt-BR" sz="1400" dirty="0" smtClean="0"/>
              <a:t> </a:t>
            </a:r>
            <a:r>
              <a:rPr lang="pt-BR" sz="1400" dirty="0" err="1" smtClean="0"/>
              <a:t>quarterly</a:t>
            </a:r>
            <a:r>
              <a:rPr lang="pt-BR" sz="1400" dirty="0" smtClean="0"/>
              <a:t> </a:t>
            </a:r>
            <a:r>
              <a:rPr lang="pt-BR" sz="1400" dirty="0" err="1" smtClean="0"/>
              <a:t>Inflation</a:t>
            </a:r>
            <a:r>
              <a:rPr lang="pt-BR" sz="1400" dirty="0" smtClean="0"/>
              <a:t> </a:t>
            </a:r>
            <a:r>
              <a:rPr lang="pt-BR" sz="1400" dirty="0" err="1" smtClean="0"/>
              <a:t>Report</a:t>
            </a:r>
            <a:r>
              <a:rPr lang="pt-BR" sz="1400" dirty="0" smtClean="0"/>
              <a:t> </a:t>
            </a:r>
            <a:r>
              <a:rPr lang="pt-BR" sz="1400" dirty="0" err="1" smtClean="0"/>
              <a:t>begins</a:t>
            </a:r>
            <a:r>
              <a:rPr lang="pt-BR" sz="1400" dirty="0" smtClean="0"/>
              <a:t> </a:t>
            </a:r>
            <a:r>
              <a:rPr lang="pt-BR" sz="1400" dirty="0" err="1" smtClean="0"/>
              <a:t>to</a:t>
            </a:r>
            <a:r>
              <a:rPr lang="pt-BR" sz="1400" dirty="0" smtClean="0"/>
              <a:t> </a:t>
            </a:r>
            <a:r>
              <a:rPr lang="pt-BR" sz="1400" dirty="0" err="1" smtClean="0"/>
              <a:t>consistently</a:t>
            </a:r>
            <a:r>
              <a:rPr lang="pt-BR" sz="1400" dirty="0" smtClean="0"/>
              <a:t> cite </a:t>
            </a:r>
            <a:r>
              <a:rPr lang="pt-BR" sz="1400" dirty="0" err="1" smtClean="0"/>
              <a:t>IFI’s</a:t>
            </a:r>
            <a:r>
              <a:rPr lang="pt-BR" sz="1400" dirty="0" smtClean="0"/>
              <a:t> </a:t>
            </a:r>
            <a:r>
              <a:rPr lang="pt-BR" sz="1400" dirty="0" err="1" smtClean="0"/>
              <a:t>analyses</a:t>
            </a:r>
            <a:endParaRPr lang="en-US" sz="1400" dirty="0"/>
          </a:p>
        </p:txBody>
      </p:sp>
      <p:sp>
        <p:nvSpPr>
          <p:cNvPr id="12" name="CaixaDeTexto 11"/>
          <p:cNvSpPr txBox="1"/>
          <p:nvPr/>
        </p:nvSpPr>
        <p:spPr>
          <a:xfrm>
            <a:off x="1046007" y="1986970"/>
            <a:ext cx="994910" cy="338554"/>
          </a:xfrm>
          <a:prstGeom prst="rect">
            <a:avLst/>
          </a:prstGeom>
          <a:noFill/>
        </p:spPr>
        <p:txBody>
          <a:bodyPr wrap="square" rtlCol="0">
            <a:spAutoFit/>
          </a:bodyPr>
          <a:lstStyle/>
          <a:p>
            <a:r>
              <a:rPr lang="pt-BR" sz="1600" b="1" dirty="0" smtClean="0"/>
              <a:t>Mar 2021</a:t>
            </a:r>
            <a:endParaRPr lang="en-US" sz="1600" b="1" dirty="0"/>
          </a:p>
        </p:txBody>
      </p:sp>
      <p:sp>
        <p:nvSpPr>
          <p:cNvPr id="24" name="Elipse 23"/>
          <p:cNvSpPr/>
          <p:nvPr/>
        </p:nvSpPr>
        <p:spPr>
          <a:xfrm>
            <a:off x="4216138" y="2365281"/>
            <a:ext cx="252000" cy="252000"/>
          </a:xfrm>
          <a:prstGeom prst="ellipse">
            <a:avLst/>
          </a:prstGeom>
          <a:solidFill>
            <a:srgbClr val="BD534B"/>
          </a:solidFill>
          <a:ln w="57150">
            <a:solidFill>
              <a:srgbClr val="005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ixaDeTexto 24"/>
          <p:cNvSpPr txBox="1"/>
          <p:nvPr/>
        </p:nvSpPr>
        <p:spPr>
          <a:xfrm>
            <a:off x="3852366" y="1711471"/>
            <a:ext cx="994910" cy="584775"/>
          </a:xfrm>
          <a:prstGeom prst="rect">
            <a:avLst/>
          </a:prstGeom>
          <a:noFill/>
        </p:spPr>
        <p:txBody>
          <a:bodyPr wrap="square" rtlCol="0">
            <a:spAutoFit/>
          </a:bodyPr>
          <a:lstStyle/>
          <a:p>
            <a:r>
              <a:rPr lang="pt-BR" sz="1600" b="1" dirty="0" err="1" smtClean="0"/>
              <a:t>End</a:t>
            </a:r>
            <a:r>
              <a:rPr lang="pt-BR" sz="1600" b="1" dirty="0" smtClean="0"/>
              <a:t> </a:t>
            </a:r>
            <a:r>
              <a:rPr lang="pt-BR" sz="1600" b="1" dirty="0" err="1" smtClean="0"/>
              <a:t>of</a:t>
            </a:r>
            <a:r>
              <a:rPr lang="pt-BR" sz="1600" b="1" dirty="0" smtClean="0"/>
              <a:t> 2021</a:t>
            </a:r>
            <a:endParaRPr lang="en-US" sz="1600" b="1" dirty="0"/>
          </a:p>
        </p:txBody>
      </p:sp>
      <p:sp>
        <p:nvSpPr>
          <p:cNvPr id="26" name="CaixaDeTexto 25"/>
          <p:cNvSpPr txBox="1"/>
          <p:nvPr/>
        </p:nvSpPr>
        <p:spPr>
          <a:xfrm>
            <a:off x="3411931" y="2656101"/>
            <a:ext cx="1875780" cy="1169551"/>
          </a:xfrm>
          <a:prstGeom prst="rect">
            <a:avLst/>
          </a:prstGeom>
          <a:noFill/>
        </p:spPr>
        <p:txBody>
          <a:bodyPr wrap="square" rtlCol="0">
            <a:spAutoFit/>
          </a:bodyPr>
          <a:lstStyle/>
          <a:p>
            <a:r>
              <a:rPr lang="pt-BR" sz="1400" dirty="0" err="1" smtClean="0"/>
              <a:t>Another</a:t>
            </a:r>
            <a:r>
              <a:rPr lang="pt-BR" sz="1400" dirty="0" smtClean="0"/>
              <a:t> </a:t>
            </a:r>
            <a:r>
              <a:rPr lang="pt-BR" sz="1400" dirty="0" err="1" smtClean="0"/>
              <a:t>IFI’s</a:t>
            </a:r>
            <a:r>
              <a:rPr lang="pt-BR" sz="1400" dirty="0" smtClean="0"/>
              <a:t> </a:t>
            </a:r>
            <a:r>
              <a:rPr lang="pt-BR" sz="1400" dirty="0" err="1" smtClean="0"/>
              <a:t>analyst</a:t>
            </a:r>
            <a:r>
              <a:rPr lang="pt-BR" sz="1400" dirty="0" smtClean="0"/>
              <a:t> </a:t>
            </a:r>
            <a:r>
              <a:rPr lang="pt-BR" sz="1400" dirty="0" err="1" smtClean="0"/>
              <a:t>is</a:t>
            </a:r>
            <a:r>
              <a:rPr lang="pt-BR" sz="1400" dirty="0" smtClean="0"/>
              <a:t> </a:t>
            </a:r>
            <a:r>
              <a:rPr lang="pt-BR" sz="1400" dirty="0" err="1" smtClean="0"/>
              <a:t>awarded</a:t>
            </a:r>
            <a:r>
              <a:rPr lang="pt-BR" sz="1400" dirty="0" smtClean="0"/>
              <a:t> </a:t>
            </a:r>
            <a:r>
              <a:rPr lang="pt-BR" sz="1400" dirty="0" err="1" smtClean="0"/>
              <a:t>the</a:t>
            </a:r>
            <a:r>
              <a:rPr lang="pt-BR" sz="1400" dirty="0" smtClean="0"/>
              <a:t> </a:t>
            </a:r>
            <a:r>
              <a:rPr lang="pt-BR" sz="1400" dirty="0" err="1" smtClean="0"/>
              <a:t>National</a:t>
            </a:r>
            <a:r>
              <a:rPr lang="pt-BR" sz="1400" dirty="0" smtClean="0"/>
              <a:t> </a:t>
            </a:r>
            <a:r>
              <a:rPr lang="pt-BR" sz="1400" dirty="0" err="1" smtClean="0"/>
              <a:t>Treasury</a:t>
            </a:r>
            <a:r>
              <a:rPr lang="pt-BR" sz="1400" dirty="0" smtClean="0"/>
              <a:t> </a:t>
            </a:r>
            <a:r>
              <a:rPr lang="pt-BR" sz="1400" dirty="0" err="1" smtClean="0"/>
              <a:t>Prize</a:t>
            </a:r>
            <a:endParaRPr lang="pt-BR" sz="1400" dirty="0" smtClean="0"/>
          </a:p>
          <a:p>
            <a:endParaRPr lang="pt-BR" sz="1400" dirty="0"/>
          </a:p>
          <a:p>
            <a:r>
              <a:rPr lang="pt-BR" sz="1400" dirty="0" err="1" smtClean="0"/>
              <a:t>Theme</a:t>
            </a:r>
            <a:r>
              <a:rPr lang="pt-BR" sz="1400" dirty="0" smtClean="0"/>
              <a:t>: </a:t>
            </a:r>
            <a:r>
              <a:rPr lang="pt-BR" sz="1400" dirty="0" err="1"/>
              <a:t>p</a:t>
            </a:r>
            <a:r>
              <a:rPr lang="pt-BR" sz="1400" dirty="0" err="1" smtClean="0"/>
              <a:t>ayroll</a:t>
            </a:r>
            <a:r>
              <a:rPr lang="pt-BR" sz="1400" dirty="0" smtClean="0"/>
              <a:t> </a:t>
            </a:r>
            <a:r>
              <a:rPr lang="pt-BR" sz="1400" dirty="0" err="1" smtClean="0"/>
              <a:t>reform</a:t>
            </a:r>
            <a:endParaRPr lang="en-US" sz="1400" dirty="0"/>
          </a:p>
        </p:txBody>
      </p:sp>
      <p:pic>
        <p:nvPicPr>
          <p:cNvPr id="4" name="Imagem 3"/>
          <p:cNvPicPr>
            <a:picLocks noChangeAspect="1"/>
          </p:cNvPicPr>
          <p:nvPr/>
        </p:nvPicPr>
        <p:blipFill>
          <a:blip r:embed="rId2"/>
          <a:stretch>
            <a:fillRect/>
          </a:stretch>
        </p:blipFill>
        <p:spPr>
          <a:xfrm>
            <a:off x="3404501" y="3960588"/>
            <a:ext cx="1857192" cy="1857192"/>
          </a:xfrm>
          <a:prstGeom prst="rect">
            <a:avLst/>
          </a:prstGeom>
        </p:spPr>
      </p:pic>
      <p:sp>
        <p:nvSpPr>
          <p:cNvPr id="17" name="Elipse 16"/>
          <p:cNvSpPr/>
          <p:nvPr/>
        </p:nvSpPr>
        <p:spPr>
          <a:xfrm>
            <a:off x="1427893" y="2364343"/>
            <a:ext cx="252000" cy="252000"/>
          </a:xfrm>
          <a:prstGeom prst="ellipse">
            <a:avLst/>
          </a:prstGeom>
          <a:solidFill>
            <a:srgbClr val="BD534B"/>
          </a:solidFill>
          <a:ln w="57150">
            <a:solidFill>
              <a:srgbClr val="005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p:cNvPicPr>
            <a:picLocks noChangeAspect="1"/>
          </p:cNvPicPr>
          <p:nvPr/>
        </p:nvPicPr>
        <p:blipFill>
          <a:blip r:embed="rId3"/>
          <a:stretch>
            <a:fillRect/>
          </a:stretch>
        </p:blipFill>
        <p:spPr>
          <a:xfrm>
            <a:off x="661760" y="3825652"/>
            <a:ext cx="1973131" cy="2729817"/>
          </a:xfrm>
          <a:prstGeom prst="rect">
            <a:avLst/>
          </a:prstGeom>
          <a:ln>
            <a:solidFill>
              <a:schemeClr val="bg1">
                <a:lumMod val="65000"/>
              </a:schemeClr>
            </a:solidFill>
          </a:ln>
        </p:spPr>
      </p:pic>
      <p:sp>
        <p:nvSpPr>
          <p:cNvPr id="16" name="CaixaDeTexto 15"/>
          <p:cNvSpPr txBox="1"/>
          <p:nvPr/>
        </p:nvSpPr>
        <p:spPr>
          <a:xfrm>
            <a:off x="6228379" y="2805694"/>
            <a:ext cx="2203735" cy="1384995"/>
          </a:xfrm>
          <a:prstGeom prst="rect">
            <a:avLst/>
          </a:prstGeom>
          <a:noFill/>
        </p:spPr>
        <p:txBody>
          <a:bodyPr wrap="square" rtlCol="0">
            <a:spAutoFit/>
          </a:bodyPr>
          <a:lstStyle/>
          <a:p>
            <a:r>
              <a:rPr lang="pt-BR" sz="1400" dirty="0" err="1" smtClean="0"/>
              <a:t>Brazilian</a:t>
            </a:r>
            <a:r>
              <a:rPr lang="pt-BR" sz="1400" dirty="0" smtClean="0"/>
              <a:t> IFI </a:t>
            </a:r>
            <a:r>
              <a:rPr lang="pt-BR" sz="1400" b="1" dirty="0" err="1" smtClean="0"/>
              <a:t>mission</a:t>
            </a:r>
            <a:r>
              <a:rPr lang="pt-BR" sz="1400" b="1" dirty="0" smtClean="0"/>
              <a:t> </a:t>
            </a:r>
            <a:r>
              <a:rPr lang="pt-BR" sz="1400" b="1" dirty="0" err="1" smtClean="0"/>
              <a:t>visits</a:t>
            </a:r>
            <a:r>
              <a:rPr lang="pt-BR" sz="1400" b="1" dirty="0" smtClean="0"/>
              <a:t> 4 </a:t>
            </a:r>
            <a:r>
              <a:rPr lang="pt-BR" sz="1400" b="1" dirty="0" err="1" smtClean="0"/>
              <a:t>European</a:t>
            </a:r>
            <a:r>
              <a:rPr lang="pt-BR" sz="1400" b="1" dirty="0" smtClean="0"/>
              <a:t> </a:t>
            </a:r>
            <a:r>
              <a:rPr lang="pt-BR" sz="1400" b="1" dirty="0" err="1" smtClean="0"/>
              <a:t>IFIs</a:t>
            </a:r>
            <a:r>
              <a:rPr lang="pt-BR" sz="1400" dirty="0" smtClean="0"/>
              <a:t> </a:t>
            </a:r>
            <a:r>
              <a:rPr lang="pt-BR" sz="1400" dirty="0" err="1" smtClean="0"/>
              <a:t>and</a:t>
            </a:r>
            <a:r>
              <a:rPr lang="pt-BR" sz="1400" dirty="0" smtClean="0"/>
              <a:t> ECFIN</a:t>
            </a:r>
          </a:p>
          <a:p>
            <a:endParaRPr lang="pt-BR" sz="1400" dirty="0" smtClean="0"/>
          </a:p>
          <a:p>
            <a:r>
              <a:rPr lang="pt-BR" sz="1400" dirty="0" err="1" smtClean="0"/>
              <a:t>Austria</a:t>
            </a:r>
            <a:r>
              <a:rPr lang="pt-BR" sz="1400" dirty="0" smtClean="0"/>
              <a:t>, </a:t>
            </a:r>
            <a:r>
              <a:rPr lang="pt-BR" sz="1400" dirty="0" err="1" smtClean="0"/>
              <a:t>Slovakia</a:t>
            </a:r>
            <a:r>
              <a:rPr lang="pt-BR" sz="1400" dirty="0" smtClean="0"/>
              <a:t>, </a:t>
            </a:r>
            <a:r>
              <a:rPr lang="pt-BR" sz="1400" dirty="0" err="1" smtClean="0"/>
              <a:t>Italy</a:t>
            </a:r>
            <a:r>
              <a:rPr lang="pt-BR" sz="1400" dirty="0" smtClean="0"/>
              <a:t>, Spain </a:t>
            </a:r>
            <a:r>
              <a:rPr lang="pt-BR" sz="1400" dirty="0" err="1" smtClean="0"/>
              <a:t>and</a:t>
            </a:r>
            <a:r>
              <a:rPr lang="pt-BR" sz="1400" dirty="0" smtClean="0"/>
              <a:t> ECFIN (</a:t>
            </a:r>
            <a:r>
              <a:rPr lang="pt-BR" sz="1400" dirty="0" err="1" smtClean="0"/>
              <a:t>Brussels</a:t>
            </a:r>
            <a:r>
              <a:rPr lang="pt-BR" sz="1400" dirty="0" smtClean="0"/>
              <a:t>)</a:t>
            </a:r>
          </a:p>
          <a:p>
            <a:pPr marL="285750" indent="-285750">
              <a:buFontTx/>
              <a:buChar char="-"/>
            </a:pPr>
            <a:endParaRPr lang="en-US" sz="1400" dirty="0"/>
          </a:p>
        </p:txBody>
      </p:sp>
      <p:sp>
        <p:nvSpPr>
          <p:cNvPr id="18" name="CaixaDeTexto 17"/>
          <p:cNvSpPr txBox="1"/>
          <p:nvPr/>
        </p:nvSpPr>
        <p:spPr>
          <a:xfrm>
            <a:off x="6666496" y="1981637"/>
            <a:ext cx="994910" cy="338554"/>
          </a:xfrm>
          <a:prstGeom prst="rect">
            <a:avLst/>
          </a:prstGeom>
          <a:noFill/>
        </p:spPr>
        <p:txBody>
          <a:bodyPr wrap="square" rtlCol="0">
            <a:spAutoFit/>
          </a:bodyPr>
          <a:lstStyle/>
          <a:p>
            <a:r>
              <a:rPr lang="pt-BR" sz="1600" b="1" dirty="0" err="1" smtClean="0"/>
              <a:t>Apr</a:t>
            </a:r>
            <a:r>
              <a:rPr lang="pt-BR" sz="1600" b="1" dirty="0" smtClean="0"/>
              <a:t> 2023</a:t>
            </a:r>
            <a:endParaRPr lang="en-US" sz="1600" b="1" dirty="0"/>
          </a:p>
        </p:txBody>
      </p:sp>
      <p:sp>
        <p:nvSpPr>
          <p:cNvPr id="19" name="Elipse 18"/>
          <p:cNvSpPr/>
          <p:nvPr/>
        </p:nvSpPr>
        <p:spPr>
          <a:xfrm>
            <a:off x="7048382" y="2359010"/>
            <a:ext cx="252000" cy="252000"/>
          </a:xfrm>
          <a:prstGeom prst="ellipse">
            <a:avLst/>
          </a:prstGeom>
          <a:solidFill>
            <a:srgbClr val="BD534B"/>
          </a:solidFill>
          <a:ln w="57150">
            <a:solidFill>
              <a:srgbClr val="005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Imagem 19"/>
          <p:cNvPicPr>
            <a:picLocks noChangeAspect="1"/>
          </p:cNvPicPr>
          <p:nvPr/>
        </p:nvPicPr>
        <p:blipFill>
          <a:blip r:embed="rId4"/>
          <a:stretch>
            <a:fillRect/>
          </a:stretch>
        </p:blipFill>
        <p:spPr>
          <a:xfrm>
            <a:off x="5890525" y="5532013"/>
            <a:ext cx="1770881" cy="1073658"/>
          </a:xfrm>
          <a:prstGeom prst="rect">
            <a:avLst/>
          </a:prstGeom>
        </p:spPr>
      </p:pic>
      <p:pic>
        <p:nvPicPr>
          <p:cNvPr id="21" name="Imagem 20"/>
          <p:cNvPicPr>
            <a:picLocks noChangeAspect="1"/>
          </p:cNvPicPr>
          <p:nvPr/>
        </p:nvPicPr>
        <p:blipFill>
          <a:blip r:embed="rId5"/>
          <a:stretch>
            <a:fillRect/>
          </a:stretch>
        </p:blipFill>
        <p:spPr>
          <a:xfrm>
            <a:off x="7097663" y="5330121"/>
            <a:ext cx="1606285" cy="975318"/>
          </a:xfrm>
          <a:prstGeom prst="rect">
            <a:avLst/>
          </a:prstGeom>
        </p:spPr>
      </p:pic>
      <p:pic>
        <p:nvPicPr>
          <p:cNvPr id="22" name="Espaço Reservado para Conteúdo 3"/>
          <p:cNvPicPr>
            <a:picLocks noChangeAspect="1"/>
          </p:cNvPicPr>
          <p:nvPr/>
        </p:nvPicPr>
        <p:blipFill>
          <a:blip r:embed="rId6"/>
          <a:stretch>
            <a:fillRect/>
          </a:stretch>
        </p:blipFill>
        <p:spPr>
          <a:xfrm>
            <a:off x="7281922" y="4190689"/>
            <a:ext cx="1348148" cy="911375"/>
          </a:xfrm>
          <a:prstGeom prst="rect">
            <a:avLst/>
          </a:prstGeom>
        </p:spPr>
      </p:pic>
      <p:pic>
        <p:nvPicPr>
          <p:cNvPr id="23" name="Imagem 22"/>
          <p:cNvPicPr>
            <a:picLocks noChangeAspect="1"/>
          </p:cNvPicPr>
          <p:nvPr/>
        </p:nvPicPr>
        <p:blipFill>
          <a:blip r:embed="rId7"/>
          <a:stretch>
            <a:fillRect/>
          </a:stretch>
        </p:blipFill>
        <p:spPr>
          <a:xfrm>
            <a:off x="6501177" y="4502564"/>
            <a:ext cx="1561491" cy="886495"/>
          </a:xfrm>
          <a:prstGeom prst="rect">
            <a:avLst/>
          </a:prstGeom>
        </p:spPr>
      </p:pic>
      <p:pic>
        <p:nvPicPr>
          <p:cNvPr id="27" name="Espaço Reservado para Conteúdo 3"/>
          <p:cNvPicPr>
            <a:picLocks noChangeAspect="1"/>
          </p:cNvPicPr>
          <p:nvPr/>
        </p:nvPicPr>
        <p:blipFill>
          <a:blip r:embed="rId8"/>
          <a:stretch>
            <a:fillRect/>
          </a:stretch>
        </p:blipFill>
        <p:spPr>
          <a:xfrm>
            <a:off x="6085767" y="4195780"/>
            <a:ext cx="825475" cy="885509"/>
          </a:xfrm>
          <a:prstGeom prst="rect">
            <a:avLst/>
          </a:prstGeom>
        </p:spPr>
      </p:pic>
    </p:spTree>
    <p:extLst>
      <p:ext uri="{BB962C8B-B14F-4D97-AF65-F5344CB8AC3E}">
        <p14:creationId xmlns:p14="http://schemas.microsoft.com/office/powerpoint/2010/main" val="3538918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err="1" smtClean="0"/>
              <a:t>Ongoing</a:t>
            </a:r>
            <a:r>
              <a:rPr lang="pt-BR" dirty="0" smtClean="0"/>
              <a:t> </a:t>
            </a:r>
            <a:r>
              <a:rPr lang="pt-BR" dirty="0" err="1" smtClean="0"/>
              <a:t>projects</a:t>
            </a:r>
            <a:endParaRPr lang="pt-BR" dirty="0"/>
          </a:p>
        </p:txBody>
      </p:sp>
      <p:sp>
        <p:nvSpPr>
          <p:cNvPr id="3" name="Espaço Reservado para Conteúdo 2"/>
          <p:cNvSpPr>
            <a:spLocks noGrp="1"/>
          </p:cNvSpPr>
          <p:nvPr>
            <p:ph idx="1"/>
          </p:nvPr>
        </p:nvSpPr>
        <p:spPr/>
        <p:txBody>
          <a:bodyPr>
            <a:normAutofit/>
          </a:bodyPr>
          <a:lstStyle/>
          <a:p>
            <a:r>
              <a:rPr lang="pt-BR" sz="2000" dirty="0" err="1" smtClean="0"/>
              <a:t>Stochastic</a:t>
            </a:r>
            <a:r>
              <a:rPr lang="pt-BR" sz="2000" dirty="0" smtClean="0"/>
              <a:t> </a:t>
            </a:r>
            <a:r>
              <a:rPr lang="pt-BR" sz="2000" dirty="0" err="1" smtClean="0"/>
              <a:t>simulations</a:t>
            </a:r>
            <a:r>
              <a:rPr lang="pt-BR" sz="2000" dirty="0" smtClean="0"/>
              <a:t> for </a:t>
            </a:r>
            <a:r>
              <a:rPr lang="pt-BR" sz="2000" dirty="0" err="1" smtClean="0"/>
              <a:t>debt</a:t>
            </a:r>
            <a:r>
              <a:rPr lang="pt-BR" sz="2000" dirty="0" smtClean="0"/>
              <a:t> (DSA – </a:t>
            </a:r>
            <a:r>
              <a:rPr lang="pt-BR" sz="2000" dirty="0" err="1" smtClean="0"/>
              <a:t>Debt</a:t>
            </a:r>
            <a:r>
              <a:rPr lang="pt-BR" sz="2000" dirty="0" smtClean="0"/>
              <a:t> </a:t>
            </a:r>
            <a:r>
              <a:rPr lang="pt-BR" sz="2000" dirty="0" err="1" smtClean="0"/>
              <a:t>Sustainability</a:t>
            </a:r>
            <a:r>
              <a:rPr lang="pt-BR" sz="2000" dirty="0" smtClean="0"/>
              <a:t> </a:t>
            </a:r>
            <a:r>
              <a:rPr lang="pt-BR" sz="2000" dirty="0" err="1" smtClean="0"/>
              <a:t>Analysis</a:t>
            </a:r>
            <a:r>
              <a:rPr lang="pt-BR" sz="2000" dirty="0" smtClean="0"/>
              <a:t>)</a:t>
            </a:r>
            <a:endParaRPr lang="en-US" sz="2000" dirty="0" smtClean="0"/>
          </a:p>
          <a:p>
            <a:r>
              <a:rPr lang="pt-BR" sz="2000" dirty="0" smtClean="0"/>
              <a:t>Health system </a:t>
            </a:r>
            <a:r>
              <a:rPr lang="pt-BR" sz="2000" dirty="0" err="1" smtClean="0"/>
              <a:t>expenditures</a:t>
            </a:r>
            <a:endParaRPr lang="en-US" sz="2000" dirty="0"/>
          </a:p>
          <a:p>
            <a:r>
              <a:rPr lang="pt-BR" sz="2000" dirty="0" smtClean="0"/>
              <a:t>Central </a:t>
            </a:r>
            <a:r>
              <a:rPr lang="pt-BR" sz="2000" dirty="0" err="1" smtClean="0"/>
              <a:t>government</a:t>
            </a:r>
            <a:r>
              <a:rPr lang="pt-BR" sz="2000" dirty="0" smtClean="0"/>
              <a:t> </a:t>
            </a:r>
            <a:r>
              <a:rPr lang="pt-BR" sz="2000" dirty="0" err="1" smtClean="0"/>
              <a:t>investments</a:t>
            </a:r>
            <a:endParaRPr lang="pt-BR" sz="2000" dirty="0" smtClean="0"/>
          </a:p>
          <a:p>
            <a:r>
              <a:rPr lang="pt-BR" sz="2000" dirty="0" err="1" smtClean="0"/>
              <a:t>Estimation</a:t>
            </a:r>
            <a:r>
              <a:rPr lang="pt-BR" sz="2000" dirty="0" smtClean="0"/>
              <a:t> </a:t>
            </a:r>
            <a:r>
              <a:rPr lang="pt-BR" sz="2000" dirty="0" err="1" smtClean="0"/>
              <a:t>of</a:t>
            </a:r>
            <a:r>
              <a:rPr lang="pt-BR" sz="2000" dirty="0" smtClean="0"/>
              <a:t> </a:t>
            </a:r>
            <a:r>
              <a:rPr lang="pt-BR" sz="2000" dirty="0" err="1" smtClean="0"/>
              <a:t>reference</a:t>
            </a:r>
            <a:r>
              <a:rPr lang="pt-BR" sz="2000" dirty="0" smtClean="0"/>
              <a:t> </a:t>
            </a:r>
            <a:r>
              <a:rPr lang="pt-BR" sz="2000" dirty="0" err="1" smtClean="0"/>
              <a:t>tax</a:t>
            </a:r>
            <a:r>
              <a:rPr lang="pt-BR" sz="2000" dirty="0" smtClean="0"/>
              <a:t> rate </a:t>
            </a:r>
            <a:r>
              <a:rPr lang="pt-BR" sz="2000" dirty="0" err="1" smtClean="0"/>
              <a:t>of</a:t>
            </a:r>
            <a:r>
              <a:rPr lang="pt-BR" sz="2000" dirty="0" smtClean="0"/>
              <a:t> </a:t>
            </a:r>
            <a:r>
              <a:rPr lang="pt-BR" sz="2000" dirty="0" err="1" smtClean="0"/>
              <a:t>the</a:t>
            </a:r>
            <a:r>
              <a:rPr lang="pt-BR" sz="2000" dirty="0" smtClean="0"/>
              <a:t> new VAT (</a:t>
            </a:r>
            <a:r>
              <a:rPr lang="pt-BR" sz="2000" dirty="0" err="1" smtClean="0"/>
              <a:t>Tax</a:t>
            </a:r>
            <a:r>
              <a:rPr lang="pt-BR" sz="2000" dirty="0" smtClean="0"/>
              <a:t> </a:t>
            </a:r>
            <a:r>
              <a:rPr lang="pt-BR" sz="2000" dirty="0" err="1" smtClean="0"/>
              <a:t>Reform</a:t>
            </a:r>
            <a:r>
              <a:rPr lang="pt-BR" sz="2000" dirty="0" smtClean="0"/>
              <a:t>)</a:t>
            </a:r>
            <a:endParaRPr lang="en-US" sz="2000" dirty="0" smtClean="0"/>
          </a:p>
        </p:txBody>
      </p:sp>
    </p:spTree>
    <p:extLst>
      <p:ext uri="{BB962C8B-B14F-4D97-AF65-F5344CB8AC3E}">
        <p14:creationId xmlns:p14="http://schemas.microsoft.com/office/powerpoint/2010/main" val="4112101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Final </a:t>
            </a:r>
            <a:r>
              <a:rPr lang="pt-BR" dirty="0" err="1" smtClean="0"/>
              <a:t>remarks</a:t>
            </a:r>
            <a:endParaRPr lang="pt-BR" dirty="0"/>
          </a:p>
        </p:txBody>
      </p:sp>
      <p:sp>
        <p:nvSpPr>
          <p:cNvPr id="3" name="Espaço Reservado para Conteúdo 2"/>
          <p:cNvSpPr>
            <a:spLocks noGrp="1"/>
          </p:cNvSpPr>
          <p:nvPr>
            <p:ph idx="1"/>
          </p:nvPr>
        </p:nvSpPr>
        <p:spPr/>
        <p:txBody>
          <a:bodyPr>
            <a:normAutofit/>
          </a:bodyPr>
          <a:lstStyle/>
          <a:p>
            <a:pPr marL="285750" indent="-285750" algn="just"/>
            <a:r>
              <a:rPr lang="en-US" dirty="0"/>
              <a:t>I</a:t>
            </a:r>
            <a:r>
              <a:rPr lang="en-US" dirty="0" smtClean="0"/>
              <a:t>nitial </a:t>
            </a:r>
            <a:r>
              <a:rPr lang="en-US" dirty="0"/>
              <a:t>years </a:t>
            </a:r>
            <a:r>
              <a:rPr lang="en-US" dirty="0" smtClean="0"/>
              <a:t>reveal </a:t>
            </a:r>
            <a:r>
              <a:rPr lang="en-US" dirty="0"/>
              <a:t>a positive balance</a:t>
            </a:r>
          </a:p>
          <a:p>
            <a:pPr marL="742950" lvl="1" indent="-285750" algn="just"/>
            <a:endParaRPr lang="en-US" sz="2000" dirty="0"/>
          </a:p>
          <a:p>
            <a:pPr marL="285750" indent="-285750" algn="just"/>
            <a:r>
              <a:rPr lang="en-US" dirty="0" smtClean="0"/>
              <a:t>Challenges:</a:t>
            </a:r>
          </a:p>
          <a:p>
            <a:pPr marL="742950" lvl="1" indent="-285750" algn="just"/>
            <a:r>
              <a:rPr lang="en-US" dirty="0" smtClean="0"/>
              <a:t>Further develop budget </a:t>
            </a:r>
            <a:r>
              <a:rPr lang="en-US" dirty="0"/>
              <a:t>and personnel </a:t>
            </a:r>
            <a:r>
              <a:rPr lang="en-US" dirty="0" smtClean="0"/>
              <a:t>structures</a:t>
            </a:r>
          </a:p>
          <a:p>
            <a:pPr marL="742950" lvl="1" indent="-285750" algn="just"/>
            <a:r>
              <a:rPr lang="en-US" dirty="0"/>
              <a:t>M</a:t>
            </a:r>
            <a:r>
              <a:rPr lang="en-US" dirty="0" smtClean="0"/>
              <a:t>aintain and improve quality</a:t>
            </a:r>
          </a:p>
          <a:p>
            <a:pPr marL="742950" lvl="1" indent="-285750" algn="just"/>
            <a:r>
              <a:rPr lang="en-US" dirty="0" smtClean="0"/>
              <a:t>Broaden </a:t>
            </a:r>
            <a:r>
              <a:rPr lang="en-US" dirty="0"/>
              <a:t>the scope of </a:t>
            </a:r>
            <a:r>
              <a:rPr lang="en-US" dirty="0" smtClean="0"/>
              <a:t>topics </a:t>
            </a:r>
            <a:r>
              <a:rPr lang="en-US" dirty="0" smtClean="0">
                <a:solidFill>
                  <a:schemeClr val="bg1">
                    <a:lumMod val="65000"/>
                  </a:schemeClr>
                </a:solidFill>
              </a:rPr>
              <a:t>(</a:t>
            </a:r>
            <a:r>
              <a:rPr lang="en-US" dirty="0" err="1" smtClean="0">
                <a:solidFill>
                  <a:schemeClr val="bg1">
                    <a:lumMod val="65000"/>
                  </a:schemeClr>
                </a:solidFill>
              </a:rPr>
              <a:t>eg</a:t>
            </a:r>
            <a:r>
              <a:rPr lang="en-US" dirty="0" smtClean="0">
                <a:solidFill>
                  <a:schemeClr val="bg1">
                    <a:lumMod val="65000"/>
                  </a:schemeClr>
                </a:solidFill>
              </a:rPr>
              <a:t> more state level analyses)</a:t>
            </a:r>
            <a:endParaRPr lang="en-US" dirty="0">
              <a:solidFill>
                <a:schemeClr val="bg1">
                  <a:lumMod val="65000"/>
                </a:schemeClr>
              </a:solidFill>
            </a:endParaRPr>
          </a:p>
          <a:p>
            <a:endParaRPr lang="pt-BR" sz="1800" dirty="0"/>
          </a:p>
          <a:p>
            <a:pPr indent="-36000" algn="just">
              <a:spcAft>
                <a:spcPts val="600"/>
              </a:spcAft>
            </a:pPr>
            <a:endParaRPr lang="en-US" sz="1400" dirty="0"/>
          </a:p>
          <a:p>
            <a:endParaRPr lang="en-US" sz="2000" dirty="0" smtClean="0"/>
          </a:p>
        </p:txBody>
      </p:sp>
    </p:spTree>
    <p:extLst>
      <p:ext uri="{BB962C8B-B14F-4D97-AF65-F5344CB8AC3E}">
        <p14:creationId xmlns:p14="http://schemas.microsoft.com/office/powerpoint/2010/main" val="2088508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lgn="just">
              <a:buNone/>
            </a:pPr>
            <a:endParaRPr lang="en-US" dirty="0" smtClean="0"/>
          </a:p>
          <a:p>
            <a:pPr marL="0" indent="0" algn="just">
              <a:buNone/>
            </a:pPr>
            <a:endParaRPr lang="en-US" dirty="0"/>
          </a:p>
          <a:p>
            <a:pPr marL="0" indent="0" algn="ctr">
              <a:buNone/>
            </a:pPr>
            <a:r>
              <a:rPr lang="en-US" dirty="0" smtClean="0"/>
              <a:t>Thank you!</a:t>
            </a:r>
            <a:endParaRPr lang="en-US" dirty="0">
              <a:solidFill>
                <a:schemeClr val="bg1">
                  <a:lumMod val="65000"/>
                </a:schemeClr>
              </a:solidFill>
            </a:endParaRPr>
          </a:p>
          <a:p>
            <a:endParaRPr lang="pt-BR" sz="1800" dirty="0"/>
          </a:p>
          <a:p>
            <a:pPr indent="-36000" algn="just">
              <a:spcAft>
                <a:spcPts val="600"/>
              </a:spcAft>
            </a:pPr>
            <a:endParaRPr lang="en-US" sz="1400" dirty="0"/>
          </a:p>
          <a:p>
            <a:endParaRPr lang="en-US" sz="2000" dirty="0" smtClean="0"/>
          </a:p>
        </p:txBody>
      </p:sp>
    </p:spTree>
    <p:extLst>
      <p:ext uri="{BB962C8B-B14F-4D97-AF65-F5344CB8AC3E}">
        <p14:creationId xmlns:p14="http://schemas.microsoft.com/office/powerpoint/2010/main" val="3605316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Foundation</a:t>
            </a:r>
            <a:endParaRPr lang="pt-BR" dirty="0"/>
          </a:p>
        </p:txBody>
      </p:sp>
      <p:sp>
        <p:nvSpPr>
          <p:cNvPr id="3" name="Espaço Reservado para Conteúdo 2"/>
          <p:cNvSpPr>
            <a:spLocks noGrp="1"/>
          </p:cNvSpPr>
          <p:nvPr>
            <p:ph idx="1"/>
          </p:nvPr>
        </p:nvSpPr>
        <p:spPr/>
        <p:txBody>
          <a:bodyPr>
            <a:normAutofit/>
          </a:bodyPr>
          <a:lstStyle/>
          <a:p>
            <a:r>
              <a:rPr lang="pt-BR" dirty="0" err="1" smtClean="0"/>
              <a:t>Resolution</a:t>
            </a:r>
            <a:r>
              <a:rPr lang="pt-BR" dirty="0" smtClean="0"/>
              <a:t> nº 42/2016 – Federal </a:t>
            </a:r>
            <a:r>
              <a:rPr lang="pt-BR" dirty="0" err="1" smtClean="0"/>
              <a:t>Senate</a:t>
            </a:r>
            <a:endParaRPr lang="pt-BR" dirty="0" smtClean="0"/>
          </a:p>
          <a:p>
            <a:endParaRPr lang="pt-BR" dirty="0" smtClean="0"/>
          </a:p>
          <a:p>
            <a:r>
              <a:rPr lang="pt-BR" dirty="0" err="1" smtClean="0"/>
              <a:t>Primary</a:t>
            </a:r>
            <a:r>
              <a:rPr lang="pt-BR" dirty="0" smtClean="0"/>
              <a:t> </a:t>
            </a:r>
            <a:r>
              <a:rPr lang="pt-BR" dirty="0" err="1" smtClean="0"/>
              <a:t>legislation</a:t>
            </a:r>
            <a:endParaRPr lang="pt-BR" dirty="0" smtClean="0"/>
          </a:p>
          <a:p>
            <a:endParaRPr lang="pt-BR" dirty="0" smtClean="0"/>
          </a:p>
          <a:p>
            <a:r>
              <a:rPr lang="pt-BR" dirty="0" err="1" smtClean="0"/>
              <a:t>Small</a:t>
            </a:r>
            <a:r>
              <a:rPr lang="pt-BR" dirty="0" smtClean="0"/>
              <a:t> </a:t>
            </a:r>
            <a:r>
              <a:rPr lang="pt-BR" dirty="0" err="1" smtClean="0"/>
              <a:t>institution</a:t>
            </a:r>
            <a:r>
              <a:rPr lang="pt-BR" dirty="0" smtClean="0"/>
              <a:t> (</a:t>
            </a:r>
            <a:r>
              <a:rPr lang="pt-BR" dirty="0" err="1" smtClean="0"/>
              <a:t>currently</a:t>
            </a:r>
            <a:r>
              <a:rPr lang="pt-BR" dirty="0" smtClean="0"/>
              <a:t> </a:t>
            </a:r>
            <a:r>
              <a:rPr lang="pt-BR" dirty="0"/>
              <a:t>8</a:t>
            </a:r>
            <a:r>
              <a:rPr lang="pt-BR" dirty="0" smtClean="0"/>
              <a:t> </a:t>
            </a:r>
            <a:r>
              <a:rPr lang="pt-BR" dirty="0" err="1" smtClean="0"/>
              <a:t>members</a:t>
            </a:r>
            <a:r>
              <a:rPr lang="pt-BR" dirty="0" smtClean="0"/>
              <a:t> + </a:t>
            </a:r>
            <a:r>
              <a:rPr lang="pt-BR" dirty="0" smtClean="0"/>
              <a:t>4 </a:t>
            </a:r>
            <a:r>
              <a:rPr lang="pt-BR" dirty="0" err="1" smtClean="0"/>
              <a:t>interns</a:t>
            </a:r>
            <a:r>
              <a:rPr lang="pt-BR" dirty="0" smtClean="0"/>
              <a:t>)</a:t>
            </a:r>
            <a:endParaRPr lang="pt-BR" dirty="0"/>
          </a:p>
          <a:p>
            <a:endParaRPr lang="pt-BR" dirty="0" smtClean="0"/>
          </a:p>
        </p:txBody>
      </p:sp>
    </p:spTree>
    <p:extLst>
      <p:ext uri="{BB962C8B-B14F-4D97-AF65-F5344CB8AC3E}">
        <p14:creationId xmlns:p14="http://schemas.microsoft.com/office/powerpoint/2010/main" val="1056862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Mandate</a:t>
            </a:r>
            <a:br>
              <a:rPr lang="pt-BR" dirty="0" smtClean="0"/>
            </a:br>
            <a:r>
              <a:rPr lang="en-US" sz="2400" dirty="0" smtClean="0"/>
              <a:t>Resolution nº 42/2016 of </a:t>
            </a:r>
            <a:r>
              <a:rPr lang="en-US" sz="2400" dirty="0"/>
              <a:t>the Federal Senate</a:t>
            </a:r>
            <a:endParaRPr lang="pt-BR" dirty="0"/>
          </a:p>
        </p:txBody>
      </p:sp>
      <p:sp>
        <p:nvSpPr>
          <p:cNvPr id="3" name="Espaço Reservado para Conteúdo 2"/>
          <p:cNvSpPr>
            <a:spLocks noGrp="1"/>
          </p:cNvSpPr>
          <p:nvPr>
            <p:ph idx="1"/>
          </p:nvPr>
        </p:nvSpPr>
        <p:spPr/>
        <p:txBody>
          <a:bodyPr>
            <a:normAutofit fontScale="92500" lnSpcReduction="10000"/>
          </a:bodyPr>
          <a:lstStyle/>
          <a:p>
            <a:r>
              <a:rPr lang="en-US" dirty="0" smtClean="0"/>
              <a:t>Release estimates of parameters and variables relevant for the elaboration of </a:t>
            </a:r>
            <a:r>
              <a:rPr lang="en-US" dirty="0" smtClean="0">
                <a:solidFill>
                  <a:srgbClr val="C00000"/>
                </a:solidFill>
              </a:rPr>
              <a:t>fiscal </a:t>
            </a:r>
            <a:r>
              <a:rPr lang="en-US" dirty="0">
                <a:solidFill>
                  <a:srgbClr val="C00000"/>
                </a:solidFill>
              </a:rPr>
              <a:t>and budgetary scenarios</a:t>
            </a:r>
            <a:endParaRPr lang="pt-BR" dirty="0">
              <a:solidFill>
                <a:srgbClr val="C00000"/>
              </a:solidFill>
            </a:endParaRPr>
          </a:p>
          <a:p>
            <a:endParaRPr lang="pt-BR" dirty="0"/>
          </a:p>
          <a:p>
            <a:r>
              <a:rPr lang="en-US" dirty="0" smtClean="0"/>
              <a:t>Verify if fiscal and budgetary indicators </a:t>
            </a:r>
            <a:r>
              <a:rPr lang="en-US" dirty="0" smtClean="0">
                <a:solidFill>
                  <a:srgbClr val="C00000"/>
                </a:solidFill>
              </a:rPr>
              <a:t>meet legal </a:t>
            </a:r>
            <a:r>
              <a:rPr lang="en-US" dirty="0">
                <a:solidFill>
                  <a:srgbClr val="C00000"/>
                </a:solidFill>
              </a:rPr>
              <a:t>targets</a:t>
            </a:r>
          </a:p>
          <a:p>
            <a:endParaRPr lang="pt-BR" dirty="0"/>
          </a:p>
          <a:p>
            <a:r>
              <a:rPr lang="en-US" dirty="0" smtClean="0"/>
              <a:t>Evaluate </a:t>
            </a:r>
            <a:r>
              <a:rPr lang="en-US" dirty="0"/>
              <a:t>the </a:t>
            </a:r>
            <a:r>
              <a:rPr lang="en-US" dirty="0">
                <a:solidFill>
                  <a:srgbClr val="C00000"/>
                </a:solidFill>
              </a:rPr>
              <a:t>impact of relevant fiscal </a:t>
            </a:r>
            <a:r>
              <a:rPr lang="en-US" dirty="0" smtClean="0">
                <a:solidFill>
                  <a:srgbClr val="C00000"/>
                </a:solidFill>
              </a:rPr>
              <a:t>events</a:t>
            </a:r>
            <a:r>
              <a:rPr lang="en-US" dirty="0" smtClean="0"/>
              <a:t>, including the costs of monetary, credit and exchange rate policies</a:t>
            </a:r>
            <a:endParaRPr lang="pt-BR" dirty="0"/>
          </a:p>
          <a:p>
            <a:endParaRPr lang="pt-BR" dirty="0"/>
          </a:p>
          <a:p>
            <a:r>
              <a:rPr lang="en-US" dirty="0" smtClean="0"/>
              <a:t>Forecast variables relevant for the long term </a:t>
            </a:r>
            <a:r>
              <a:rPr lang="en-US" dirty="0" smtClean="0">
                <a:solidFill>
                  <a:srgbClr val="C00000"/>
                </a:solidFill>
              </a:rPr>
              <a:t>sustainability</a:t>
            </a:r>
            <a:r>
              <a:rPr lang="en-US" dirty="0" smtClean="0"/>
              <a:t> </a:t>
            </a:r>
            <a:r>
              <a:rPr lang="en-US" dirty="0"/>
              <a:t>of the public sector</a:t>
            </a:r>
            <a:endParaRPr lang="pt-BR" dirty="0"/>
          </a:p>
          <a:p>
            <a:endParaRPr lang="pt-BR" dirty="0" smtClean="0"/>
          </a:p>
        </p:txBody>
      </p:sp>
    </p:spTree>
    <p:extLst>
      <p:ext uri="{BB962C8B-B14F-4D97-AF65-F5344CB8AC3E}">
        <p14:creationId xmlns:p14="http://schemas.microsoft.com/office/powerpoint/2010/main" val="2175983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Organizational</a:t>
            </a:r>
            <a:r>
              <a:rPr lang="pt-BR" dirty="0" smtClean="0"/>
              <a:t> </a:t>
            </a:r>
            <a:r>
              <a:rPr lang="pt-BR" dirty="0" err="1" smtClean="0"/>
              <a:t>chart</a:t>
            </a:r>
            <a:endParaRPr lang="pt-BR" dirty="0"/>
          </a:p>
        </p:txBody>
      </p:sp>
      <p:graphicFrame>
        <p:nvGraphicFramePr>
          <p:cNvPr id="28" name="Diagrama 27">
            <a:extLst>
              <a:ext uri="{FF2B5EF4-FFF2-40B4-BE49-F238E27FC236}">
                <a16:creationId xmlns:a16="http://schemas.microsoft.com/office/drawing/2014/main" xmlns="" id="{2F2ECE10-43B7-F2A6-CA27-82F9936420CE}"/>
              </a:ext>
            </a:extLst>
          </p:cNvPr>
          <p:cNvGraphicFramePr/>
          <p:nvPr>
            <p:extLst>
              <p:ext uri="{D42A27DB-BD31-4B8C-83A1-F6EECF244321}">
                <p14:modId xmlns:p14="http://schemas.microsoft.com/office/powerpoint/2010/main" val="1447424873"/>
              </p:ext>
            </p:extLst>
          </p:nvPr>
        </p:nvGraphicFramePr>
        <p:xfrm>
          <a:off x="876301" y="2108201"/>
          <a:ext cx="7391399" cy="2774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Chave Direita 2">
            <a:extLst>
              <a:ext uri="{FF2B5EF4-FFF2-40B4-BE49-F238E27FC236}">
                <a16:creationId xmlns:a16="http://schemas.microsoft.com/office/drawing/2014/main" xmlns="" id="{ADF3C663-0343-E025-056A-DC90D289013D}"/>
              </a:ext>
            </a:extLst>
          </p:cNvPr>
          <p:cNvSpPr/>
          <p:nvPr/>
        </p:nvSpPr>
        <p:spPr>
          <a:xfrm>
            <a:off x="5410200" y="2108200"/>
            <a:ext cx="209550" cy="730250"/>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0" name="CaixaDeTexto 29">
            <a:extLst>
              <a:ext uri="{FF2B5EF4-FFF2-40B4-BE49-F238E27FC236}">
                <a16:creationId xmlns:a16="http://schemas.microsoft.com/office/drawing/2014/main" xmlns="" id="{392ACE18-5A0F-A8C4-F82D-084A2C298316}"/>
              </a:ext>
            </a:extLst>
          </p:cNvPr>
          <p:cNvSpPr txBox="1"/>
          <p:nvPr/>
        </p:nvSpPr>
        <p:spPr>
          <a:xfrm>
            <a:off x="5810249" y="2161702"/>
            <a:ext cx="3263901" cy="715581"/>
          </a:xfrm>
          <a:prstGeom prst="rect">
            <a:avLst/>
          </a:prstGeom>
          <a:noFill/>
        </p:spPr>
        <p:txBody>
          <a:bodyPr wrap="square" rtlCol="0">
            <a:spAutoFit/>
          </a:bodyPr>
          <a:lstStyle/>
          <a:p>
            <a:r>
              <a:rPr lang="pt-BR" sz="1350" dirty="0" smtClean="0"/>
              <a:t>Marcus </a:t>
            </a:r>
            <a:r>
              <a:rPr lang="pt-BR" sz="1350" dirty="0" smtClean="0"/>
              <a:t>Pestana       </a:t>
            </a:r>
            <a:r>
              <a:rPr lang="pt-BR" sz="1350" dirty="0" smtClean="0"/>
              <a:t>(pres. </a:t>
            </a:r>
            <a:r>
              <a:rPr lang="pt-BR" sz="1350" dirty="0" err="1"/>
              <a:t>o</a:t>
            </a:r>
            <a:r>
              <a:rPr lang="pt-BR" sz="1350" dirty="0" err="1" smtClean="0"/>
              <a:t>f</a:t>
            </a:r>
            <a:r>
              <a:rPr lang="pt-BR" sz="1350" dirty="0" smtClean="0"/>
              <a:t> </a:t>
            </a:r>
            <a:r>
              <a:rPr lang="pt-BR" sz="1350" dirty="0" err="1" smtClean="0"/>
              <a:t>Senate</a:t>
            </a:r>
            <a:r>
              <a:rPr lang="pt-BR" sz="1350" dirty="0" smtClean="0"/>
              <a:t>)</a:t>
            </a:r>
          </a:p>
          <a:p>
            <a:r>
              <a:rPr lang="pt-BR" sz="1350" dirty="0" smtClean="0"/>
              <a:t>Vilma Pinto        </a:t>
            </a:r>
            <a:r>
              <a:rPr lang="pt-BR" sz="1350" dirty="0" smtClean="0"/>
              <a:t>       </a:t>
            </a:r>
            <a:r>
              <a:rPr lang="pt-BR" sz="1350" dirty="0" smtClean="0"/>
              <a:t>(Econ. </a:t>
            </a:r>
            <a:r>
              <a:rPr lang="pt-BR" sz="1350" dirty="0" err="1" smtClean="0"/>
              <a:t>Affairs</a:t>
            </a:r>
            <a:r>
              <a:rPr lang="pt-BR" sz="1350" dirty="0" smtClean="0"/>
              <a:t> </a:t>
            </a:r>
            <a:r>
              <a:rPr lang="pt-BR" sz="1350" dirty="0" err="1" smtClean="0"/>
              <a:t>Comm</a:t>
            </a:r>
            <a:r>
              <a:rPr lang="pt-BR" sz="1350" dirty="0" smtClean="0"/>
              <a:t>.)</a:t>
            </a:r>
            <a:endParaRPr lang="pt-BR" sz="1350" dirty="0">
              <a:solidFill>
                <a:srgbClr val="FF0000"/>
              </a:solidFill>
            </a:endParaRPr>
          </a:p>
          <a:p>
            <a:r>
              <a:rPr lang="pt-BR" sz="1350" dirty="0" smtClean="0"/>
              <a:t>Alexandre Andrade </a:t>
            </a:r>
            <a:r>
              <a:rPr lang="pt-BR" sz="1350" dirty="0" smtClean="0"/>
              <a:t>(</a:t>
            </a:r>
            <a:r>
              <a:rPr lang="pt-BR" sz="1350" dirty="0" err="1" smtClean="0"/>
              <a:t>Transparency</a:t>
            </a:r>
            <a:r>
              <a:rPr lang="pt-BR" sz="1350" dirty="0" smtClean="0"/>
              <a:t> </a:t>
            </a:r>
            <a:r>
              <a:rPr lang="pt-BR" sz="1350" dirty="0" err="1" smtClean="0"/>
              <a:t>Comm</a:t>
            </a:r>
            <a:r>
              <a:rPr lang="pt-BR" sz="1350" dirty="0" smtClean="0"/>
              <a:t>.)</a:t>
            </a:r>
            <a:endParaRPr lang="en-US" sz="1350" dirty="0"/>
          </a:p>
        </p:txBody>
      </p:sp>
      <p:sp>
        <p:nvSpPr>
          <p:cNvPr id="31" name="CaixaDeTexto 30">
            <a:extLst>
              <a:ext uri="{FF2B5EF4-FFF2-40B4-BE49-F238E27FC236}">
                <a16:creationId xmlns:a16="http://schemas.microsoft.com/office/drawing/2014/main" xmlns="" id="{4D306E78-275D-17F0-E012-2228E401E477}"/>
              </a:ext>
            </a:extLst>
          </p:cNvPr>
          <p:cNvSpPr txBox="1"/>
          <p:nvPr/>
        </p:nvSpPr>
        <p:spPr>
          <a:xfrm>
            <a:off x="165391" y="1932814"/>
            <a:ext cx="1685634" cy="1131079"/>
          </a:xfrm>
          <a:prstGeom prst="rect">
            <a:avLst/>
          </a:prstGeom>
          <a:noFill/>
        </p:spPr>
        <p:txBody>
          <a:bodyPr wrap="square" rtlCol="0">
            <a:spAutoFit/>
          </a:bodyPr>
          <a:lstStyle/>
          <a:p>
            <a:r>
              <a:rPr lang="pt-BR" sz="1350" dirty="0"/>
              <a:t>José Roberto Afonso</a:t>
            </a:r>
          </a:p>
          <a:p>
            <a:r>
              <a:rPr lang="pt-BR" sz="1350" dirty="0"/>
              <a:t>Yoshiaki Nakano</a:t>
            </a:r>
          </a:p>
          <a:p>
            <a:r>
              <a:rPr lang="pt-BR" sz="1350" dirty="0"/>
              <a:t>Gustavo Loyola</a:t>
            </a:r>
          </a:p>
          <a:p>
            <a:r>
              <a:rPr lang="pt-BR" sz="1350" dirty="0"/>
              <a:t>Fabiana Rocha</a:t>
            </a:r>
          </a:p>
          <a:p>
            <a:r>
              <a:rPr lang="pt-BR" sz="1350" dirty="0" smtClean="0"/>
              <a:t>Felipe Salto</a:t>
            </a:r>
            <a:endParaRPr lang="en-US" sz="1350" dirty="0"/>
          </a:p>
        </p:txBody>
      </p:sp>
      <p:sp>
        <p:nvSpPr>
          <p:cNvPr id="32" name="Chave Direita 8">
            <a:extLst>
              <a:ext uri="{FF2B5EF4-FFF2-40B4-BE49-F238E27FC236}">
                <a16:creationId xmlns:a16="http://schemas.microsoft.com/office/drawing/2014/main" xmlns="" id="{7F5BCC94-8BB1-547D-D7A4-C5DDB104E6B4}"/>
              </a:ext>
            </a:extLst>
          </p:cNvPr>
          <p:cNvSpPr/>
          <p:nvPr/>
        </p:nvSpPr>
        <p:spPr>
          <a:xfrm flipH="1">
            <a:off x="1746250" y="2108200"/>
            <a:ext cx="209550" cy="730250"/>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3" name="Chave Direita 9">
            <a:extLst>
              <a:ext uri="{FF2B5EF4-FFF2-40B4-BE49-F238E27FC236}">
                <a16:creationId xmlns:a16="http://schemas.microsoft.com/office/drawing/2014/main" xmlns="" id="{ED127B35-E4CB-9172-91EE-B22950FE529F}"/>
              </a:ext>
            </a:extLst>
          </p:cNvPr>
          <p:cNvSpPr/>
          <p:nvPr/>
        </p:nvSpPr>
        <p:spPr>
          <a:xfrm flipH="1">
            <a:off x="2667000" y="3130550"/>
            <a:ext cx="209550" cy="730250"/>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4" name="CaixaDeTexto 33">
            <a:extLst>
              <a:ext uri="{FF2B5EF4-FFF2-40B4-BE49-F238E27FC236}">
                <a16:creationId xmlns:a16="http://schemas.microsoft.com/office/drawing/2014/main" xmlns="" id="{51BA5045-0E99-BDFC-2E67-C2C6656BBA35}"/>
              </a:ext>
            </a:extLst>
          </p:cNvPr>
          <p:cNvSpPr txBox="1"/>
          <p:nvPr/>
        </p:nvSpPr>
        <p:spPr>
          <a:xfrm>
            <a:off x="873125" y="3178959"/>
            <a:ext cx="2165350" cy="715581"/>
          </a:xfrm>
          <a:prstGeom prst="rect">
            <a:avLst/>
          </a:prstGeom>
          <a:noFill/>
        </p:spPr>
        <p:txBody>
          <a:bodyPr wrap="square">
            <a:spAutoFit/>
          </a:bodyPr>
          <a:lstStyle/>
          <a:p>
            <a:r>
              <a:rPr lang="pt-BR" sz="1350" dirty="0"/>
              <a:t>Thuane </a:t>
            </a:r>
            <a:r>
              <a:rPr lang="pt-BR" sz="1350" dirty="0" smtClean="0"/>
              <a:t>Rocha</a:t>
            </a:r>
          </a:p>
          <a:p>
            <a:endParaRPr lang="pt-BR" sz="1350" dirty="0"/>
          </a:p>
          <a:p>
            <a:r>
              <a:rPr lang="pt-BR" sz="1350" dirty="0" smtClean="0"/>
              <a:t>Lucas Leal (</a:t>
            </a:r>
            <a:r>
              <a:rPr lang="pt-BR" sz="1350" dirty="0" err="1" smtClean="0"/>
              <a:t>intern</a:t>
            </a:r>
            <a:r>
              <a:rPr lang="pt-BR" sz="1350" dirty="0" smtClean="0"/>
              <a:t>)</a:t>
            </a:r>
            <a:endParaRPr lang="pt-BR" sz="1350" dirty="0"/>
          </a:p>
        </p:txBody>
      </p:sp>
      <p:sp>
        <p:nvSpPr>
          <p:cNvPr id="35" name="Chave Direita 12">
            <a:extLst>
              <a:ext uri="{FF2B5EF4-FFF2-40B4-BE49-F238E27FC236}">
                <a16:creationId xmlns:a16="http://schemas.microsoft.com/office/drawing/2014/main" xmlns="" id="{4A62993B-9CAA-D5F9-4D54-416A21048B6A}"/>
              </a:ext>
            </a:extLst>
          </p:cNvPr>
          <p:cNvSpPr/>
          <p:nvPr/>
        </p:nvSpPr>
        <p:spPr>
          <a:xfrm>
            <a:off x="6324600" y="3130550"/>
            <a:ext cx="209550" cy="730250"/>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6" name="CaixaDeTexto 35">
            <a:extLst>
              <a:ext uri="{FF2B5EF4-FFF2-40B4-BE49-F238E27FC236}">
                <a16:creationId xmlns:a16="http://schemas.microsoft.com/office/drawing/2014/main" xmlns="" id="{4F8E6205-55DA-F43B-836E-D1846178AC6C}"/>
              </a:ext>
            </a:extLst>
          </p:cNvPr>
          <p:cNvSpPr txBox="1"/>
          <p:nvPr/>
        </p:nvSpPr>
        <p:spPr>
          <a:xfrm>
            <a:off x="6763618" y="3077170"/>
            <a:ext cx="2152071" cy="923330"/>
          </a:xfrm>
          <a:prstGeom prst="rect">
            <a:avLst/>
          </a:prstGeom>
          <a:noFill/>
        </p:spPr>
        <p:txBody>
          <a:bodyPr wrap="square">
            <a:spAutoFit/>
          </a:bodyPr>
          <a:lstStyle/>
          <a:p>
            <a:r>
              <a:rPr lang="en-US" sz="1350" dirty="0" smtClean="0">
                <a:solidFill>
                  <a:srgbClr val="C00000"/>
                </a:solidFill>
              </a:rPr>
              <a:t>v</a:t>
            </a:r>
            <a:r>
              <a:rPr lang="en-US" sz="1350" dirty="0" smtClean="0">
                <a:solidFill>
                  <a:srgbClr val="C00000"/>
                </a:solidFill>
              </a:rPr>
              <a:t>acancy (</a:t>
            </a:r>
            <a:r>
              <a:rPr lang="en-US" sz="1350" dirty="0" err="1" smtClean="0">
                <a:solidFill>
                  <a:srgbClr val="C00000"/>
                </a:solidFill>
              </a:rPr>
              <a:t>Coord</a:t>
            </a:r>
            <a:r>
              <a:rPr lang="en-US" sz="1350" dirty="0" smtClean="0">
                <a:solidFill>
                  <a:srgbClr val="C00000"/>
                </a:solidFill>
              </a:rPr>
              <a:t>.)</a:t>
            </a:r>
          </a:p>
          <a:p>
            <a:endParaRPr lang="pt-BR" sz="1350" dirty="0"/>
          </a:p>
          <a:p>
            <a:r>
              <a:rPr lang="pt-BR" sz="1350" dirty="0" smtClean="0"/>
              <a:t>Marcio Fernandes (</a:t>
            </a:r>
            <a:r>
              <a:rPr lang="pt-BR" sz="1350" dirty="0" err="1" smtClean="0"/>
              <a:t>intern</a:t>
            </a:r>
            <a:r>
              <a:rPr lang="pt-BR" sz="1350" dirty="0" smtClean="0"/>
              <a:t>)</a:t>
            </a:r>
          </a:p>
          <a:p>
            <a:r>
              <a:rPr lang="pt-BR" sz="1350" dirty="0" smtClean="0"/>
              <a:t>Gabriela Mello (</a:t>
            </a:r>
            <a:r>
              <a:rPr lang="pt-BR" sz="1350" dirty="0" err="1" smtClean="0"/>
              <a:t>intern</a:t>
            </a:r>
            <a:r>
              <a:rPr lang="pt-BR" sz="1350" dirty="0" smtClean="0"/>
              <a:t>)</a:t>
            </a:r>
            <a:endParaRPr lang="pt-BR" sz="1350" dirty="0"/>
          </a:p>
        </p:txBody>
      </p:sp>
      <p:sp>
        <p:nvSpPr>
          <p:cNvPr id="37" name="Chave Direita 15">
            <a:extLst>
              <a:ext uri="{FF2B5EF4-FFF2-40B4-BE49-F238E27FC236}">
                <a16:creationId xmlns:a16="http://schemas.microsoft.com/office/drawing/2014/main" xmlns="" id="{51086782-2D21-22CF-617B-CE4063A4A85C}"/>
              </a:ext>
            </a:extLst>
          </p:cNvPr>
          <p:cNvSpPr/>
          <p:nvPr/>
        </p:nvSpPr>
        <p:spPr>
          <a:xfrm rot="5400000">
            <a:off x="2694977" y="4424574"/>
            <a:ext cx="267897" cy="1428749"/>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8" name="Chave Direita 16">
            <a:extLst>
              <a:ext uri="{FF2B5EF4-FFF2-40B4-BE49-F238E27FC236}">
                <a16:creationId xmlns:a16="http://schemas.microsoft.com/office/drawing/2014/main" xmlns="" id="{C882F0B2-3DB6-9C62-32A5-C7D32029E49E}"/>
              </a:ext>
            </a:extLst>
          </p:cNvPr>
          <p:cNvSpPr/>
          <p:nvPr/>
        </p:nvSpPr>
        <p:spPr>
          <a:xfrm rot="5400000">
            <a:off x="4438050" y="4426372"/>
            <a:ext cx="267897" cy="1428749"/>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9" name="Chave Direita 17">
            <a:extLst>
              <a:ext uri="{FF2B5EF4-FFF2-40B4-BE49-F238E27FC236}">
                <a16:creationId xmlns:a16="http://schemas.microsoft.com/office/drawing/2014/main" xmlns="" id="{BCC1DAD7-3375-C837-07A2-D3975C1247FD}"/>
              </a:ext>
            </a:extLst>
          </p:cNvPr>
          <p:cNvSpPr/>
          <p:nvPr/>
        </p:nvSpPr>
        <p:spPr>
          <a:xfrm rot="5400000">
            <a:off x="6181123" y="4424575"/>
            <a:ext cx="267897" cy="1428749"/>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0" name="CaixaDeTexto 39">
            <a:extLst>
              <a:ext uri="{FF2B5EF4-FFF2-40B4-BE49-F238E27FC236}">
                <a16:creationId xmlns:a16="http://schemas.microsoft.com/office/drawing/2014/main" xmlns="" id="{96D2667D-8D0E-42CB-6D55-2AFA629F9D74}"/>
              </a:ext>
            </a:extLst>
          </p:cNvPr>
          <p:cNvSpPr txBox="1"/>
          <p:nvPr/>
        </p:nvSpPr>
        <p:spPr>
          <a:xfrm>
            <a:off x="2038350" y="5405772"/>
            <a:ext cx="1581149" cy="923330"/>
          </a:xfrm>
          <a:prstGeom prst="rect">
            <a:avLst/>
          </a:prstGeom>
          <a:noFill/>
        </p:spPr>
        <p:txBody>
          <a:bodyPr wrap="square">
            <a:spAutoFit/>
          </a:bodyPr>
          <a:lstStyle/>
          <a:p>
            <a:r>
              <a:rPr lang="pt-BR" sz="1350" dirty="0"/>
              <a:t>Alexandre </a:t>
            </a:r>
            <a:r>
              <a:rPr lang="pt-BR" sz="1350" dirty="0" smtClean="0"/>
              <a:t>Andrade (Coord.)</a:t>
            </a:r>
          </a:p>
          <a:p>
            <a:endParaRPr lang="pt-BR" sz="1350" dirty="0" smtClean="0"/>
          </a:p>
          <a:p>
            <a:r>
              <a:rPr lang="pt-BR" sz="1350" dirty="0" smtClean="0"/>
              <a:t>Eduardo Nogueira</a:t>
            </a:r>
            <a:endParaRPr lang="pt-BR" sz="1350" dirty="0"/>
          </a:p>
        </p:txBody>
      </p:sp>
      <p:sp>
        <p:nvSpPr>
          <p:cNvPr id="41" name="CaixaDeTexto 40">
            <a:extLst>
              <a:ext uri="{FF2B5EF4-FFF2-40B4-BE49-F238E27FC236}">
                <a16:creationId xmlns:a16="http://schemas.microsoft.com/office/drawing/2014/main" xmlns="" id="{D5DF503B-86FB-6588-37A7-7A5FCA426CFF}"/>
              </a:ext>
            </a:extLst>
          </p:cNvPr>
          <p:cNvSpPr txBox="1"/>
          <p:nvPr/>
        </p:nvSpPr>
        <p:spPr>
          <a:xfrm>
            <a:off x="3771902" y="5405772"/>
            <a:ext cx="1743073" cy="923330"/>
          </a:xfrm>
          <a:prstGeom prst="rect">
            <a:avLst/>
          </a:prstGeom>
          <a:noFill/>
        </p:spPr>
        <p:txBody>
          <a:bodyPr wrap="square">
            <a:spAutoFit/>
          </a:bodyPr>
          <a:lstStyle/>
          <a:p>
            <a:r>
              <a:rPr lang="pt-BR" sz="1350" dirty="0"/>
              <a:t>Rafael </a:t>
            </a:r>
            <a:r>
              <a:rPr lang="pt-BR" sz="1350" dirty="0" smtClean="0"/>
              <a:t>Bacciotti (Coord.)</a:t>
            </a:r>
          </a:p>
          <a:p>
            <a:endParaRPr lang="pt-BR" sz="1350" dirty="0"/>
          </a:p>
          <a:p>
            <a:r>
              <a:rPr lang="pt-BR" sz="1350" dirty="0"/>
              <a:t>Pedro Henrique</a:t>
            </a:r>
            <a:endParaRPr lang="pt-BR" sz="1350" dirty="0"/>
          </a:p>
        </p:txBody>
      </p:sp>
      <p:sp>
        <p:nvSpPr>
          <p:cNvPr id="42" name="CaixaDeTexto 41">
            <a:extLst>
              <a:ext uri="{FF2B5EF4-FFF2-40B4-BE49-F238E27FC236}">
                <a16:creationId xmlns:a16="http://schemas.microsoft.com/office/drawing/2014/main" xmlns="" id="{D87ADB27-D50E-C5CB-B53F-64FE6A2F404A}"/>
              </a:ext>
            </a:extLst>
          </p:cNvPr>
          <p:cNvSpPr txBox="1"/>
          <p:nvPr/>
        </p:nvSpPr>
        <p:spPr>
          <a:xfrm>
            <a:off x="5580781" y="5405772"/>
            <a:ext cx="1828803" cy="923330"/>
          </a:xfrm>
          <a:prstGeom prst="rect">
            <a:avLst/>
          </a:prstGeom>
          <a:noFill/>
        </p:spPr>
        <p:txBody>
          <a:bodyPr wrap="square">
            <a:spAutoFit/>
          </a:bodyPr>
          <a:lstStyle/>
          <a:p>
            <a:r>
              <a:rPr lang="pt-BR" sz="1350" dirty="0"/>
              <a:t>Alessandro </a:t>
            </a:r>
            <a:r>
              <a:rPr lang="pt-BR" sz="1350" dirty="0" smtClean="0"/>
              <a:t>Casalecchi (Coord.)</a:t>
            </a:r>
          </a:p>
          <a:p>
            <a:endParaRPr lang="pt-BR" sz="1350" dirty="0"/>
          </a:p>
          <a:p>
            <a:r>
              <a:rPr lang="pt-BR" sz="1350" dirty="0" smtClean="0"/>
              <a:t>Bruna Araújo (</a:t>
            </a:r>
            <a:r>
              <a:rPr lang="pt-BR" sz="1350" dirty="0" err="1" smtClean="0"/>
              <a:t>intern</a:t>
            </a:r>
            <a:r>
              <a:rPr lang="pt-BR" sz="1350" dirty="0" smtClean="0"/>
              <a:t>)</a:t>
            </a:r>
            <a:endParaRPr lang="pt-BR" sz="1350" dirty="0"/>
          </a:p>
        </p:txBody>
      </p:sp>
    </p:spTree>
    <p:extLst>
      <p:ext uri="{BB962C8B-B14F-4D97-AF65-F5344CB8AC3E}">
        <p14:creationId xmlns:p14="http://schemas.microsoft.com/office/powerpoint/2010/main" val="3464260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39041" y="119584"/>
            <a:ext cx="7886700" cy="1325563"/>
          </a:xfrm>
        </p:spPr>
        <p:txBody>
          <a:bodyPr>
            <a:normAutofit/>
          </a:bodyPr>
          <a:lstStyle/>
          <a:p>
            <a:r>
              <a:rPr lang="pt-BR" sz="3600" dirty="0" err="1" smtClean="0"/>
              <a:t>Publications</a:t>
            </a:r>
            <a:endParaRPr lang="pt-BR" sz="3600" dirty="0"/>
          </a:p>
        </p:txBody>
      </p:sp>
      <p:pic>
        <p:nvPicPr>
          <p:cNvPr id="5" name="Imagem 4"/>
          <p:cNvPicPr>
            <a:picLocks noChangeAspect="1"/>
          </p:cNvPicPr>
          <p:nvPr/>
        </p:nvPicPr>
        <p:blipFill>
          <a:blip r:embed="rId3"/>
          <a:stretch>
            <a:fillRect/>
          </a:stretch>
        </p:blipFill>
        <p:spPr>
          <a:xfrm>
            <a:off x="2602988" y="1300543"/>
            <a:ext cx="1795079" cy="2437480"/>
          </a:xfrm>
          <a:prstGeom prst="rect">
            <a:avLst/>
          </a:prstGeom>
          <a:ln>
            <a:solidFill>
              <a:srgbClr val="A6A6A6"/>
            </a:solidFill>
          </a:ln>
        </p:spPr>
      </p:pic>
      <p:pic>
        <p:nvPicPr>
          <p:cNvPr id="6" name="Imagem 5"/>
          <p:cNvPicPr>
            <a:picLocks noChangeAspect="1"/>
          </p:cNvPicPr>
          <p:nvPr/>
        </p:nvPicPr>
        <p:blipFill>
          <a:blip r:embed="rId4"/>
          <a:stretch>
            <a:fillRect/>
          </a:stretch>
        </p:blipFill>
        <p:spPr>
          <a:xfrm>
            <a:off x="4508831" y="1300543"/>
            <a:ext cx="1795079" cy="2437480"/>
          </a:xfrm>
          <a:prstGeom prst="rect">
            <a:avLst/>
          </a:prstGeom>
          <a:ln>
            <a:solidFill>
              <a:srgbClr val="A6A6A6"/>
            </a:solidFill>
          </a:ln>
        </p:spPr>
      </p:pic>
      <p:pic>
        <p:nvPicPr>
          <p:cNvPr id="7" name="Imagem 6"/>
          <p:cNvPicPr>
            <a:picLocks noChangeAspect="1"/>
          </p:cNvPicPr>
          <p:nvPr/>
        </p:nvPicPr>
        <p:blipFill>
          <a:blip r:embed="rId5"/>
          <a:stretch>
            <a:fillRect/>
          </a:stretch>
        </p:blipFill>
        <p:spPr>
          <a:xfrm>
            <a:off x="2602988" y="3855273"/>
            <a:ext cx="1795079" cy="2448249"/>
          </a:xfrm>
          <a:prstGeom prst="rect">
            <a:avLst/>
          </a:prstGeom>
          <a:ln>
            <a:solidFill>
              <a:srgbClr val="A6A6A6"/>
            </a:solidFill>
          </a:ln>
        </p:spPr>
      </p:pic>
      <p:pic>
        <p:nvPicPr>
          <p:cNvPr id="8" name="Imagem 7"/>
          <p:cNvPicPr>
            <a:picLocks noChangeAspect="1"/>
          </p:cNvPicPr>
          <p:nvPr/>
        </p:nvPicPr>
        <p:blipFill rotWithShape="1">
          <a:blip r:embed="rId6"/>
          <a:srcRect l="1" r="-1737" b="1625"/>
          <a:stretch/>
        </p:blipFill>
        <p:spPr>
          <a:xfrm>
            <a:off x="4508832" y="3855273"/>
            <a:ext cx="1826253" cy="2462400"/>
          </a:xfrm>
          <a:prstGeom prst="rect">
            <a:avLst/>
          </a:prstGeom>
          <a:ln>
            <a:solidFill>
              <a:srgbClr val="A6A6A6"/>
            </a:solidFill>
          </a:ln>
        </p:spPr>
      </p:pic>
      <p:sp>
        <p:nvSpPr>
          <p:cNvPr id="9" name="CaixaDeTexto 8"/>
          <p:cNvSpPr txBox="1"/>
          <p:nvPr/>
        </p:nvSpPr>
        <p:spPr>
          <a:xfrm>
            <a:off x="272649" y="1256504"/>
            <a:ext cx="2182384" cy="2769989"/>
          </a:xfrm>
          <a:prstGeom prst="rect">
            <a:avLst/>
          </a:prstGeom>
          <a:noFill/>
        </p:spPr>
        <p:txBody>
          <a:bodyPr wrap="square" rtlCol="0">
            <a:spAutoFit/>
          </a:bodyPr>
          <a:lstStyle/>
          <a:p>
            <a:r>
              <a:rPr lang="pt-BR" b="1" dirty="0" smtClean="0"/>
              <a:t>Fiscal Follow-Up </a:t>
            </a:r>
            <a:r>
              <a:rPr lang="pt-BR" b="1" dirty="0" err="1" smtClean="0"/>
              <a:t>Report</a:t>
            </a:r>
            <a:endParaRPr lang="pt-BR" b="1" dirty="0" smtClean="0"/>
          </a:p>
          <a:p>
            <a:endParaRPr lang="pt-BR" dirty="0"/>
          </a:p>
          <a:p>
            <a:r>
              <a:rPr lang="pt-BR" sz="1200" dirty="0" err="1" smtClean="0"/>
              <a:t>Medium-sized</a:t>
            </a:r>
            <a:r>
              <a:rPr lang="pt-BR" sz="1200" dirty="0" smtClean="0"/>
              <a:t> </a:t>
            </a:r>
            <a:r>
              <a:rPr lang="pt-BR" sz="1200" dirty="0" err="1" smtClean="0"/>
              <a:t>document</a:t>
            </a:r>
            <a:r>
              <a:rPr lang="pt-BR" sz="1200" dirty="0" smtClean="0"/>
              <a:t>.</a:t>
            </a:r>
          </a:p>
          <a:p>
            <a:endParaRPr lang="pt-BR" sz="1200" dirty="0" smtClean="0"/>
          </a:p>
          <a:p>
            <a:r>
              <a:rPr lang="pt-BR" sz="1200" dirty="0" err="1" smtClean="0"/>
              <a:t>Flagship</a:t>
            </a:r>
            <a:r>
              <a:rPr lang="pt-BR" sz="1200" dirty="0" smtClean="0"/>
              <a:t> </a:t>
            </a:r>
            <a:r>
              <a:rPr lang="pt-BR" sz="1200" dirty="0" err="1" smtClean="0"/>
              <a:t>monthly</a:t>
            </a:r>
            <a:r>
              <a:rPr lang="pt-BR" sz="1200" dirty="0" smtClean="0"/>
              <a:t> report. </a:t>
            </a:r>
            <a:br>
              <a:rPr lang="pt-BR" sz="1200" dirty="0" smtClean="0"/>
            </a:br>
            <a:endParaRPr lang="pt-BR" sz="1200" dirty="0" smtClean="0"/>
          </a:p>
          <a:p>
            <a:r>
              <a:rPr lang="pt-BR" sz="1200" dirty="0" err="1" smtClean="0"/>
              <a:t>Macroeconomics</a:t>
            </a:r>
            <a:r>
              <a:rPr lang="pt-BR" sz="1200" dirty="0" smtClean="0"/>
              <a:t>, </a:t>
            </a:r>
            <a:r>
              <a:rPr lang="pt-BR" sz="1200" dirty="0" err="1" smtClean="0"/>
              <a:t>revenues</a:t>
            </a:r>
            <a:r>
              <a:rPr lang="pt-BR" sz="1200" dirty="0" smtClean="0"/>
              <a:t>, </a:t>
            </a:r>
            <a:r>
              <a:rPr lang="pt-BR" sz="1200" dirty="0" err="1" smtClean="0"/>
              <a:t>expenditures</a:t>
            </a:r>
            <a:r>
              <a:rPr lang="pt-BR" sz="1200" dirty="0" smtClean="0"/>
              <a:t>, budget, fiscal </a:t>
            </a:r>
            <a:r>
              <a:rPr lang="pt-BR" sz="1200" dirty="0" err="1" smtClean="0"/>
              <a:t>rules</a:t>
            </a:r>
            <a:r>
              <a:rPr lang="pt-BR" sz="1200" dirty="0" smtClean="0"/>
              <a:t>, etc.</a:t>
            </a:r>
          </a:p>
          <a:p>
            <a:endParaRPr lang="pt-BR" sz="1200" dirty="0"/>
          </a:p>
          <a:p>
            <a:r>
              <a:rPr lang="pt-BR" sz="1200" dirty="0" err="1"/>
              <a:t>M</a:t>
            </a:r>
            <a:r>
              <a:rPr lang="pt-BR" sz="1200" dirty="0" err="1" smtClean="0"/>
              <a:t>edium-term</a:t>
            </a:r>
            <a:r>
              <a:rPr lang="pt-BR" sz="1200" dirty="0" smtClean="0"/>
              <a:t> </a:t>
            </a:r>
            <a:r>
              <a:rPr lang="pt-BR" sz="1200" dirty="0" err="1" smtClean="0"/>
              <a:t>forecasts</a:t>
            </a:r>
            <a:r>
              <a:rPr lang="pt-BR" sz="1200" dirty="0" smtClean="0"/>
              <a:t> </a:t>
            </a:r>
            <a:r>
              <a:rPr lang="pt-BR" sz="1200" dirty="0" err="1" smtClean="0"/>
              <a:t>updated</a:t>
            </a:r>
            <a:r>
              <a:rPr lang="pt-BR" sz="1200" dirty="0" smtClean="0"/>
              <a:t> </a:t>
            </a:r>
            <a:r>
              <a:rPr lang="pt-BR" sz="1200" dirty="0" err="1" smtClean="0"/>
              <a:t>twice</a:t>
            </a:r>
            <a:r>
              <a:rPr lang="pt-BR" sz="1200" dirty="0" smtClean="0"/>
              <a:t> a </a:t>
            </a:r>
            <a:r>
              <a:rPr lang="pt-BR" sz="1200" dirty="0" err="1" smtClean="0"/>
              <a:t>year</a:t>
            </a:r>
            <a:r>
              <a:rPr lang="pt-BR" sz="1200" dirty="0" smtClean="0"/>
              <a:t>.</a:t>
            </a:r>
            <a:endParaRPr lang="en-US" sz="1200" dirty="0"/>
          </a:p>
        </p:txBody>
      </p:sp>
      <p:sp>
        <p:nvSpPr>
          <p:cNvPr id="10" name="CaixaDeTexto 9"/>
          <p:cNvSpPr txBox="1"/>
          <p:nvPr/>
        </p:nvSpPr>
        <p:spPr>
          <a:xfrm>
            <a:off x="375311" y="4563347"/>
            <a:ext cx="1866294" cy="1754326"/>
          </a:xfrm>
          <a:prstGeom prst="rect">
            <a:avLst/>
          </a:prstGeom>
          <a:noFill/>
        </p:spPr>
        <p:txBody>
          <a:bodyPr wrap="square" rtlCol="0">
            <a:spAutoFit/>
          </a:bodyPr>
          <a:lstStyle/>
          <a:p>
            <a:r>
              <a:rPr lang="pt-BR" b="1" dirty="0" err="1" smtClean="0"/>
              <a:t>Special</a:t>
            </a:r>
            <a:r>
              <a:rPr lang="pt-BR" b="1" dirty="0" smtClean="0"/>
              <a:t> </a:t>
            </a:r>
            <a:r>
              <a:rPr lang="pt-BR" b="1" dirty="0" err="1" smtClean="0"/>
              <a:t>studies</a:t>
            </a:r>
            <a:r>
              <a:rPr lang="pt-BR" dirty="0" smtClean="0"/>
              <a:t/>
            </a:r>
            <a:br>
              <a:rPr lang="pt-BR" dirty="0" smtClean="0"/>
            </a:br>
            <a:r>
              <a:rPr lang="pt-BR" dirty="0" smtClean="0"/>
              <a:t/>
            </a:r>
            <a:br>
              <a:rPr lang="pt-BR" dirty="0" smtClean="0"/>
            </a:br>
            <a:r>
              <a:rPr lang="pt-BR" sz="1200" dirty="0" err="1" smtClean="0"/>
              <a:t>Long</a:t>
            </a:r>
            <a:r>
              <a:rPr lang="pt-BR" sz="1200" dirty="0"/>
              <a:t> </a:t>
            </a:r>
            <a:r>
              <a:rPr lang="pt-BR" sz="1200" dirty="0" err="1" smtClean="0"/>
              <a:t>document</a:t>
            </a:r>
            <a:r>
              <a:rPr lang="pt-BR" sz="1200" dirty="0" smtClean="0"/>
              <a:t>.</a:t>
            </a:r>
          </a:p>
          <a:p>
            <a:endParaRPr lang="pt-BR" sz="1200" dirty="0" smtClean="0"/>
          </a:p>
          <a:p>
            <a:r>
              <a:rPr lang="pt-BR" sz="1200" dirty="0" err="1" smtClean="0"/>
              <a:t>Compreehensive</a:t>
            </a:r>
            <a:r>
              <a:rPr lang="pt-BR" sz="1200" dirty="0" smtClean="0"/>
              <a:t> </a:t>
            </a:r>
            <a:r>
              <a:rPr lang="pt-BR" sz="1200" dirty="0" err="1"/>
              <a:t>p</a:t>
            </a:r>
            <a:r>
              <a:rPr lang="pt-BR" sz="1200" dirty="0" err="1" smtClean="0"/>
              <a:t>olicy</a:t>
            </a:r>
            <a:r>
              <a:rPr lang="pt-BR" sz="1200" dirty="0" smtClean="0"/>
              <a:t> </a:t>
            </a:r>
            <a:r>
              <a:rPr lang="pt-BR" sz="1200" dirty="0" err="1" smtClean="0"/>
              <a:t>analysis</a:t>
            </a:r>
            <a:r>
              <a:rPr lang="pt-BR" sz="1200" dirty="0" smtClean="0"/>
              <a:t>, </a:t>
            </a:r>
            <a:r>
              <a:rPr lang="pt-BR" sz="1200" dirty="0" err="1" smtClean="0"/>
              <a:t>impact</a:t>
            </a:r>
            <a:r>
              <a:rPr lang="pt-BR" sz="1200" dirty="0" smtClean="0"/>
              <a:t> </a:t>
            </a:r>
            <a:r>
              <a:rPr lang="pt-BR" sz="1200" dirty="0" err="1" smtClean="0"/>
              <a:t>estimates</a:t>
            </a:r>
            <a:r>
              <a:rPr lang="pt-BR" sz="1200" dirty="0" smtClean="0"/>
              <a:t> </a:t>
            </a:r>
            <a:r>
              <a:rPr lang="pt-BR" sz="1200" dirty="0" err="1" smtClean="0"/>
              <a:t>of</a:t>
            </a:r>
            <a:r>
              <a:rPr lang="pt-BR" sz="1200" dirty="0" smtClean="0"/>
              <a:t> </a:t>
            </a:r>
            <a:r>
              <a:rPr lang="pt-BR" sz="1200" dirty="0" err="1" smtClean="0"/>
              <a:t>reforms</a:t>
            </a:r>
            <a:r>
              <a:rPr lang="pt-BR" sz="1200" dirty="0" smtClean="0"/>
              <a:t>, </a:t>
            </a:r>
            <a:r>
              <a:rPr lang="pt-BR" sz="1200" dirty="0" err="1" smtClean="0"/>
              <a:t>methodological</a:t>
            </a:r>
            <a:r>
              <a:rPr lang="pt-BR" sz="1200" dirty="0" smtClean="0"/>
              <a:t> </a:t>
            </a:r>
            <a:r>
              <a:rPr lang="pt-BR" sz="1200" dirty="0" err="1" smtClean="0"/>
              <a:t>expositions</a:t>
            </a:r>
            <a:r>
              <a:rPr lang="pt-BR" sz="1200" dirty="0" smtClean="0"/>
              <a:t>, etc.</a:t>
            </a:r>
          </a:p>
        </p:txBody>
      </p:sp>
      <p:sp>
        <p:nvSpPr>
          <p:cNvPr id="11" name="CaixaDeTexto 10"/>
          <p:cNvSpPr txBox="1"/>
          <p:nvPr/>
        </p:nvSpPr>
        <p:spPr>
          <a:xfrm>
            <a:off x="6694979" y="4549196"/>
            <a:ext cx="1886268" cy="1754326"/>
          </a:xfrm>
          <a:prstGeom prst="rect">
            <a:avLst/>
          </a:prstGeom>
          <a:noFill/>
        </p:spPr>
        <p:txBody>
          <a:bodyPr wrap="square" rtlCol="0">
            <a:spAutoFit/>
          </a:bodyPr>
          <a:lstStyle/>
          <a:p>
            <a:r>
              <a:rPr lang="pt-BR" b="1" dirty="0" smtClean="0"/>
              <a:t>Position </a:t>
            </a:r>
            <a:r>
              <a:rPr lang="pt-BR" b="1" dirty="0" err="1" smtClean="0"/>
              <a:t>papers</a:t>
            </a:r>
            <a:endParaRPr lang="pt-BR" b="1" dirty="0" smtClean="0"/>
          </a:p>
          <a:p>
            <a:endParaRPr lang="pt-BR" dirty="0"/>
          </a:p>
          <a:p>
            <a:r>
              <a:rPr lang="pt-BR" sz="1200" dirty="0" smtClean="0"/>
              <a:t>Short </a:t>
            </a:r>
            <a:r>
              <a:rPr lang="pt-BR" sz="1200" dirty="0" err="1" smtClean="0"/>
              <a:t>document</a:t>
            </a:r>
            <a:r>
              <a:rPr lang="pt-BR" sz="1200" dirty="0" smtClean="0"/>
              <a:t>.</a:t>
            </a:r>
          </a:p>
          <a:p>
            <a:endParaRPr lang="pt-BR" sz="1200" dirty="0" smtClean="0"/>
          </a:p>
          <a:p>
            <a:r>
              <a:rPr lang="pt-BR" sz="1200" dirty="0" err="1" smtClean="0"/>
              <a:t>Fast</a:t>
            </a:r>
            <a:r>
              <a:rPr lang="pt-BR" sz="1200" dirty="0"/>
              <a:t> </a:t>
            </a:r>
            <a:r>
              <a:rPr lang="pt-BR" sz="1200" dirty="0" smtClean="0"/>
              <a:t>response </a:t>
            </a:r>
            <a:r>
              <a:rPr lang="pt-BR" sz="1200" dirty="0" err="1" smtClean="0"/>
              <a:t>of</a:t>
            </a:r>
            <a:r>
              <a:rPr lang="pt-BR" sz="1200" dirty="0" smtClean="0"/>
              <a:t> </a:t>
            </a:r>
            <a:r>
              <a:rPr lang="pt-BR" sz="1200" dirty="0" err="1" smtClean="0"/>
              <a:t>the</a:t>
            </a:r>
            <a:r>
              <a:rPr lang="pt-BR" sz="1200" dirty="0" smtClean="0"/>
              <a:t> </a:t>
            </a:r>
            <a:r>
              <a:rPr lang="pt-BR" sz="1200" dirty="0" err="1" smtClean="0"/>
              <a:t>Board</a:t>
            </a:r>
            <a:r>
              <a:rPr lang="pt-BR" sz="1200" dirty="0" smtClean="0"/>
              <a:t> </a:t>
            </a:r>
            <a:r>
              <a:rPr lang="pt-BR" sz="1200" dirty="0" err="1" smtClean="0"/>
              <a:t>of</a:t>
            </a:r>
            <a:r>
              <a:rPr lang="pt-BR" sz="1200" dirty="0" smtClean="0"/>
              <a:t> </a:t>
            </a:r>
            <a:r>
              <a:rPr lang="pt-BR" sz="1200" dirty="0" err="1" smtClean="0"/>
              <a:t>Directors</a:t>
            </a:r>
            <a:r>
              <a:rPr lang="pt-BR" sz="1200" dirty="0" smtClean="0"/>
              <a:t> </a:t>
            </a:r>
            <a:r>
              <a:rPr lang="pt-BR" sz="1200" dirty="0" err="1" smtClean="0"/>
              <a:t>to</a:t>
            </a:r>
            <a:r>
              <a:rPr lang="pt-BR" sz="1200" dirty="0" smtClean="0"/>
              <a:t> </a:t>
            </a:r>
            <a:r>
              <a:rPr lang="pt-BR" sz="1200" dirty="0" err="1" smtClean="0"/>
              <a:t>specific</a:t>
            </a:r>
            <a:r>
              <a:rPr lang="pt-BR" sz="1200" dirty="0" smtClean="0"/>
              <a:t> fiscal </a:t>
            </a:r>
            <a:r>
              <a:rPr lang="pt-BR" sz="1200" dirty="0" err="1" smtClean="0"/>
              <a:t>measures</a:t>
            </a:r>
            <a:r>
              <a:rPr lang="pt-BR" sz="1200" dirty="0" smtClean="0"/>
              <a:t>, </a:t>
            </a:r>
            <a:r>
              <a:rPr lang="pt-BR" sz="1200" dirty="0" err="1" smtClean="0"/>
              <a:t>just</a:t>
            </a:r>
            <a:r>
              <a:rPr lang="pt-BR" sz="1200" dirty="0" smtClean="0"/>
              <a:t> </a:t>
            </a:r>
            <a:r>
              <a:rPr lang="pt-BR" sz="1200" dirty="0" err="1" smtClean="0"/>
              <a:t>after</a:t>
            </a:r>
            <a:r>
              <a:rPr lang="pt-BR" sz="1200" dirty="0" smtClean="0"/>
              <a:t> </a:t>
            </a:r>
            <a:r>
              <a:rPr lang="pt-BR" sz="1200" dirty="0" err="1" smtClean="0"/>
              <a:t>announcement</a:t>
            </a:r>
            <a:r>
              <a:rPr lang="pt-BR" sz="1200" dirty="0" smtClean="0"/>
              <a:t>/release.</a:t>
            </a:r>
            <a:endParaRPr lang="pt-BR" sz="1200" dirty="0"/>
          </a:p>
        </p:txBody>
      </p:sp>
      <p:sp>
        <p:nvSpPr>
          <p:cNvPr id="13" name="CaixaDeTexto 12"/>
          <p:cNvSpPr txBox="1"/>
          <p:nvPr/>
        </p:nvSpPr>
        <p:spPr>
          <a:xfrm>
            <a:off x="6599820" y="1339793"/>
            <a:ext cx="2076587" cy="1569660"/>
          </a:xfrm>
          <a:prstGeom prst="rect">
            <a:avLst/>
          </a:prstGeom>
          <a:noFill/>
        </p:spPr>
        <p:txBody>
          <a:bodyPr wrap="square" rtlCol="0">
            <a:spAutoFit/>
          </a:bodyPr>
          <a:lstStyle/>
          <a:p>
            <a:r>
              <a:rPr lang="pt-BR" b="1" dirty="0" err="1" smtClean="0"/>
              <a:t>Technical</a:t>
            </a:r>
            <a:r>
              <a:rPr lang="pt-BR" b="1" dirty="0" smtClean="0"/>
              <a:t> Notes</a:t>
            </a:r>
          </a:p>
          <a:p>
            <a:endParaRPr lang="pt-BR" dirty="0"/>
          </a:p>
          <a:p>
            <a:r>
              <a:rPr lang="pt-BR" sz="1200" dirty="0" smtClean="0"/>
              <a:t>Short </a:t>
            </a:r>
            <a:r>
              <a:rPr lang="pt-BR" sz="1200" dirty="0" err="1" smtClean="0"/>
              <a:t>document</a:t>
            </a:r>
            <a:r>
              <a:rPr lang="pt-BR" sz="1200" dirty="0" smtClean="0"/>
              <a:t>. </a:t>
            </a:r>
            <a:br>
              <a:rPr lang="pt-BR" sz="1200" dirty="0" smtClean="0"/>
            </a:br>
            <a:endParaRPr lang="pt-BR" sz="1200" dirty="0" smtClean="0"/>
          </a:p>
          <a:p>
            <a:r>
              <a:rPr lang="pt-BR" sz="1200" dirty="0" err="1" smtClean="0"/>
              <a:t>Specific</a:t>
            </a:r>
            <a:r>
              <a:rPr lang="pt-BR" sz="1200" dirty="0" smtClean="0"/>
              <a:t> </a:t>
            </a:r>
            <a:r>
              <a:rPr lang="pt-BR" sz="1200" dirty="0" err="1" smtClean="0"/>
              <a:t>policy</a:t>
            </a:r>
            <a:r>
              <a:rPr lang="pt-BR" sz="1200" dirty="0" smtClean="0"/>
              <a:t> </a:t>
            </a:r>
            <a:r>
              <a:rPr lang="pt-BR" sz="1200" dirty="0" err="1" smtClean="0"/>
              <a:t>analysis</a:t>
            </a:r>
            <a:r>
              <a:rPr lang="pt-BR" sz="1200" dirty="0" smtClean="0"/>
              <a:t>, </a:t>
            </a:r>
            <a:r>
              <a:rPr lang="pt-BR" sz="1200" dirty="0" err="1" smtClean="0"/>
              <a:t>impact</a:t>
            </a:r>
            <a:r>
              <a:rPr lang="pt-BR" sz="1200" dirty="0" smtClean="0"/>
              <a:t> </a:t>
            </a:r>
            <a:r>
              <a:rPr lang="pt-BR" sz="1200" dirty="0" err="1" smtClean="0"/>
              <a:t>estimates</a:t>
            </a:r>
            <a:r>
              <a:rPr lang="pt-BR" sz="1200" dirty="0" smtClean="0"/>
              <a:t> </a:t>
            </a:r>
            <a:r>
              <a:rPr lang="pt-BR" sz="1200" dirty="0" err="1" smtClean="0"/>
              <a:t>of</a:t>
            </a:r>
            <a:r>
              <a:rPr lang="pt-BR" sz="1200" dirty="0" smtClean="0"/>
              <a:t> </a:t>
            </a:r>
            <a:r>
              <a:rPr lang="pt-BR" sz="1200" dirty="0" err="1" smtClean="0"/>
              <a:t>selected</a:t>
            </a:r>
            <a:r>
              <a:rPr lang="pt-BR" sz="1200" dirty="0" smtClean="0"/>
              <a:t> </a:t>
            </a:r>
            <a:r>
              <a:rPr lang="pt-BR" sz="1200" dirty="0" err="1" smtClean="0"/>
              <a:t>events</a:t>
            </a:r>
            <a:r>
              <a:rPr lang="pt-BR" sz="1200" dirty="0" smtClean="0"/>
              <a:t>, </a:t>
            </a:r>
            <a:r>
              <a:rPr lang="pt-BR" sz="1200" dirty="0" err="1" smtClean="0"/>
              <a:t>methodological</a:t>
            </a:r>
            <a:r>
              <a:rPr lang="pt-BR" sz="1200" dirty="0" smtClean="0"/>
              <a:t> </a:t>
            </a:r>
            <a:r>
              <a:rPr lang="pt-BR" sz="1200" dirty="0" err="1" smtClean="0"/>
              <a:t>expositions</a:t>
            </a:r>
            <a:r>
              <a:rPr lang="pt-BR" sz="1200" dirty="0" smtClean="0"/>
              <a:t>.</a:t>
            </a:r>
            <a:endParaRPr lang="en-US" sz="1200" dirty="0"/>
          </a:p>
        </p:txBody>
      </p:sp>
    </p:spTree>
    <p:extLst>
      <p:ext uri="{BB962C8B-B14F-4D97-AF65-F5344CB8AC3E}">
        <p14:creationId xmlns:p14="http://schemas.microsoft.com/office/powerpoint/2010/main" val="1147747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err="1" smtClean="0"/>
              <a:t>Dissemination</a:t>
            </a:r>
            <a:r>
              <a:rPr lang="pt-BR" dirty="0" smtClean="0"/>
              <a:t> </a:t>
            </a:r>
            <a:r>
              <a:rPr lang="pt-BR" dirty="0" err="1" smtClean="0"/>
              <a:t>of</a:t>
            </a:r>
            <a:r>
              <a:rPr lang="pt-BR" dirty="0" smtClean="0"/>
              <a:t> </a:t>
            </a:r>
            <a:r>
              <a:rPr lang="pt-BR" dirty="0" err="1" smtClean="0"/>
              <a:t>results</a:t>
            </a:r>
            <a:endParaRPr lang="pt-BR" dirty="0"/>
          </a:p>
        </p:txBody>
      </p:sp>
      <p:sp>
        <p:nvSpPr>
          <p:cNvPr id="3" name="Espaço Reservado para Conteúdo 2"/>
          <p:cNvSpPr>
            <a:spLocks noGrp="1"/>
          </p:cNvSpPr>
          <p:nvPr>
            <p:ph idx="1"/>
          </p:nvPr>
        </p:nvSpPr>
        <p:spPr/>
        <p:txBody>
          <a:bodyPr>
            <a:normAutofit lnSpcReduction="10000"/>
          </a:bodyPr>
          <a:lstStyle/>
          <a:p>
            <a:pPr marL="0" indent="0">
              <a:buNone/>
            </a:pPr>
            <a:r>
              <a:rPr lang="en-US" i="1" dirty="0" smtClean="0"/>
              <a:t>OECD’s Recommendation </a:t>
            </a:r>
            <a:r>
              <a:rPr lang="en-US" i="1" dirty="0"/>
              <a:t>of the Council on Principles for Independent Fiscal </a:t>
            </a:r>
            <a:r>
              <a:rPr lang="en-US" i="1" dirty="0" smtClean="0"/>
              <a:t>Institutions</a:t>
            </a:r>
          </a:p>
          <a:p>
            <a:pPr marL="0" indent="0">
              <a:buNone/>
            </a:pPr>
            <a:endParaRPr lang="pt-BR" i="1" dirty="0"/>
          </a:p>
          <a:p>
            <a:pPr marL="2286000" lvl="5" indent="0">
              <a:buNone/>
            </a:pPr>
            <a:r>
              <a:rPr lang="pt-BR" dirty="0" smtClean="0"/>
              <a:t>8. Communications</a:t>
            </a:r>
          </a:p>
          <a:p>
            <a:pPr marL="0" indent="0">
              <a:buNone/>
            </a:pPr>
            <a:endParaRPr lang="pt-BR" sz="2400" dirty="0"/>
          </a:p>
          <a:p>
            <a:pPr marL="2286000" lvl="5" indent="0" algn="just">
              <a:buNone/>
            </a:pPr>
            <a:r>
              <a:rPr lang="pt-BR" dirty="0" smtClean="0"/>
              <a:t>8.1 </a:t>
            </a:r>
            <a:r>
              <a:rPr lang="en-US" dirty="0"/>
              <a:t>IFIs should develop </a:t>
            </a:r>
            <a:r>
              <a:rPr lang="en-US" dirty="0">
                <a:solidFill>
                  <a:srgbClr val="C00000"/>
                </a:solidFill>
              </a:rPr>
              <a:t>effective communication channels </a:t>
            </a:r>
            <a:r>
              <a:rPr lang="en-US" dirty="0"/>
              <a:t>from the outset, especially with the </a:t>
            </a:r>
            <a:r>
              <a:rPr lang="en-US" dirty="0">
                <a:solidFill>
                  <a:srgbClr val="C00000"/>
                </a:solidFill>
              </a:rPr>
              <a:t>media, civil society, and other stakeholders</a:t>
            </a:r>
            <a:r>
              <a:rPr lang="en-US" dirty="0"/>
              <a:t>. Given that the influence of IFIs in fiscal policy making is persuasive (rather than coercive by means of legal sanctions or other punitive measures), media coverage of their work assists in fostering informed constituencies that may then exercise timely pressure on the government to behave transparently and responsibly in fiscal matters.</a:t>
            </a:r>
            <a:endParaRPr lang="pt-BR" dirty="0" smtClean="0"/>
          </a:p>
        </p:txBody>
      </p:sp>
      <p:pic>
        <p:nvPicPr>
          <p:cNvPr id="4" name="Imagem 3"/>
          <p:cNvPicPr>
            <a:picLocks noChangeAspect="1"/>
          </p:cNvPicPr>
          <p:nvPr/>
        </p:nvPicPr>
        <p:blipFill>
          <a:blip r:embed="rId3"/>
          <a:stretch>
            <a:fillRect/>
          </a:stretch>
        </p:blipFill>
        <p:spPr>
          <a:xfrm>
            <a:off x="733652" y="2891271"/>
            <a:ext cx="2045916" cy="2896466"/>
          </a:xfrm>
          <a:prstGeom prst="rect">
            <a:avLst/>
          </a:prstGeom>
        </p:spPr>
      </p:pic>
    </p:spTree>
    <p:extLst>
      <p:ext uri="{BB962C8B-B14F-4D97-AF65-F5344CB8AC3E}">
        <p14:creationId xmlns:p14="http://schemas.microsoft.com/office/powerpoint/2010/main" val="1974334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err="1" smtClean="0"/>
              <a:t>Dissemination</a:t>
            </a:r>
            <a:r>
              <a:rPr lang="pt-BR" dirty="0" smtClean="0"/>
              <a:t> </a:t>
            </a:r>
            <a:r>
              <a:rPr lang="pt-BR" dirty="0" err="1" smtClean="0"/>
              <a:t>of</a:t>
            </a:r>
            <a:r>
              <a:rPr lang="pt-BR" dirty="0" smtClean="0"/>
              <a:t> </a:t>
            </a:r>
            <a:r>
              <a:rPr lang="pt-BR" dirty="0" err="1" smtClean="0"/>
              <a:t>results</a:t>
            </a:r>
            <a:endParaRPr lang="pt-BR" dirty="0"/>
          </a:p>
        </p:txBody>
      </p:sp>
      <p:sp>
        <p:nvSpPr>
          <p:cNvPr id="3" name="Espaço Reservado para Conteúdo 2"/>
          <p:cNvSpPr>
            <a:spLocks noGrp="1"/>
          </p:cNvSpPr>
          <p:nvPr>
            <p:ph idx="1"/>
          </p:nvPr>
        </p:nvSpPr>
        <p:spPr/>
        <p:txBody>
          <a:bodyPr>
            <a:normAutofit fontScale="92500"/>
          </a:bodyPr>
          <a:lstStyle/>
          <a:p>
            <a:r>
              <a:rPr lang="en-US" sz="2000" dirty="0" smtClean="0"/>
              <a:t>Press service</a:t>
            </a:r>
          </a:p>
          <a:p>
            <a:r>
              <a:rPr lang="en-US" sz="2000" dirty="0" smtClean="0"/>
              <a:t>Online data repository</a:t>
            </a:r>
          </a:p>
          <a:p>
            <a:r>
              <a:rPr lang="en-US" sz="2000" dirty="0" smtClean="0"/>
              <a:t>Participation </a:t>
            </a:r>
            <a:r>
              <a:rPr lang="en-US" sz="2000" dirty="0"/>
              <a:t>in public </a:t>
            </a:r>
            <a:r>
              <a:rPr lang="en-US" sz="2000" dirty="0" smtClean="0"/>
              <a:t>hearings</a:t>
            </a:r>
          </a:p>
          <a:p>
            <a:r>
              <a:rPr lang="en-US" sz="2000" dirty="0" smtClean="0"/>
              <a:t>Social networks </a:t>
            </a:r>
            <a:r>
              <a:rPr lang="en-US" sz="2000" dirty="0" smtClean="0">
                <a:solidFill>
                  <a:schemeClr val="bg1">
                    <a:lumMod val="65000"/>
                  </a:schemeClr>
                </a:solidFill>
              </a:rPr>
              <a:t>(Twitter, Instagram, YouTube, LinkedIn, Facebook, GitHub)</a:t>
            </a:r>
          </a:p>
          <a:p>
            <a:r>
              <a:rPr lang="en-US" sz="2000" dirty="0" smtClean="0"/>
              <a:t>Meetings </a:t>
            </a:r>
            <a:r>
              <a:rPr lang="en-US" sz="2000" dirty="0"/>
              <a:t>with </a:t>
            </a:r>
            <a:r>
              <a:rPr lang="en-US" sz="2000" dirty="0" smtClean="0"/>
              <a:t>other government departments </a:t>
            </a:r>
            <a:r>
              <a:rPr lang="en-US" sz="2000" dirty="0" smtClean="0">
                <a:solidFill>
                  <a:schemeClr val="bg1">
                    <a:lumMod val="65000"/>
                  </a:schemeClr>
                </a:solidFill>
              </a:rPr>
              <a:t>(Central Bank, National Treasury, National Court of Accounts, Ministry of Planning and Budget, etc.)</a:t>
            </a:r>
          </a:p>
          <a:p>
            <a:r>
              <a:rPr lang="en-US" sz="2000" dirty="0"/>
              <a:t>Meetings with </a:t>
            </a:r>
            <a:r>
              <a:rPr lang="en-US" sz="2000" dirty="0" smtClean="0"/>
              <a:t>other IFIs</a:t>
            </a:r>
            <a:r>
              <a:rPr lang="en-US" sz="2000" dirty="0" smtClean="0">
                <a:solidFill>
                  <a:schemeClr val="bg1">
                    <a:lumMod val="65000"/>
                  </a:schemeClr>
                </a:solidFill>
              </a:rPr>
              <a:t> (</a:t>
            </a:r>
            <a:r>
              <a:rPr lang="en-US" sz="2000" dirty="0" err="1" smtClean="0">
                <a:solidFill>
                  <a:schemeClr val="bg1">
                    <a:lumMod val="65000"/>
                  </a:schemeClr>
                </a:solidFill>
              </a:rPr>
              <a:t>eg</a:t>
            </a:r>
            <a:r>
              <a:rPr lang="en-US" sz="2000" dirty="0" smtClean="0">
                <a:solidFill>
                  <a:schemeClr val="bg1">
                    <a:lumMod val="65000"/>
                  </a:schemeClr>
                </a:solidFill>
              </a:rPr>
              <a:t> Portugal, South Africa, OECD Meetings)</a:t>
            </a:r>
            <a:endParaRPr lang="en-US" sz="2000" dirty="0" smtClean="0"/>
          </a:p>
          <a:p>
            <a:r>
              <a:rPr lang="en-US" sz="2000" dirty="0" smtClean="0"/>
              <a:t>Meetings </a:t>
            </a:r>
            <a:r>
              <a:rPr lang="en-US" sz="2000" dirty="0"/>
              <a:t>with the financial </a:t>
            </a:r>
            <a:r>
              <a:rPr lang="en-US" sz="2000" dirty="0" smtClean="0"/>
              <a:t>market</a:t>
            </a:r>
            <a:r>
              <a:rPr lang="en-US" sz="2000" dirty="0" smtClean="0">
                <a:solidFill>
                  <a:schemeClr val="bg1">
                    <a:lumMod val="65000"/>
                  </a:schemeClr>
                </a:solidFill>
              </a:rPr>
              <a:t> (banks, asset managers, rating agencies)</a:t>
            </a:r>
          </a:p>
          <a:p>
            <a:r>
              <a:rPr lang="en-US" sz="2000" dirty="0" smtClean="0"/>
              <a:t>Meetings </a:t>
            </a:r>
            <a:r>
              <a:rPr lang="en-US" sz="2000" dirty="0"/>
              <a:t>with </a:t>
            </a:r>
            <a:r>
              <a:rPr lang="en-US" sz="2000" dirty="0" smtClean="0"/>
              <a:t>international organizations </a:t>
            </a:r>
            <a:r>
              <a:rPr lang="en-US" sz="2000" dirty="0" smtClean="0">
                <a:solidFill>
                  <a:schemeClr val="bg1">
                    <a:lumMod val="65000"/>
                  </a:schemeClr>
                </a:solidFill>
              </a:rPr>
              <a:t>(OECD, IMF, WB, IDB, CEPAL, etc.)</a:t>
            </a:r>
          </a:p>
          <a:p>
            <a:r>
              <a:rPr lang="en-US" sz="2000" dirty="0" smtClean="0"/>
              <a:t>Meeting </a:t>
            </a:r>
            <a:r>
              <a:rPr lang="en-US" sz="2000" dirty="0"/>
              <a:t>with </a:t>
            </a:r>
            <a:r>
              <a:rPr lang="en-US" sz="2000" dirty="0" smtClean="0"/>
              <a:t>Members of Parliament</a:t>
            </a:r>
            <a:r>
              <a:rPr lang="en-US" sz="2000" dirty="0" smtClean="0">
                <a:solidFill>
                  <a:schemeClr val="bg1">
                    <a:lumMod val="65000"/>
                  </a:schemeClr>
                </a:solidFill>
              </a:rPr>
              <a:t> (</a:t>
            </a:r>
            <a:r>
              <a:rPr lang="en-US" sz="2000" dirty="0" err="1" smtClean="0">
                <a:solidFill>
                  <a:schemeClr val="bg1">
                    <a:lumMod val="65000"/>
                  </a:schemeClr>
                </a:solidFill>
              </a:rPr>
              <a:t>eg</a:t>
            </a:r>
            <a:r>
              <a:rPr lang="en-US" sz="2000" dirty="0" smtClean="0">
                <a:solidFill>
                  <a:schemeClr val="bg1">
                    <a:lumMod val="65000"/>
                  </a:schemeClr>
                </a:solidFill>
              </a:rPr>
              <a:t> about new fiscal framework)</a:t>
            </a:r>
            <a:endParaRPr lang="pt-BR" sz="2000" dirty="0" smtClean="0">
              <a:solidFill>
                <a:schemeClr val="bg1">
                  <a:lumMod val="65000"/>
                </a:schemeClr>
              </a:solidFill>
            </a:endParaRPr>
          </a:p>
          <a:p>
            <a:r>
              <a:rPr lang="pt-BR" sz="2000" dirty="0" err="1" smtClean="0"/>
              <a:t>Participation</a:t>
            </a:r>
            <a:r>
              <a:rPr lang="pt-BR" sz="2000" dirty="0" smtClean="0"/>
              <a:t> </a:t>
            </a:r>
            <a:r>
              <a:rPr lang="pt-BR" sz="2000" dirty="0"/>
              <a:t>in </a:t>
            </a:r>
            <a:r>
              <a:rPr lang="pt-BR" sz="2000" dirty="0" err="1" smtClean="0"/>
              <a:t>academic</a:t>
            </a:r>
            <a:r>
              <a:rPr lang="pt-BR" sz="2000" dirty="0" smtClean="0"/>
              <a:t> </a:t>
            </a:r>
            <a:r>
              <a:rPr lang="pt-BR" sz="2000" dirty="0" err="1" smtClean="0"/>
              <a:t>seminars</a:t>
            </a:r>
            <a:r>
              <a:rPr lang="pt-BR" sz="2000" dirty="0">
                <a:solidFill>
                  <a:schemeClr val="bg1">
                    <a:lumMod val="65000"/>
                  </a:schemeClr>
                </a:solidFill>
              </a:rPr>
              <a:t> </a:t>
            </a:r>
            <a:r>
              <a:rPr lang="pt-BR" sz="2000" dirty="0" smtClean="0">
                <a:solidFill>
                  <a:schemeClr val="bg1">
                    <a:lumMod val="65000"/>
                  </a:schemeClr>
                </a:solidFill>
              </a:rPr>
              <a:t>(</a:t>
            </a:r>
            <a:r>
              <a:rPr lang="pt-BR" sz="2000" dirty="0" err="1" smtClean="0">
                <a:solidFill>
                  <a:schemeClr val="bg1">
                    <a:lumMod val="65000"/>
                  </a:schemeClr>
                </a:solidFill>
              </a:rPr>
              <a:t>national</a:t>
            </a:r>
            <a:r>
              <a:rPr lang="pt-BR" sz="2000" dirty="0" smtClean="0">
                <a:solidFill>
                  <a:schemeClr val="bg1">
                    <a:lumMod val="65000"/>
                  </a:schemeClr>
                </a:solidFill>
              </a:rPr>
              <a:t> </a:t>
            </a:r>
            <a:r>
              <a:rPr lang="pt-BR" sz="2000" dirty="0" err="1" smtClean="0">
                <a:solidFill>
                  <a:schemeClr val="bg1">
                    <a:lumMod val="65000"/>
                  </a:schemeClr>
                </a:solidFill>
              </a:rPr>
              <a:t>and</a:t>
            </a:r>
            <a:r>
              <a:rPr lang="pt-BR" sz="2000" dirty="0" smtClean="0">
                <a:solidFill>
                  <a:schemeClr val="bg1">
                    <a:lumMod val="65000"/>
                  </a:schemeClr>
                </a:solidFill>
              </a:rPr>
              <a:t> </a:t>
            </a:r>
            <a:r>
              <a:rPr lang="pt-BR" sz="2000" dirty="0" err="1" smtClean="0">
                <a:solidFill>
                  <a:schemeClr val="bg1">
                    <a:lumMod val="65000"/>
                  </a:schemeClr>
                </a:solidFill>
              </a:rPr>
              <a:t>international</a:t>
            </a:r>
            <a:r>
              <a:rPr lang="pt-BR" sz="2000" dirty="0" smtClean="0">
                <a:solidFill>
                  <a:schemeClr val="bg1">
                    <a:lumMod val="65000"/>
                  </a:schemeClr>
                </a:solidFill>
              </a:rPr>
              <a:t>)</a:t>
            </a:r>
            <a:endParaRPr lang="pt-BR" sz="2000" dirty="0">
              <a:solidFill>
                <a:schemeClr val="bg1">
                  <a:lumMod val="65000"/>
                </a:schemeClr>
              </a:solidFill>
            </a:endParaRPr>
          </a:p>
          <a:p>
            <a:endParaRPr lang="pt-BR" dirty="0" smtClean="0"/>
          </a:p>
        </p:txBody>
      </p:sp>
    </p:spTree>
    <p:extLst>
      <p:ext uri="{BB962C8B-B14F-4D97-AF65-F5344CB8AC3E}">
        <p14:creationId xmlns:p14="http://schemas.microsoft.com/office/powerpoint/2010/main" val="1908575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Media </a:t>
            </a:r>
            <a:r>
              <a:rPr lang="pt-BR" dirty="0" err="1" smtClean="0"/>
              <a:t>visibility</a:t>
            </a:r>
            <a:endParaRPr lang="pt-BR" dirty="0"/>
          </a:p>
        </p:txBody>
      </p:sp>
      <p:sp>
        <p:nvSpPr>
          <p:cNvPr id="3" name="Espaço Reservado para Conteúdo 2"/>
          <p:cNvSpPr>
            <a:spLocks noGrp="1"/>
          </p:cNvSpPr>
          <p:nvPr>
            <p:ph idx="1"/>
          </p:nvPr>
        </p:nvSpPr>
        <p:spPr/>
        <p:txBody>
          <a:bodyPr>
            <a:normAutofit/>
          </a:bodyPr>
          <a:lstStyle/>
          <a:p>
            <a:r>
              <a:rPr lang="pt-BR" sz="1800" dirty="0" smtClean="0"/>
              <a:t>The </a:t>
            </a:r>
            <a:r>
              <a:rPr lang="en-US" sz="1800" dirty="0" smtClean="0"/>
              <a:t>press </a:t>
            </a:r>
            <a:r>
              <a:rPr lang="en-US" sz="1800" dirty="0"/>
              <a:t>is important to </a:t>
            </a:r>
            <a:r>
              <a:rPr lang="en-US" sz="1800" dirty="0" smtClean="0"/>
              <a:t>assess IFIs</a:t>
            </a:r>
            <a:r>
              <a:rPr lang="en-US" sz="1800" dirty="0"/>
              <a:t>' </a:t>
            </a:r>
            <a:r>
              <a:rPr lang="en-US" sz="1800" dirty="0" smtClean="0"/>
              <a:t>performances, </a:t>
            </a:r>
            <a:r>
              <a:rPr lang="en-US" sz="1800" dirty="0"/>
              <a:t>since these </a:t>
            </a:r>
            <a:r>
              <a:rPr lang="en-US" sz="1800" dirty="0" smtClean="0"/>
              <a:t>institutions only </a:t>
            </a:r>
            <a:r>
              <a:rPr lang="en-US" sz="1800" dirty="0"/>
              <a:t>have </a:t>
            </a:r>
            <a:r>
              <a:rPr lang="en-US" sz="1800" dirty="0" smtClean="0"/>
              <a:t>the </a:t>
            </a:r>
            <a:r>
              <a:rPr lang="en-US" sz="1800" dirty="0"/>
              <a:t>power to produce </a:t>
            </a:r>
            <a:r>
              <a:rPr lang="en-US" sz="1800" dirty="0" smtClean="0"/>
              <a:t>information, being unable to impose sanctions</a:t>
            </a:r>
          </a:p>
          <a:p>
            <a:r>
              <a:rPr lang="pt-BR" sz="1800" dirty="0" err="1" smtClean="0"/>
              <a:t>Bet</a:t>
            </a:r>
            <a:r>
              <a:rPr lang="en-US" sz="1800" dirty="0" smtClean="0"/>
              <a:t>ween </a:t>
            </a:r>
            <a:r>
              <a:rPr lang="en-US" sz="1800" dirty="0"/>
              <a:t>2017 and 2022, the average number of daily mentions in the national press was 1.7 (2019, 2020, </a:t>
            </a:r>
            <a:r>
              <a:rPr lang="en-US" sz="1800" dirty="0" smtClean="0"/>
              <a:t>2021 and 2023 </a:t>
            </a:r>
            <a:r>
              <a:rPr lang="en-US" sz="1800" dirty="0"/>
              <a:t>were atypical years)</a:t>
            </a:r>
            <a:endParaRPr lang="pt-BR" sz="1800" dirty="0"/>
          </a:p>
          <a:p>
            <a:pPr indent="-36000" algn="just">
              <a:spcAft>
                <a:spcPts val="600"/>
              </a:spcAft>
            </a:pPr>
            <a:endParaRPr lang="en-US" sz="1400" dirty="0"/>
          </a:p>
          <a:p>
            <a:endParaRPr lang="en-US" sz="2000" dirty="0" smtClean="0"/>
          </a:p>
        </p:txBody>
      </p:sp>
      <p:graphicFrame>
        <p:nvGraphicFramePr>
          <p:cNvPr id="5" name="Gráfico 4"/>
          <p:cNvGraphicFramePr>
            <a:graphicFrameLocks/>
          </p:cNvGraphicFramePr>
          <p:nvPr>
            <p:extLst>
              <p:ext uri="{D42A27DB-BD31-4B8C-83A1-F6EECF244321}">
                <p14:modId xmlns:p14="http://schemas.microsoft.com/office/powerpoint/2010/main" val="3434538798"/>
              </p:ext>
            </p:extLst>
          </p:nvPr>
        </p:nvGraphicFramePr>
        <p:xfrm>
          <a:off x="1828799" y="3261014"/>
          <a:ext cx="5663045" cy="29111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376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err="1" smtClean="0"/>
              <a:t>Timeline</a:t>
            </a:r>
            <a:r>
              <a:rPr lang="pt-BR" dirty="0" smtClean="0"/>
              <a:t> (1 </a:t>
            </a:r>
            <a:r>
              <a:rPr lang="pt-BR" dirty="0" err="1" smtClean="0"/>
              <a:t>of</a:t>
            </a:r>
            <a:r>
              <a:rPr lang="pt-BR" dirty="0" smtClean="0"/>
              <a:t> 3)</a:t>
            </a:r>
            <a:endParaRPr lang="pt-BR" dirty="0"/>
          </a:p>
        </p:txBody>
      </p:sp>
      <p:cxnSp>
        <p:nvCxnSpPr>
          <p:cNvPr id="7" name="Conector reto 6"/>
          <p:cNvCxnSpPr/>
          <p:nvPr/>
        </p:nvCxnSpPr>
        <p:spPr>
          <a:xfrm>
            <a:off x="572818" y="2473036"/>
            <a:ext cx="7864600" cy="20782"/>
          </a:xfrm>
          <a:prstGeom prst="line">
            <a:avLst/>
          </a:prstGeom>
          <a:ln w="76200">
            <a:solidFill>
              <a:srgbClr val="005D8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Elipse 8"/>
          <p:cNvSpPr/>
          <p:nvPr/>
        </p:nvSpPr>
        <p:spPr>
          <a:xfrm>
            <a:off x="2047315" y="2369114"/>
            <a:ext cx="252000" cy="252000"/>
          </a:xfrm>
          <a:prstGeom prst="ellipse">
            <a:avLst/>
          </a:prstGeom>
          <a:solidFill>
            <a:srgbClr val="BD534B"/>
          </a:solidFill>
          <a:ln w="57150">
            <a:solidFill>
              <a:srgbClr val="005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ixaDeTexto 9"/>
          <p:cNvSpPr txBox="1"/>
          <p:nvPr/>
        </p:nvSpPr>
        <p:spPr>
          <a:xfrm>
            <a:off x="0" y="2605435"/>
            <a:ext cx="1326786" cy="738664"/>
          </a:xfrm>
          <a:prstGeom prst="rect">
            <a:avLst/>
          </a:prstGeom>
          <a:noFill/>
        </p:spPr>
        <p:txBody>
          <a:bodyPr wrap="square" rtlCol="0">
            <a:spAutoFit/>
          </a:bodyPr>
          <a:lstStyle/>
          <a:p>
            <a:r>
              <a:rPr lang="pt-BR" sz="1400" dirty="0" smtClean="0"/>
              <a:t>IFI </a:t>
            </a:r>
            <a:r>
              <a:rPr lang="pt-BR" sz="1400" b="1" dirty="0" err="1" smtClean="0"/>
              <a:t>is</a:t>
            </a:r>
            <a:r>
              <a:rPr lang="pt-BR" sz="1400" b="1" dirty="0" smtClean="0"/>
              <a:t> </a:t>
            </a:r>
            <a:r>
              <a:rPr lang="pt-BR" sz="1400" b="1" dirty="0" err="1" smtClean="0"/>
              <a:t>created</a:t>
            </a:r>
            <a:r>
              <a:rPr lang="pt-BR" sz="1400" b="1" dirty="0" smtClean="0"/>
              <a:t> </a:t>
            </a:r>
            <a:r>
              <a:rPr lang="pt-BR" sz="1400" dirty="0" err="1" smtClean="0"/>
              <a:t>within</a:t>
            </a:r>
            <a:r>
              <a:rPr lang="pt-BR" sz="1400" dirty="0" smtClean="0"/>
              <a:t> </a:t>
            </a:r>
            <a:r>
              <a:rPr lang="pt-BR" sz="1400" dirty="0" err="1" smtClean="0"/>
              <a:t>the</a:t>
            </a:r>
            <a:r>
              <a:rPr lang="pt-BR" sz="1400" dirty="0" smtClean="0"/>
              <a:t> Federal </a:t>
            </a:r>
            <a:r>
              <a:rPr lang="pt-BR" sz="1400" dirty="0" err="1" smtClean="0"/>
              <a:t>Senate</a:t>
            </a:r>
            <a:endParaRPr lang="en-US" sz="1400" dirty="0"/>
          </a:p>
        </p:txBody>
      </p:sp>
      <p:sp>
        <p:nvSpPr>
          <p:cNvPr id="12" name="CaixaDeTexto 11"/>
          <p:cNvSpPr txBox="1"/>
          <p:nvPr/>
        </p:nvSpPr>
        <p:spPr>
          <a:xfrm>
            <a:off x="131195" y="1988858"/>
            <a:ext cx="994910" cy="338554"/>
          </a:xfrm>
          <a:prstGeom prst="rect">
            <a:avLst/>
          </a:prstGeom>
          <a:noFill/>
        </p:spPr>
        <p:txBody>
          <a:bodyPr wrap="square" rtlCol="0">
            <a:spAutoFit/>
          </a:bodyPr>
          <a:lstStyle/>
          <a:p>
            <a:r>
              <a:rPr lang="pt-BR" sz="1600" b="1" dirty="0" err="1" smtClean="0"/>
              <a:t>Nov</a:t>
            </a:r>
            <a:r>
              <a:rPr lang="pt-BR" sz="1600" b="1" dirty="0" smtClean="0"/>
              <a:t> 2016</a:t>
            </a:r>
            <a:endParaRPr lang="en-US" sz="1600" b="1" dirty="0"/>
          </a:p>
        </p:txBody>
      </p:sp>
      <p:sp>
        <p:nvSpPr>
          <p:cNvPr id="13" name="CaixaDeTexto 12"/>
          <p:cNvSpPr txBox="1"/>
          <p:nvPr/>
        </p:nvSpPr>
        <p:spPr>
          <a:xfrm>
            <a:off x="1675860" y="1990154"/>
            <a:ext cx="994910" cy="338554"/>
          </a:xfrm>
          <a:prstGeom prst="rect">
            <a:avLst/>
          </a:prstGeom>
          <a:noFill/>
        </p:spPr>
        <p:txBody>
          <a:bodyPr wrap="square" rtlCol="0">
            <a:spAutoFit/>
          </a:bodyPr>
          <a:lstStyle/>
          <a:p>
            <a:r>
              <a:rPr lang="pt-BR" sz="1600" b="1" dirty="0" err="1" smtClean="0"/>
              <a:t>Feb</a:t>
            </a:r>
            <a:r>
              <a:rPr lang="pt-BR" sz="1600" b="1" dirty="0" smtClean="0"/>
              <a:t> 2017</a:t>
            </a:r>
            <a:endParaRPr lang="en-US" sz="1600" b="1" dirty="0"/>
          </a:p>
        </p:txBody>
      </p:sp>
      <p:sp>
        <p:nvSpPr>
          <p:cNvPr id="14" name="CaixaDeTexto 13"/>
          <p:cNvSpPr txBox="1"/>
          <p:nvPr/>
        </p:nvSpPr>
        <p:spPr>
          <a:xfrm>
            <a:off x="1316068" y="2690150"/>
            <a:ext cx="1763055" cy="738664"/>
          </a:xfrm>
          <a:prstGeom prst="rect">
            <a:avLst/>
          </a:prstGeom>
          <a:noFill/>
        </p:spPr>
        <p:txBody>
          <a:bodyPr wrap="square" rtlCol="0">
            <a:spAutoFit/>
          </a:bodyPr>
          <a:lstStyle/>
          <a:p>
            <a:r>
              <a:rPr lang="pt-BR" sz="1400" dirty="0" err="1" smtClean="0"/>
              <a:t>First</a:t>
            </a:r>
            <a:r>
              <a:rPr lang="pt-BR" sz="1400" dirty="0" smtClean="0"/>
              <a:t> </a:t>
            </a:r>
            <a:r>
              <a:rPr lang="pt-BR" sz="1400" dirty="0" err="1" smtClean="0"/>
              <a:t>edition</a:t>
            </a:r>
            <a:r>
              <a:rPr lang="pt-BR" sz="1400" dirty="0" smtClean="0"/>
              <a:t> </a:t>
            </a:r>
            <a:r>
              <a:rPr lang="pt-BR" sz="1400" dirty="0" err="1" smtClean="0"/>
              <a:t>of</a:t>
            </a:r>
            <a:r>
              <a:rPr lang="pt-BR" sz="1400" dirty="0" smtClean="0"/>
              <a:t> </a:t>
            </a:r>
            <a:r>
              <a:rPr lang="pt-BR" sz="1400" b="1" dirty="0" smtClean="0"/>
              <a:t>Fiscal Follow-Up </a:t>
            </a:r>
            <a:r>
              <a:rPr lang="pt-BR" sz="1400" b="1" dirty="0" err="1" smtClean="0"/>
              <a:t>Report</a:t>
            </a:r>
            <a:r>
              <a:rPr lang="pt-BR" sz="1400" b="1" dirty="0" smtClean="0"/>
              <a:t> </a:t>
            </a:r>
            <a:r>
              <a:rPr lang="pt-BR" sz="1400" dirty="0" smtClean="0"/>
              <a:t>series </a:t>
            </a:r>
            <a:r>
              <a:rPr lang="pt-BR" sz="1400" dirty="0" err="1" smtClean="0"/>
              <a:t>is</a:t>
            </a:r>
            <a:r>
              <a:rPr lang="pt-BR" sz="1400" dirty="0" smtClean="0"/>
              <a:t> </a:t>
            </a:r>
            <a:r>
              <a:rPr lang="pt-BR" sz="1400" dirty="0" err="1" smtClean="0"/>
              <a:t>published</a:t>
            </a:r>
            <a:endParaRPr lang="en-US" sz="1400" dirty="0"/>
          </a:p>
        </p:txBody>
      </p:sp>
      <p:sp>
        <p:nvSpPr>
          <p:cNvPr id="24" name="Elipse 23"/>
          <p:cNvSpPr/>
          <p:nvPr/>
        </p:nvSpPr>
        <p:spPr>
          <a:xfrm>
            <a:off x="7661309" y="2367818"/>
            <a:ext cx="252000" cy="252000"/>
          </a:xfrm>
          <a:prstGeom prst="ellipse">
            <a:avLst/>
          </a:prstGeom>
          <a:solidFill>
            <a:srgbClr val="BD534B"/>
          </a:solidFill>
          <a:ln w="57150">
            <a:solidFill>
              <a:srgbClr val="005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ixaDeTexto 24"/>
          <p:cNvSpPr txBox="1"/>
          <p:nvPr/>
        </p:nvSpPr>
        <p:spPr>
          <a:xfrm>
            <a:off x="7297537" y="1714008"/>
            <a:ext cx="994910" cy="584775"/>
          </a:xfrm>
          <a:prstGeom prst="rect">
            <a:avLst/>
          </a:prstGeom>
          <a:noFill/>
        </p:spPr>
        <p:txBody>
          <a:bodyPr wrap="square" rtlCol="0">
            <a:spAutoFit/>
          </a:bodyPr>
          <a:lstStyle/>
          <a:p>
            <a:r>
              <a:rPr lang="pt-BR" sz="1600" b="1" dirty="0" err="1" smtClean="0"/>
              <a:t>End</a:t>
            </a:r>
            <a:r>
              <a:rPr lang="pt-BR" sz="1600" b="1" dirty="0" smtClean="0"/>
              <a:t> </a:t>
            </a:r>
            <a:r>
              <a:rPr lang="pt-BR" sz="1600" b="1" dirty="0" err="1" smtClean="0"/>
              <a:t>of</a:t>
            </a:r>
            <a:r>
              <a:rPr lang="pt-BR" sz="1600" b="1" dirty="0" smtClean="0"/>
              <a:t> 2017</a:t>
            </a:r>
            <a:endParaRPr lang="en-US" sz="1600" b="1" dirty="0"/>
          </a:p>
        </p:txBody>
      </p:sp>
      <p:sp>
        <p:nvSpPr>
          <p:cNvPr id="26" name="CaixaDeTexto 25"/>
          <p:cNvSpPr txBox="1"/>
          <p:nvPr/>
        </p:nvSpPr>
        <p:spPr>
          <a:xfrm>
            <a:off x="6857102" y="2658638"/>
            <a:ext cx="1875780" cy="1384995"/>
          </a:xfrm>
          <a:prstGeom prst="rect">
            <a:avLst/>
          </a:prstGeom>
          <a:noFill/>
        </p:spPr>
        <p:txBody>
          <a:bodyPr wrap="square" rtlCol="0">
            <a:spAutoFit/>
          </a:bodyPr>
          <a:lstStyle/>
          <a:p>
            <a:r>
              <a:rPr lang="pt-BR" sz="1400" dirty="0" err="1" smtClean="0"/>
              <a:t>IFI’s</a:t>
            </a:r>
            <a:r>
              <a:rPr lang="pt-BR" sz="1400" dirty="0" smtClean="0"/>
              <a:t> </a:t>
            </a:r>
            <a:r>
              <a:rPr lang="pt-BR" sz="1400" dirty="0" err="1" smtClean="0"/>
              <a:t>analyst</a:t>
            </a:r>
            <a:r>
              <a:rPr lang="pt-BR" sz="1400" dirty="0" smtClean="0"/>
              <a:t> </a:t>
            </a:r>
            <a:r>
              <a:rPr lang="pt-BR" sz="1400" dirty="0" err="1" smtClean="0"/>
              <a:t>is</a:t>
            </a:r>
            <a:r>
              <a:rPr lang="pt-BR" sz="1400" dirty="0" smtClean="0"/>
              <a:t> </a:t>
            </a:r>
            <a:r>
              <a:rPr lang="pt-BR" sz="1400" dirty="0" err="1" smtClean="0"/>
              <a:t>awarded</a:t>
            </a:r>
            <a:r>
              <a:rPr lang="pt-BR" sz="1400" dirty="0" smtClean="0"/>
              <a:t> </a:t>
            </a:r>
            <a:r>
              <a:rPr lang="pt-BR" sz="1400" dirty="0" err="1" smtClean="0"/>
              <a:t>the</a:t>
            </a:r>
            <a:r>
              <a:rPr lang="pt-BR" sz="1400" dirty="0" smtClean="0"/>
              <a:t> </a:t>
            </a:r>
            <a:r>
              <a:rPr lang="pt-BR" sz="1400" b="1" dirty="0" err="1" smtClean="0"/>
              <a:t>National</a:t>
            </a:r>
            <a:r>
              <a:rPr lang="pt-BR" sz="1400" b="1" dirty="0" smtClean="0"/>
              <a:t> </a:t>
            </a:r>
            <a:r>
              <a:rPr lang="pt-BR" sz="1400" b="1" dirty="0" err="1" smtClean="0"/>
              <a:t>Treasury</a:t>
            </a:r>
            <a:r>
              <a:rPr lang="pt-BR" sz="1400" b="1" dirty="0" smtClean="0"/>
              <a:t> </a:t>
            </a:r>
            <a:r>
              <a:rPr lang="pt-BR" sz="1400" b="1" dirty="0" err="1" smtClean="0"/>
              <a:t>Prize</a:t>
            </a:r>
            <a:endParaRPr lang="pt-BR" sz="1400" b="1" dirty="0" smtClean="0"/>
          </a:p>
          <a:p>
            <a:endParaRPr lang="pt-BR" sz="1400" dirty="0"/>
          </a:p>
          <a:p>
            <a:r>
              <a:rPr lang="pt-BR" sz="1400" dirty="0" err="1" smtClean="0"/>
              <a:t>Theme</a:t>
            </a:r>
            <a:r>
              <a:rPr lang="pt-BR" sz="1400" dirty="0" smtClean="0"/>
              <a:t>: </a:t>
            </a:r>
            <a:r>
              <a:rPr lang="pt-BR" sz="1400" dirty="0" err="1"/>
              <a:t>c</a:t>
            </a:r>
            <a:r>
              <a:rPr lang="pt-BR" sz="1400" dirty="0" err="1" smtClean="0"/>
              <a:t>ost</a:t>
            </a:r>
            <a:r>
              <a:rPr lang="pt-BR" sz="1400" dirty="0" smtClean="0"/>
              <a:t> </a:t>
            </a:r>
            <a:r>
              <a:rPr lang="pt-BR" sz="1400" dirty="0" err="1" smtClean="0"/>
              <a:t>of</a:t>
            </a:r>
            <a:r>
              <a:rPr lang="pt-BR" sz="1400" dirty="0" smtClean="0"/>
              <a:t> </a:t>
            </a:r>
            <a:r>
              <a:rPr lang="pt-BR" sz="1400" dirty="0" err="1" smtClean="0"/>
              <a:t>foreign</a:t>
            </a:r>
            <a:r>
              <a:rPr lang="pt-BR" sz="1400" dirty="0" smtClean="0"/>
              <a:t> </a:t>
            </a:r>
            <a:r>
              <a:rPr lang="pt-BR" sz="1400" dirty="0" err="1" smtClean="0"/>
              <a:t>exchange</a:t>
            </a:r>
            <a:r>
              <a:rPr lang="pt-BR" sz="1400" dirty="0" smtClean="0"/>
              <a:t> reserves</a:t>
            </a:r>
            <a:endParaRPr lang="en-US" sz="1400" dirty="0"/>
          </a:p>
        </p:txBody>
      </p:sp>
      <p:pic>
        <p:nvPicPr>
          <p:cNvPr id="27" name="Imagem 26"/>
          <p:cNvPicPr>
            <a:picLocks noChangeAspect="1"/>
          </p:cNvPicPr>
          <p:nvPr/>
        </p:nvPicPr>
        <p:blipFill>
          <a:blip r:embed="rId2"/>
          <a:stretch>
            <a:fillRect/>
          </a:stretch>
        </p:blipFill>
        <p:spPr>
          <a:xfrm>
            <a:off x="6892911" y="4133285"/>
            <a:ext cx="1800847" cy="1794102"/>
          </a:xfrm>
          <a:prstGeom prst="rect">
            <a:avLst/>
          </a:prstGeom>
        </p:spPr>
      </p:pic>
      <p:pic>
        <p:nvPicPr>
          <p:cNvPr id="28" name="Imagem 27"/>
          <p:cNvPicPr>
            <a:picLocks noChangeAspect="1"/>
          </p:cNvPicPr>
          <p:nvPr/>
        </p:nvPicPr>
        <p:blipFill>
          <a:blip r:embed="rId3"/>
          <a:stretch>
            <a:fillRect/>
          </a:stretch>
        </p:blipFill>
        <p:spPr>
          <a:xfrm>
            <a:off x="172093" y="3417954"/>
            <a:ext cx="771525" cy="857250"/>
          </a:xfrm>
          <a:prstGeom prst="rect">
            <a:avLst/>
          </a:prstGeom>
        </p:spPr>
      </p:pic>
      <p:pic>
        <p:nvPicPr>
          <p:cNvPr id="29" name="Imagem 28"/>
          <p:cNvPicPr>
            <a:picLocks noChangeAspect="1"/>
          </p:cNvPicPr>
          <p:nvPr/>
        </p:nvPicPr>
        <p:blipFill>
          <a:blip r:embed="rId4"/>
          <a:stretch>
            <a:fillRect/>
          </a:stretch>
        </p:blipFill>
        <p:spPr>
          <a:xfrm>
            <a:off x="1441073" y="3608290"/>
            <a:ext cx="1464483" cy="2055616"/>
          </a:xfrm>
          <a:prstGeom prst="rect">
            <a:avLst/>
          </a:prstGeom>
          <a:ln>
            <a:solidFill>
              <a:schemeClr val="bg1">
                <a:lumMod val="65000"/>
              </a:schemeClr>
            </a:solidFill>
          </a:ln>
        </p:spPr>
      </p:pic>
      <p:sp>
        <p:nvSpPr>
          <p:cNvPr id="30" name="Elipse 29"/>
          <p:cNvSpPr/>
          <p:nvPr/>
        </p:nvSpPr>
        <p:spPr>
          <a:xfrm>
            <a:off x="5580864" y="2378209"/>
            <a:ext cx="252000" cy="252000"/>
          </a:xfrm>
          <a:prstGeom prst="ellipse">
            <a:avLst/>
          </a:prstGeom>
          <a:solidFill>
            <a:srgbClr val="BD534B"/>
          </a:solidFill>
          <a:ln w="57150">
            <a:solidFill>
              <a:srgbClr val="005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aixaDeTexto 30"/>
          <p:cNvSpPr txBox="1"/>
          <p:nvPr/>
        </p:nvSpPr>
        <p:spPr>
          <a:xfrm>
            <a:off x="5209409" y="1999249"/>
            <a:ext cx="994910" cy="338554"/>
          </a:xfrm>
          <a:prstGeom prst="rect">
            <a:avLst/>
          </a:prstGeom>
          <a:noFill/>
        </p:spPr>
        <p:txBody>
          <a:bodyPr wrap="square" rtlCol="0">
            <a:spAutoFit/>
          </a:bodyPr>
          <a:lstStyle/>
          <a:p>
            <a:r>
              <a:rPr lang="pt-BR" sz="1600" b="1" dirty="0" err="1" smtClean="0"/>
              <a:t>Jun</a:t>
            </a:r>
            <a:r>
              <a:rPr lang="pt-BR" sz="1600" b="1" dirty="0" smtClean="0"/>
              <a:t> 2017</a:t>
            </a:r>
            <a:endParaRPr lang="en-US" sz="1600" b="1" dirty="0"/>
          </a:p>
        </p:txBody>
      </p:sp>
      <p:sp>
        <p:nvSpPr>
          <p:cNvPr id="32" name="CaixaDeTexto 31"/>
          <p:cNvSpPr txBox="1"/>
          <p:nvPr/>
        </p:nvSpPr>
        <p:spPr>
          <a:xfrm>
            <a:off x="4932174" y="2677028"/>
            <a:ext cx="1824631" cy="1169551"/>
          </a:xfrm>
          <a:prstGeom prst="rect">
            <a:avLst/>
          </a:prstGeom>
          <a:noFill/>
        </p:spPr>
        <p:txBody>
          <a:bodyPr wrap="square" rtlCol="0">
            <a:spAutoFit/>
          </a:bodyPr>
          <a:lstStyle/>
          <a:p>
            <a:r>
              <a:rPr lang="pt-BR" sz="1400" dirty="0" err="1" smtClean="0"/>
              <a:t>First</a:t>
            </a:r>
            <a:r>
              <a:rPr lang="pt-BR" sz="1400" dirty="0" smtClean="0"/>
              <a:t> </a:t>
            </a:r>
            <a:r>
              <a:rPr lang="pt-BR" sz="1400" dirty="0" err="1" smtClean="0"/>
              <a:t>edition</a:t>
            </a:r>
            <a:r>
              <a:rPr lang="pt-BR" sz="1400" dirty="0" smtClean="0"/>
              <a:t> </a:t>
            </a:r>
            <a:r>
              <a:rPr lang="pt-BR" sz="1400" dirty="0" err="1" smtClean="0"/>
              <a:t>of</a:t>
            </a:r>
            <a:r>
              <a:rPr lang="pt-BR" sz="1400" dirty="0" smtClean="0"/>
              <a:t> </a:t>
            </a:r>
            <a:r>
              <a:rPr lang="pt-BR" sz="1400" b="1" dirty="0" err="1" smtClean="0"/>
              <a:t>Technical</a:t>
            </a:r>
            <a:r>
              <a:rPr lang="pt-BR" sz="1400" b="1" dirty="0" smtClean="0"/>
              <a:t> Note </a:t>
            </a:r>
            <a:r>
              <a:rPr lang="pt-BR" sz="1400" dirty="0" smtClean="0"/>
              <a:t>seres </a:t>
            </a:r>
            <a:r>
              <a:rPr lang="pt-BR" sz="1400" dirty="0" err="1" smtClean="0"/>
              <a:t>is</a:t>
            </a:r>
            <a:r>
              <a:rPr lang="pt-BR" sz="1400" dirty="0" smtClean="0"/>
              <a:t> </a:t>
            </a:r>
            <a:r>
              <a:rPr lang="pt-BR" sz="1400" dirty="0" err="1" smtClean="0"/>
              <a:t>published</a:t>
            </a:r>
            <a:endParaRPr lang="pt-BR" sz="1400" dirty="0" smtClean="0"/>
          </a:p>
          <a:p>
            <a:endParaRPr lang="pt-BR" sz="1400" dirty="0"/>
          </a:p>
          <a:p>
            <a:r>
              <a:rPr lang="pt-BR" sz="1400" dirty="0" err="1" smtClean="0"/>
              <a:t>Theme</a:t>
            </a:r>
            <a:r>
              <a:rPr lang="pt-BR" sz="1400" dirty="0" smtClean="0"/>
              <a:t>: </a:t>
            </a:r>
            <a:r>
              <a:rPr lang="pt-BR" sz="1400" dirty="0" err="1" smtClean="0"/>
              <a:t>quarterly</a:t>
            </a:r>
            <a:r>
              <a:rPr lang="pt-BR" sz="1400" dirty="0" smtClean="0"/>
              <a:t> GDP</a:t>
            </a:r>
            <a:endParaRPr lang="en-US" sz="1400" dirty="0"/>
          </a:p>
        </p:txBody>
      </p:sp>
      <p:pic>
        <p:nvPicPr>
          <p:cNvPr id="34" name="Imagem 33"/>
          <p:cNvPicPr>
            <a:picLocks noChangeAspect="1"/>
          </p:cNvPicPr>
          <p:nvPr/>
        </p:nvPicPr>
        <p:blipFill>
          <a:blip r:embed="rId5"/>
          <a:stretch>
            <a:fillRect/>
          </a:stretch>
        </p:blipFill>
        <p:spPr>
          <a:xfrm>
            <a:off x="4932174" y="4017122"/>
            <a:ext cx="1608326" cy="2140812"/>
          </a:xfrm>
          <a:prstGeom prst="rect">
            <a:avLst/>
          </a:prstGeom>
          <a:ln>
            <a:solidFill>
              <a:schemeClr val="bg1">
                <a:lumMod val="65000"/>
              </a:schemeClr>
            </a:solidFill>
          </a:ln>
        </p:spPr>
      </p:pic>
      <p:sp>
        <p:nvSpPr>
          <p:cNvPr id="36" name="Elipse 35"/>
          <p:cNvSpPr/>
          <p:nvPr/>
        </p:nvSpPr>
        <p:spPr>
          <a:xfrm>
            <a:off x="3810370" y="2378209"/>
            <a:ext cx="252000" cy="252000"/>
          </a:xfrm>
          <a:prstGeom prst="ellipse">
            <a:avLst/>
          </a:prstGeom>
          <a:solidFill>
            <a:srgbClr val="BD534B"/>
          </a:solidFill>
          <a:ln w="57150">
            <a:solidFill>
              <a:srgbClr val="005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aixaDeTexto 36"/>
          <p:cNvSpPr txBox="1"/>
          <p:nvPr/>
        </p:nvSpPr>
        <p:spPr>
          <a:xfrm>
            <a:off x="3438915" y="1999249"/>
            <a:ext cx="994910" cy="338554"/>
          </a:xfrm>
          <a:prstGeom prst="rect">
            <a:avLst/>
          </a:prstGeom>
          <a:noFill/>
        </p:spPr>
        <p:txBody>
          <a:bodyPr wrap="square" rtlCol="0">
            <a:spAutoFit/>
          </a:bodyPr>
          <a:lstStyle/>
          <a:p>
            <a:r>
              <a:rPr lang="pt-BR" sz="1600" b="1" dirty="0" smtClean="0"/>
              <a:t>Mar 2017</a:t>
            </a:r>
            <a:endParaRPr lang="en-US" sz="1600" b="1" dirty="0"/>
          </a:p>
        </p:txBody>
      </p:sp>
      <p:sp>
        <p:nvSpPr>
          <p:cNvPr id="38" name="CaixaDeTexto 37"/>
          <p:cNvSpPr txBox="1"/>
          <p:nvPr/>
        </p:nvSpPr>
        <p:spPr>
          <a:xfrm>
            <a:off x="3079124" y="2699245"/>
            <a:ext cx="1733338" cy="738664"/>
          </a:xfrm>
          <a:prstGeom prst="rect">
            <a:avLst/>
          </a:prstGeom>
          <a:noFill/>
        </p:spPr>
        <p:txBody>
          <a:bodyPr wrap="square" rtlCol="0">
            <a:spAutoFit/>
          </a:bodyPr>
          <a:lstStyle/>
          <a:p>
            <a:r>
              <a:rPr lang="pt-BR" sz="1400" dirty="0" err="1" smtClean="0"/>
              <a:t>First</a:t>
            </a:r>
            <a:r>
              <a:rPr lang="pt-BR" sz="1400" dirty="0" smtClean="0"/>
              <a:t> </a:t>
            </a:r>
            <a:r>
              <a:rPr lang="pt-BR" sz="1400" dirty="0" err="1" smtClean="0"/>
              <a:t>edition</a:t>
            </a:r>
            <a:r>
              <a:rPr lang="pt-BR" sz="1400" dirty="0" smtClean="0"/>
              <a:t> </a:t>
            </a:r>
            <a:r>
              <a:rPr lang="pt-BR" sz="1400" dirty="0" err="1" smtClean="0"/>
              <a:t>of</a:t>
            </a:r>
            <a:r>
              <a:rPr lang="pt-BR" sz="1400" dirty="0" smtClean="0"/>
              <a:t> </a:t>
            </a:r>
            <a:r>
              <a:rPr lang="pt-BR" sz="1400" b="1" dirty="0" err="1" smtClean="0"/>
              <a:t>Special</a:t>
            </a:r>
            <a:r>
              <a:rPr lang="pt-BR" sz="1400" b="1" dirty="0" smtClean="0"/>
              <a:t> </a:t>
            </a:r>
            <a:r>
              <a:rPr lang="pt-BR" sz="1400" b="1" dirty="0" err="1" smtClean="0"/>
              <a:t>Studies</a:t>
            </a:r>
            <a:r>
              <a:rPr lang="pt-BR" sz="1400" b="1" dirty="0" smtClean="0"/>
              <a:t> </a:t>
            </a:r>
            <a:r>
              <a:rPr lang="pt-BR" sz="1400" dirty="0" smtClean="0"/>
              <a:t>series </a:t>
            </a:r>
            <a:r>
              <a:rPr lang="pt-BR" sz="1400" dirty="0" err="1" smtClean="0"/>
              <a:t>is</a:t>
            </a:r>
            <a:r>
              <a:rPr lang="pt-BR" sz="1400" dirty="0" smtClean="0"/>
              <a:t> </a:t>
            </a:r>
            <a:r>
              <a:rPr lang="pt-BR" sz="1400" dirty="0" err="1" smtClean="0"/>
              <a:t>published</a:t>
            </a:r>
            <a:endParaRPr lang="en-US" sz="1400" dirty="0"/>
          </a:p>
        </p:txBody>
      </p:sp>
      <p:pic>
        <p:nvPicPr>
          <p:cNvPr id="40" name="Imagem 39"/>
          <p:cNvPicPr>
            <a:picLocks noChangeAspect="1"/>
          </p:cNvPicPr>
          <p:nvPr/>
        </p:nvPicPr>
        <p:blipFill>
          <a:blip r:embed="rId6"/>
          <a:stretch>
            <a:fillRect/>
          </a:stretch>
        </p:blipFill>
        <p:spPr>
          <a:xfrm>
            <a:off x="3141581" y="3595922"/>
            <a:ext cx="1608424" cy="2161432"/>
          </a:xfrm>
          <a:prstGeom prst="rect">
            <a:avLst/>
          </a:prstGeom>
          <a:ln>
            <a:solidFill>
              <a:schemeClr val="bg1">
                <a:lumMod val="65000"/>
              </a:schemeClr>
            </a:solidFill>
          </a:ln>
        </p:spPr>
      </p:pic>
    </p:spTree>
    <p:extLst>
      <p:ext uri="{BB962C8B-B14F-4D97-AF65-F5344CB8AC3E}">
        <p14:creationId xmlns:p14="http://schemas.microsoft.com/office/powerpoint/2010/main" val="3125360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954</TotalTime>
  <Words>782</Words>
  <Application>Microsoft Office PowerPoint</Application>
  <PresentationFormat>Apresentação na tela (4:3)</PresentationFormat>
  <Paragraphs>149</Paragraphs>
  <Slides>14</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Arial</vt:lpstr>
      <vt:lpstr>Calibri</vt:lpstr>
      <vt:lpstr>Calibri Light</vt:lpstr>
      <vt:lpstr>Tema do Office</vt:lpstr>
      <vt:lpstr>Brazilian IFI</vt:lpstr>
      <vt:lpstr>Foundation</vt:lpstr>
      <vt:lpstr>Mandate Resolution nº 42/2016 of the Federal Senate</vt:lpstr>
      <vt:lpstr>Organizational chart</vt:lpstr>
      <vt:lpstr>Publications</vt:lpstr>
      <vt:lpstr>Dissemination of results</vt:lpstr>
      <vt:lpstr>Dissemination of results</vt:lpstr>
      <vt:lpstr>Media visibility</vt:lpstr>
      <vt:lpstr>Timeline (1 of 3)</vt:lpstr>
      <vt:lpstr>Timeline (2 of 3)</vt:lpstr>
      <vt:lpstr>Timeline (3 of 3)</vt:lpstr>
      <vt:lpstr>Ongoing projects</vt:lpstr>
      <vt:lpstr>Final remarks</vt:lpstr>
      <vt:lpstr>Apresentação do PowerPoint</vt:lpstr>
    </vt:vector>
  </TitlesOfParts>
  <Company>Senado Federal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Correa Matoso</dc:creator>
  <cp:lastModifiedBy>Vilma da Conceição Pinto</cp:lastModifiedBy>
  <cp:revision>91</cp:revision>
  <dcterms:created xsi:type="dcterms:W3CDTF">2021-08-03T14:01:15Z</dcterms:created>
  <dcterms:modified xsi:type="dcterms:W3CDTF">2024-02-29T18:28:52Z</dcterms:modified>
</cp:coreProperties>
</file>