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bookmarkIdSeed="2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33" r:id="rId3"/>
    <p:sldId id="446" r:id="rId4"/>
    <p:sldId id="457" r:id="rId5"/>
    <p:sldId id="430" r:id="rId6"/>
    <p:sldId id="471" r:id="rId7"/>
    <p:sldId id="472" r:id="rId8"/>
    <p:sldId id="473" r:id="rId9"/>
    <p:sldId id="474" r:id="rId10"/>
    <p:sldId id="475" r:id="rId11"/>
    <p:sldId id="476" r:id="rId12"/>
    <p:sldId id="477" r:id="rId13"/>
    <p:sldId id="478" r:id="rId14"/>
    <p:sldId id="479" r:id="rId15"/>
    <p:sldId id="480" r:id="rId16"/>
    <p:sldId id="481" r:id="rId17"/>
    <p:sldId id="482" r:id="rId18"/>
    <p:sldId id="483" r:id="rId19"/>
    <p:sldId id="484" r:id="rId20"/>
    <p:sldId id="487" r:id="rId21"/>
    <p:sldId id="486" r:id="rId22"/>
    <p:sldId id="485" r:id="rId23"/>
    <p:sldId id="489" r:id="rId2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521415D9-36F7-43E2-AB2F-B90AF26B5E84}">
      <p14:sectionLst xmlns:p14="http://schemas.microsoft.com/office/powerpoint/2010/main">
        <p14:section name="Seção Padrão" id="{35ABD496-478D-4756-8F54-FB1F07DF4A88}">
          <p14:sldIdLst>
            <p14:sldId id="256"/>
          </p14:sldIdLst>
        </p14:section>
        <p14:section name="Parte Felipe" id="{12075EAA-F711-4E4A-B4CE-1D9F8BFC5329}">
          <p14:sldIdLst>
            <p14:sldId id="433"/>
            <p14:sldId id="446"/>
            <p14:sldId id="457"/>
            <p14:sldId id="430"/>
            <p14:sldId id="471"/>
          </p14:sldIdLst>
        </p14:section>
        <p14:section name="Parte Josué" id="{7BF6CE1B-D2B9-4135-A8CA-593EE5AF9294}">
          <p14:sldIdLst>
            <p14:sldId id="472"/>
            <p14:sldId id="473"/>
            <p14:sldId id="474"/>
            <p14:sldId id="475"/>
            <p14:sldId id="476"/>
            <p14:sldId id="477"/>
            <p14:sldId id="478"/>
            <p14:sldId id="479"/>
            <p14:sldId id="480"/>
            <p14:sldId id="481"/>
            <p14:sldId id="482"/>
            <p14:sldId id="483"/>
            <p14:sldId id="484"/>
            <p14:sldId id="487"/>
            <p14:sldId id="486"/>
            <p14:sldId id="485"/>
            <p14:sldId id="4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4" clrIdx="0"/>
  <p:cmAuthor id="1" name="Felipe Scudeler Salto" initials="FSS" lastIdx="6" clrIdx="1">
    <p:extLst>
      <p:ext uri="{19B8F6BF-5375-455C-9EA6-DF929625EA0E}">
        <p15:presenceInfo xmlns:p15="http://schemas.microsoft.com/office/powerpoint/2012/main" userId="S::fsalto@senado.leg.br::7647a65a-a712-4c28-bf6a-19bf034e72ea" providerId="AD"/>
      </p:ext>
    </p:extLst>
  </p:cmAuthor>
  <p:cmAuthor id="2" name="Josue Alfredo Pellegrini" initials="JAP" lastIdx="1" clrIdx="2">
    <p:extLst>
      <p:ext uri="{19B8F6BF-5375-455C-9EA6-DF929625EA0E}">
        <p15:presenceInfo xmlns:p15="http://schemas.microsoft.com/office/powerpoint/2012/main" userId="S::JOSUEAP@senado.gov.br::ec3a477a-bfb2-4578-a2a6-676ecad631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8"/>
    <a:srgbClr val="19597A"/>
    <a:srgbClr val="015C89"/>
    <a:srgbClr val="005D89"/>
    <a:srgbClr val="BD5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2" autoAdjust="0"/>
    <p:restoredTop sz="94660"/>
  </p:normalViewPr>
  <p:slideViewPr>
    <p:cSldViewPr>
      <p:cViewPr varScale="1">
        <p:scale>
          <a:sx n="68" d="100"/>
          <a:sy n="68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9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Users\Felipe\Downloads\serie_historica_mai20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osue\Documents\josu&#233;\material%20feito%20com%20home%20office%2018%20mar&#231;o\curso%20IDP\curso%202020\receitas\carga%20tribut&#225;ria\CTB%202018%20Tabelas%20-%20M18%20-%20Valores%20Publicacao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pt-BR" b="1">
                <a:solidFill>
                  <a:srgbClr val="19597A"/>
                </a:solidFill>
              </a:rPr>
              <a:t>Receitas líquidas e despesas primárias do governo central – acum. 12 meses a preços de mai/20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rgbClr val="19597A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8.522701857652315E-2"/>
          <c:y val="0.14899691981245788"/>
          <c:w val="0.88377182977918467"/>
          <c:h val="0.58808012247210717"/>
        </c:manualLayout>
      </c:layout>
      <c:lineChart>
        <c:grouping val="standard"/>
        <c:varyColors val="0"/>
        <c:ser>
          <c:idx val="1"/>
          <c:order val="0"/>
          <c:tx>
            <c:strRef>
              <c:f>'1.1-A'!$JX$39</c:f>
              <c:strCache>
                <c:ptCount val="1"/>
                <c:pt idx="0">
                  <c:v>Receita líquida</c:v>
                </c:pt>
              </c:strCache>
            </c:strRef>
          </c:tx>
          <c:spPr>
            <a:ln w="28575" cap="rnd">
              <a:solidFill>
                <a:srgbClr val="005D89"/>
              </a:solidFill>
              <a:round/>
            </a:ln>
            <a:effectLst/>
          </c:spPr>
          <c:marker>
            <c:symbol val="none"/>
          </c:marker>
          <c:dLbls>
            <c:dLbl>
              <c:idx val="204"/>
              <c:layout>
                <c:manualLayout>
                  <c:x val="-1.2878787000798513E-2"/>
                  <c:y val="7.3986139647382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B60-4095-B6A4-6DF3393F003E}"/>
                </c:ext>
              </c:extLst>
            </c:dLbl>
            <c:spPr>
              <a:noFill/>
              <a:ln>
                <a:solidFill>
                  <a:srgbClr val="19597A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'1.1-A'!$JY$5:$RU$5</c:f>
              <c:numCache>
                <c:formatCode>mmm\-yy</c:formatCode>
                <c:ptCount val="205"/>
                <c:pt idx="0">
                  <c:v>37742</c:v>
                </c:pt>
                <c:pt idx="1">
                  <c:v>37773</c:v>
                </c:pt>
                <c:pt idx="2">
                  <c:v>37803</c:v>
                </c:pt>
                <c:pt idx="3">
                  <c:v>37834</c:v>
                </c:pt>
                <c:pt idx="4">
                  <c:v>37865</c:v>
                </c:pt>
                <c:pt idx="5">
                  <c:v>37895</c:v>
                </c:pt>
                <c:pt idx="6">
                  <c:v>37926</c:v>
                </c:pt>
                <c:pt idx="7">
                  <c:v>37956</c:v>
                </c:pt>
                <c:pt idx="8">
                  <c:v>37987</c:v>
                </c:pt>
                <c:pt idx="9">
                  <c:v>38018</c:v>
                </c:pt>
                <c:pt idx="10">
                  <c:v>38047</c:v>
                </c:pt>
                <c:pt idx="11">
                  <c:v>38078</c:v>
                </c:pt>
                <c:pt idx="12">
                  <c:v>38108</c:v>
                </c:pt>
                <c:pt idx="13">
                  <c:v>38139</c:v>
                </c:pt>
                <c:pt idx="14">
                  <c:v>38169</c:v>
                </c:pt>
                <c:pt idx="15">
                  <c:v>38200</c:v>
                </c:pt>
                <c:pt idx="16">
                  <c:v>38231</c:v>
                </c:pt>
                <c:pt idx="17">
                  <c:v>38261</c:v>
                </c:pt>
                <c:pt idx="18">
                  <c:v>38292</c:v>
                </c:pt>
                <c:pt idx="19">
                  <c:v>38322</c:v>
                </c:pt>
                <c:pt idx="20">
                  <c:v>38353</c:v>
                </c:pt>
                <c:pt idx="21">
                  <c:v>38384</c:v>
                </c:pt>
                <c:pt idx="22">
                  <c:v>38412</c:v>
                </c:pt>
                <c:pt idx="23">
                  <c:v>38443</c:v>
                </c:pt>
                <c:pt idx="24">
                  <c:v>38473</c:v>
                </c:pt>
                <c:pt idx="25">
                  <c:v>38504</c:v>
                </c:pt>
                <c:pt idx="26">
                  <c:v>38534</c:v>
                </c:pt>
                <c:pt idx="27">
                  <c:v>38565</c:v>
                </c:pt>
                <c:pt idx="28">
                  <c:v>38596</c:v>
                </c:pt>
                <c:pt idx="29">
                  <c:v>38626</c:v>
                </c:pt>
                <c:pt idx="30">
                  <c:v>38657</c:v>
                </c:pt>
                <c:pt idx="31">
                  <c:v>38687</c:v>
                </c:pt>
                <c:pt idx="32">
                  <c:v>38718</c:v>
                </c:pt>
                <c:pt idx="33">
                  <c:v>38749</c:v>
                </c:pt>
                <c:pt idx="34">
                  <c:v>38777</c:v>
                </c:pt>
                <c:pt idx="35">
                  <c:v>38808</c:v>
                </c:pt>
                <c:pt idx="36">
                  <c:v>38838</c:v>
                </c:pt>
                <c:pt idx="37">
                  <c:v>38869</c:v>
                </c:pt>
                <c:pt idx="38">
                  <c:v>38899</c:v>
                </c:pt>
                <c:pt idx="39">
                  <c:v>38930</c:v>
                </c:pt>
                <c:pt idx="40">
                  <c:v>38961</c:v>
                </c:pt>
                <c:pt idx="41">
                  <c:v>38991</c:v>
                </c:pt>
                <c:pt idx="42">
                  <c:v>39022</c:v>
                </c:pt>
                <c:pt idx="43">
                  <c:v>39052</c:v>
                </c:pt>
                <c:pt idx="44">
                  <c:v>39083</c:v>
                </c:pt>
                <c:pt idx="45">
                  <c:v>39114</c:v>
                </c:pt>
                <c:pt idx="46">
                  <c:v>39142</c:v>
                </c:pt>
                <c:pt idx="47">
                  <c:v>39173</c:v>
                </c:pt>
                <c:pt idx="48">
                  <c:v>39203</c:v>
                </c:pt>
                <c:pt idx="49">
                  <c:v>39234</c:v>
                </c:pt>
                <c:pt idx="50">
                  <c:v>39264</c:v>
                </c:pt>
                <c:pt idx="51">
                  <c:v>39295</c:v>
                </c:pt>
                <c:pt idx="52">
                  <c:v>39326</c:v>
                </c:pt>
                <c:pt idx="53">
                  <c:v>39356</c:v>
                </c:pt>
                <c:pt idx="54">
                  <c:v>39387</c:v>
                </c:pt>
                <c:pt idx="55">
                  <c:v>39417</c:v>
                </c:pt>
                <c:pt idx="56">
                  <c:v>39448</c:v>
                </c:pt>
                <c:pt idx="57">
                  <c:v>39479</c:v>
                </c:pt>
                <c:pt idx="58">
                  <c:v>39508</c:v>
                </c:pt>
                <c:pt idx="59">
                  <c:v>39539</c:v>
                </c:pt>
                <c:pt idx="60">
                  <c:v>39569</c:v>
                </c:pt>
                <c:pt idx="61">
                  <c:v>39600</c:v>
                </c:pt>
                <c:pt idx="62">
                  <c:v>39630</c:v>
                </c:pt>
                <c:pt idx="63">
                  <c:v>39661</c:v>
                </c:pt>
                <c:pt idx="64">
                  <c:v>39692</c:v>
                </c:pt>
                <c:pt idx="65">
                  <c:v>39722</c:v>
                </c:pt>
                <c:pt idx="66">
                  <c:v>39753</c:v>
                </c:pt>
                <c:pt idx="67">
                  <c:v>39783</c:v>
                </c:pt>
                <c:pt idx="68">
                  <c:v>39814</c:v>
                </c:pt>
                <c:pt idx="69">
                  <c:v>39845</c:v>
                </c:pt>
                <c:pt idx="70">
                  <c:v>39873</c:v>
                </c:pt>
                <c:pt idx="71">
                  <c:v>39904</c:v>
                </c:pt>
                <c:pt idx="72">
                  <c:v>39934</c:v>
                </c:pt>
                <c:pt idx="73">
                  <c:v>39965</c:v>
                </c:pt>
                <c:pt idx="74">
                  <c:v>39995</c:v>
                </c:pt>
                <c:pt idx="75">
                  <c:v>40026</c:v>
                </c:pt>
                <c:pt idx="76">
                  <c:v>40057</c:v>
                </c:pt>
                <c:pt idx="77">
                  <c:v>40087</c:v>
                </c:pt>
                <c:pt idx="78">
                  <c:v>40118</c:v>
                </c:pt>
                <c:pt idx="79">
                  <c:v>40148</c:v>
                </c:pt>
                <c:pt idx="80">
                  <c:v>40179</c:v>
                </c:pt>
                <c:pt idx="81">
                  <c:v>40210</c:v>
                </c:pt>
                <c:pt idx="82">
                  <c:v>40238</c:v>
                </c:pt>
                <c:pt idx="83">
                  <c:v>40269</c:v>
                </c:pt>
                <c:pt idx="84">
                  <c:v>40299</c:v>
                </c:pt>
                <c:pt idx="85">
                  <c:v>40330</c:v>
                </c:pt>
                <c:pt idx="86">
                  <c:v>40360</c:v>
                </c:pt>
                <c:pt idx="87">
                  <c:v>40391</c:v>
                </c:pt>
                <c:pt idx="88">
                  <c:v>40422</c:v>
                </c:pt>
                <c:pt idx="89">
                  <c:v>40452</c:v>
                </c:pt>
                <c:pt idx="90">
                  <c:v>40483</c:v>
                </c:pt>
                <c:pt idx="91">
                  <c:v>40513</c:v>
                </c:pt>
                <c:pt idx="92">
                  <c:v>40544</c:v>
                </c:pt>
                <c:pt idx="93">
                  <c:v>40575</c:v>
                </c:pt>
                <c:pt idx="94">
                  <c:v>40603</c:v>
                </c:pt>
                <c:pt idx="95">
                  <c:v>40634</c:v>
                </c:pt>
                <c:pt idx="96">
                  <c:v>40664</c:v>
                </c:pt>
                <c:pt idx="97">
                  <c:v>40695</c:v>
                </c:pt>
                <c:pt idx="98">
                  <c:v>40725</c:v>
                </c:pt>
                <c:pt idx="99">
                  <c:v>40756</c:v>
                </c:pt>
                <c:pt idx="100">
                  <c:v>40787</c:v>
                </c:pt>
                <c:pt idx="101">
                  <c:v>40817</c:v>
                </c:pt>
                <c:pt idx="102">
                  <c:v>40848</c:v>
                </c:pt>
                <c:pt idx="103">
                  <c:v>40878</c:v>
                </c:pt>
                <c:pt idx="104">
                  <c:v>40909</c:v>
                </c:pt>
                <c:pt idx="105">
                  <c:v>40940</c:v>
                </c:pt>
                <c:pt idx="106">
                  <c:v>40969</c:v>
                </c:pt>
                <c:pt idx="107">
                  <c:v>41000</c:v>
                </c:pt>
                <c:pt idx="108">
                  <c:v>41030</c:v>
                </c:pt>
                <c:pt idx="109">
                  <c:v>41061</c:v>
                </c:pt>
                <c:pt idx="110">
                  <c:v>41091</c:v>
                </c:pt>
                <c:pt idx="111">
                  <c:v>41122</c:v>
                </c:pt>
                <c:pt idx="112">
                  <c:v>41153</c:v>
                </c:pt>
                <c:pt idx="113">
                  <c:v>41183</c:v>
                </c:pt>
                <c:pt idx="114">
                  <c:v>41214</c:v>
                </c:pt>
                <c:pt idx="115">
                  <c:v>41244</c:v>
                </c:pt>
                <c:pt idx="116">
                  <c:v>41275</c:v>
                </c:pt>
                <c:pt idx="117">
                  <c:v>41306</c:v>
                </c:pt>
                <c:pt idx="118">
                  <c:v>41334</c:v>
                </c:pt>
                <c:pt idx="119">
                  <c:v>41365</c:v>
                </c:pt>
                <c:pt idx="120">
                  <c:v>41395</c:v>
                </c:pt>
                <c:pt idx="121">
                  <c:v>41426</c:v>
                </c:pt>
                <c:pt idx="122">
                  <c:v>41456</c:v>
                </c:pt>
                <c:pt idx="123">
                  <c:v>41487</c:v>
                </c:pt>
                <c:pt idx="124">
                  <c:v>41518</c:v>
                </c:pt>
                <c:pt idx="125">
                  <c:v>41548</c:v>
                </c:pt>
                <c:pt idx="126">
                  <c:v>41579</c:v>
                </c:pt>
                <c:pt idx="127">
                  <c:v>41609</c:v>
                </c:pt>
                <c:pt idx="128">
                  <c:v>41640</c:v>
                </c:pt>
                <c:pt idx="129">
                  <c:v>41671</c:v>
                </c:pt>
                <c:pt idx="130">
                  <c:v>41699</c:v>
                </c:pt>
                <c:pt idx="131">
                  <c:v>41730</c:v>
                </c:pt>
                <c:pt idx="132">
                  <c:v>41760</c:v>
                </c:pt>
                <c:pt idx="133">
                  <c:v>41791</c:v>
                </c:pt>
                <c:pt idx="134">
                  <c:v>41821</c:v>
                </c:pt>
                <c:pt idx="135">
                  <c:v>41852</c:v>
                </c:pt>
                <c:pt idx="136">
                  <c:v>41883</c:v>
                </c:pt>
                <c:pt idx="137">
                  <c:v>41913</c:v>
                </c:pt>
                <c:pt idx="138">
                  <c:v>41944</c:v>
                </c:pt>
                <c:pt idx="139">
                  <c:v>41974</c:v>
                </c:pt>
                <c:pt idx="140">
                  <c:v>42005</c:v>
                </c:pt>
                <c:pt idx="141">
                  <c:v>42036</c:v>
                </c:pt>
                <c:pt idx="142">
                  <c:v>42064</c:v>
                </c:pt>
                <c:pt idx="143">
                  <c:v>42095</c:v>
                </c:pt>
                <c:pt idx="144">
                  <c:v>42125</c:v>
                </c:pt>
                <c:pt idx="145">
                  <c:v>42156</c:v>
                </c:pt>
                <c:pt idx="146">
                  <c:v>42186</c:v>
                </c:pt>
                <c:pt idx="147">
                  <c:v>42217</c:v>
                </c:pt>
                <c:pt idx="148">
                  <c:v>42248</c:v>
                </c:pt>
                <c:pt idx="149">
                  <c:v>42278</c:v>
                </c:pt>
                <c:pt idx="150">
                  <c:v>42309</c:v>
                </c:pt>
                <c:pt idx="151">
                  <c:v>42339</c:v>
                </c:pt>
                <c:pt idx="152">
                  <c:v>42370</c:v>
                </c:pt>
                <c:pt idx="153">
                  <c:v>42401</c:v>
                </c:pt>
                <c:pt idx="154">
                  <c:v>42430</c:v>
                </c:pt>
                <c:pt idx="155">
                  <c:v>42461</c:v>
                </c:pt>
                <c:pt idx="156">
                  <c:v>42491</c:v>
                </c:pt>
                <c:pt idx="157">
                  <c:v>42522</c:v>
                </c:pt>
                <c:pt idx="158">
                  <c:v>42552</c:v>
                </c:pt>
                <c:pt idx="159">
                  <c:v>42583</c:v>
                </c:pt>
                <c:pt idx="160">
                  <c:v>42614</c:v>
                </c:pt>
                <c:pt idx="161">
                  <c:v>42644</c:v>
                </c:pt>
                <c:pt idx="162">
                  <c:v>42675</c:v>
                </c:pt>
                <c:pt idx="163">
                  <c:v>42705</c:v>
                </c:pt>
                <c:pt idx="164">
                  <c:v>42736</c:v>
                </c:pt>
                <c:pt idx="165">
                  <c:v>42767</c:v>
                </c:pt>
                <c:pt idx="166">
                  <c:v>42795</c:v>
                </c:pt>
                <c:pt idx="167">
                  <c:v>42826</c:v>
                </c:pt>
                <c:pt idx="168">
                  <c:v>42856</c:v>
                </c:pt>
                <c:pt idx="169">
                  <c:v>42887</c:v>
                </c:pt>
                <c:pt idx="170">
                  <c:v>42917</c:v>
                </c:pt>
                <c:pt idx="171">
                  <c:v>42948</c:v>
                </c:pt>
                <c:pt idx="172">
                  <c:v>42979</c:v>
                </c:pt>
                <c:pt idx="173">
                  <c:v>43009</c:v>
                </c:pt>
                <c:pt idx="174">
                  <c:v>43040</c:v>
                </c:pt>
                <c:pt idx="175">
                  <c:v>43070</c:v>
                </c:pt>
                <c:pt idx="176">
                  <c:v>43101</c:v>
                </c:pt>
                <c:pt idx="177">
                  <c:v>43132</c:v>
                </c:pt>
                <c:pt idx="178">
                  <c:v>43160</c:v>
                </c:pt>
                <c:pt idx="179">
                  <c:v>43191</c:v>
                </c:pt>
                <c:pt idx="180">
                  <c:v>43221</c:v>
                </c:pt>
                <c:pt idx="181">
                  <c:v>43252</c:v>
                </c:pt>
                <c:pt idx="182">
                  <c:v>43282</c:v>
                </c:pt>
                <c:pt idx="183">
                  <c:v>43313</c:v>
                </c:pt>
                <c:pt idx="184">
                  <c:v>43344</c:v>
                </c:pt>
                <c:pt idx="185">
                  <c:v>43374</c:v>
                </c:pt>
                <c:pt idx="186">
                  <c:v>43405</c:v>
                </c:pt>
                <c:pt idx="187">
                  <c:v>43435</c:v>
                </c:pt>
                <c:pt idx="188">
                  <c:v>43466</c:v>
                </c:pt>
                <c:pt idx="189">
                  <c:v>43497</c:v>
                </c:pt>
                <c:pt idx="190">
                  <c:v>43525</c:v>
                </c:pt>
                <c:pt idx="191">
                  <c:v>43556</c:v>
                </c:pt>
                <c:pt idx="192">
                  <c:v>43586</c:v>
                </c:pt>
                <c:pt idx="193">
                  <c:v>43617</c:v>
                </c:pt>
                <c:pt idx="194">
                  <c:v>43647</c:v>
                </c:pt>
                <c:pt idx="195">
                  <c:v>43678</c:v>
                </c:pt>
                <c:pt idx="196">
                  <c:v>43709</c:v>
                </c:pt>
                <c:pt idx="197">
                  <c:v>43739</c:v>
                </c:pt>
                <c:pt idx="198">
                  <c:v>43770</c:v>
                </c:pt>
                <c:pt idx="199">
                  <c:v>43800</c:v>
                </c:pt>
                <c:pt idx="200">
                  <c:v>43831</c:v>
                </c:pt>
                <c:pt idx="201">
                  <c:v>43862</c:v>
                </c:pt>
                <c:pt idx="202">
                  <c:v>43891</c:v>
                </c:pt>
                <c:pt idx="203">
                  <c:v>43922</c:v>
                </c:pt>
                <c:pt idx="204">
                  <c:v>43952</c:v>
                </c:pt>
              </c:numCache>
            </c:numRef>
          </c:cat>
          <c:val>
            <c:numRef>
              <c:f>'1.1-A'!$JY$39:$RU$39</c:f>
              <c:numCache>
                <c:formatCode>#,##0.0</c:formatCode>
                <c:ptCount val="205"/>
                <c:pt idx="0">
                  <c:v>748043.22961280926</c:v>
                </c:pt>
                <c:pt idx="1">
                  <c:v>745376.67595998792</c:v>
                </c:pt>
                <c:pt idx="2">
                  <c:v>742940.2422501382</c:v>
                </c:pt>
                <c:pt idx="3">
                  <c:v>743214.84583346755</c:v>
                </c:pt>
                <c:pt idx="4">
                  <c:v>731940.19133823505</c:v>
                </c:pt>
                <c:pt idx="5">
                  <c:v>729723.15749277</c:v>
                </c:pt>
                <c:pt idx="6">
                  <c:v>730596.88329516212</c:v>
                </c:pt>
                <c:pt idx="7">
                  <c:v>730567.31690290663</c:v>
                </c:pt>
                <c:pt idx="8">
                  <c:v>730799.84666371485</c:v>
                </c:pt>
                <c:pt idx="9">
                  <c:v>735301.37289572507</c:v>
                </c:pt>
                <c:pt idx="10">
                  <c:v>747702.9402849155</c:v>
                </c:pt>
                <c:pt idx="11">
                  <c:v>748851.42819383577</c:v>
                </c:pt>
                <c:pt idx="12">
                  <c:v>753966.00358254812</c:v>
                </c:pt>
                <c:pt idx="13">
                  <c:v>770477.52877825359</c:v>
                </c:pt>
                <c:pt idx="14">
                  <c:v>776837.78305095097</c:v>
                </c:pt>
                <c:pt idx="15">
                  <c:v>783148.0072706606</c:v>
                </c:pt>
                <c:pt idx="16">
                  <c:v>792205.17696681421</c:v>
                </c:pt>
                <c:pt idx="17">
                  <c:v>794617.55694331252</c:v>
                </c:pt>
                <c:pt idx="18">
                  <c:v>797284.8923208483</c:v>
                </c:pt>
                <c:pt idx="19">
                  <c:v>812458.42567130481</c:v>
                </c:pt>
                <c:pt idx="20">
                  <c:v>818345.66864644573</c:v>
                </c:pt>
                <c:pt idx="21">
                  <c:v>821531.03987056389</c:v>
                </c:pt>
                <c:pt idx="22">
                  <c:v>826037.63480964478</c:v>
                </c:pt>
                <c:pt idx="23">
                  <c:v>835702.45233356277</c:v>
                </c:pt>
                <c:pt idx="24">
                  <c:v>837316.53236069297</c:v>
                </c:pt>
                <c:pt idx="25">
                  <c:v>843004.61920231709</c:v>
                </c:pt>
                <c:pt idx="26">
                  <c:v>846679.53390837542</c:v>
                </c:pt>
                <c:pt idx="27">
                  <c:v>853850.41114364145</c:v>
                </c:pt>
                <c:pt idx="28">
                  <c:v>854187.73758681689</c:v>
                </c:pt>
                <c:pt idx="29">
                  <c:v>860502.11828082451</c:v>
                </c:pt>
                <c:pt idx="30">
                  <c:v>866093.2958993935</c:v>
                </c:pt>
                <c:pt idx="31">
                  <c:v>873294.77996458905</c:v>
                </c:pt>
                <c:pt idx="32">
                  <c:v>875297.711478321</c:v>
                </c:pt>
                <c:pt idx="33">
                  <c:v>877182.72418511007</c:v>
                </c:pt>
                <c:pt idx="34">
                  <c:v>878963.4896163519</c:v>
                </c:pt>
                <c:pt idx="35">
                  <c:v>886022.60034878773</c:v>
                </c:pt>
                <c:pt idx="36">
                  <c:v>892259.57925432257</c:v>
                </c:pt>
                <c:pt idx="37">
                  <c:v>895705.64070125436</c:v>
                </c:pt>
                <c:pt idx="38">
                  <c:v>900168.09465001989</c:v>
                </c:pt>
                <c:pt idx="39">
                  <c:v>907519.43912686571</c:v>
                </c:pt>
                <c:pt idx="40">
                  <c:v>918423.91396516189</c:v>
                </c:pt>
                <c:pt idx="41">
                  <c:v>926519.75877190626</c:v>
                </c:pt>
                <c:pt idx="42">
                  <c:v>929713.16004587745</c:v>
                </c:pt>
                <c:pt idx="43">
                  <c:v>930819.62780875969</c:v>
                </c:pt>
                <c:pt idx="44">
                  <c:v>942030.04135552468</c:v>
                </c:pt>
                <c:pt idx="45">
                  <c:v>946029.66202111822</c:v>
                </c:pt>
                <c:pt idx="46">
                  <c:v>956277.43704006507</c:v>
                </c:pt>
                <c:pt idx="47">
                  <c:v>963268.17475142924</c:v>
                </c:pt>
                <c:pt idx="48">
                  <c:v>971916.69390987069</c:v>
                </c:pt>
                <c:pt idx="49">
                  <c:v>976186.84644338372</c:v>
                </c:pt>
                <c:pt idx="50">
                  <c:v>985191.0148877491</c:v>
                </c:pt>
                <c:pt idx="51">
                  <c:v>987927.1330713518</c:v>
                </c:pt>
                <c:pt idx="52">
                  <c:v>992149.55194400379</c:v>
                </c:pt>
                <c:pt idx="53">
                  <c:v>1001357.84867957</c:v>
                </c:pt>
                <c:pt idx="54">
                  <c:v>1016247.7128599618</c:v>
                </c:pt>
                <c:pt idx="55">
                  <c:v>1024768.0447592648</c:v>
                </c:pt>
                <c:pt idx="56">
                  <c:v>1041254.5074315264</c:v>
                </c:pt>
                <c:pt idx="57">
                  <c:v>1047199.475643534</c:v>
                </c:pt>
                <c:pt idx="58">
                  <c:v>1053150.6169299551</c:v>
                </c:pt>
                <c:pt idx="59">
                  <c:v>1061587.9172039295</c:v>
                </c:pt>
                <c:pt idx="60">
                  <c:v>1065573.4354636059</c:v>
                </c:pt>
                <c:pt idx="61">
                  <c:v>1072449.102062227</c:v>
                </c:pt>
                <c:pt idx="62">
                  <c:v>1086702.7092951671</c:v>
                </c:pt>
                <c:pt idx="63">
                  <c:v>1093091.1629326253</c:v>
                </c:pt>
                <c:pt idx="64">
                  <c:v>1105034.1384296867</c:v>
                </c:pt>
                <c:pt idx="65">
                  <c:v>1117475.8599471089</c:v>
                </c:pt>
                <c:pt idx="66">
                  <c:v>1110758.6572838521</c:v>
                </c:pt>
                <c:pt idx="67">
                  <c:v>1105060.5860593417</c:v>
                </c:pt>
                <c:pt idx="68">
                  <c:v>1095384.2004827166</c:v>
                </c:pt>
                <c:pt idx="69">
                  <c:v>1088826.5891117796</c:v>
                </c:pt>
                <c:pt idx="70">
                  <c:v>1087410.0941773991</c:v>
                </c:pt>
                <c:pt idx="71">
                  <c:v>1083095.9515471987</c:v>
                </c:pt>
                <c:pt idx="72">
                  <c:v>1081831.399448954</c:v>
                </c:pt>
                <c:pt idx="73">
                  <c:v>1075358.1759949876</c:v>
                </c:pt>
                <c:pt idx="74">
                  <c:v>1068698.5518529869</c:v>
                </c:pt>
                <c:pt idx="75">
                  <c:v>1073413.4853529243</c:v>
                </c:pt>
                <c:pt idx="76">
                  <c:v>1060272.6450605555</c:v>
                </c:pt>
                <c:pt idx="77">
                  <c:v>1062070.3650663476</c:v>
                </c:pt>
                <c:pt idx="78">
                  <c:v>1093604.3919240967</c:v>
                </c:pt>
                <c:pt idx="79">
                  <c:v>1106813.3574256978</c:v>
                </c:pt>
                <c:pt idx="80">
                  <c:v>1123462.13640141</c:v>
                </c:pt>
                <c:pt idx="81">
                  <c:v>1132295.6801278894</c:v>
                </c:pt>
                <c:pt idx="82">
                  <c:v>1138185.4275166639</c:v>
                </c:pt>
                <c:pt idx="83">
                  <c:v>1157920.3385876582</c:v>
                </c:pt>
                <c:pt idx="84">
                  <c:v>1166657.4507830485</c:v>
                </c:pt>
                <c:pt idx="85">
                  <c:v>1171778.3486252476</c:v>
                </c:pt>
                <c:pt idx="86">
                  <c:v>1180226.3691624787</c:v>
                </c:pt>
                <c:pt idx="87">
                  <c:v>1188174.374453671</c:v>
                </c:pt>
                <c:pt idx="88">
                  <c:v>1328232.0344842598</c:v>
                </c:pt>
                <c:pt idx="89">
                  <c:v>1329460.9061838444</c:v>
                </c:pt>
                <c:pt idx="90">
                  <c:v>1317935.7409933328</c:v>
                </c:pt>
                <c:pt idx="91">
                  <c:v>1337516.7951146192</c:v>
                </c:pt>
                <c:pt idx="92">
                  <c:v>1352524.2964052232</c:v>
                </c:pt>
                <c:pt idx="93">
                  <c:v>1358653.0150068961</c:v>
                </c:pt>
                <c:pt idx="94">
                  <c:v>1368295.8003120327</c:v>
                </c:pt>
                <c:pt idx="95">
                  <c:v>1374312.3034172996</c:v>
                </c:pt>
                <c:pt idx="96">
                  <c:v>1380502.8617443601</c:v>
                </c:pt>
                <c:pt idx="97">
                  <c:v>1406404.1055577828</c:v>
                </c:pt>
                <c:pt idx="98">
                  <c:v>1428920.6331675467</c:v>
                </c:pt>
                <c:pt idx="99">
                  <c:v>1427034.8590126061</c:v>
                </c:pt>
                <c:pt idx="100">
                  <c:v>1314490.9846450407</c:v>
                </c:pt>
                <c:pt idx="101">
                  <c:v>1322649.1591374392</c:v>
                </c:pt>
                <c:pt idx="102">
                  <c:v>1326198.86410743</c:v>
                </c:pt>
                <c:pt idx="103">
                  <c:v>1319352.0123598122</c:v>
                </c:pt>
                <c:pt idx="104">
                  <c:v>1329246.5775581687</c:v>
                </c:pt>
                <c:pt idx="105">
                  <c:v>1337658.2706406901</c:v>
                </c:pt>
                <c:pt idx="106">
                  <c:v>1344890.495247145</c:v>
                </c:pt>
                <c:pt idx="107">
                  <c:v>1348303.6996820676</c:v>
                </c:pt>
                <c:pt idx="108">
                  <c:v>1350491.4984812634</c:v>
                </c:pt>
                <c:pt idx="109">
                  <c:v>1338756.8999895907</c:v>
                </c:pt>
                <c:pt idx="110">
                  <c:v>1331178.377541461</c:v>
                </c:pt>
                <c:pt idx="111">
                  <c:v>1336623.6086743625</c:v>
                </c:pt>
                <c:pt idx="112">
                  <c:v>1334706.2124247097</c:v>
                </c:pt>
                <c:pt idx="113">
                  <c:v>1337646.7754163169</c:v>
                </c:pt>
                <c:pt idx="114">
                  <c:v>1335504.5809066056</c:v>
                </c:pt>
                <c:pt idx="115">
                  <c:v>1347685.8519573924</c:v>
                </c:pt>
                <c:pt idx="116">
                  <c:v>1360570.0013941505</c:v>
                </c:pt>
                <c:pt idx="117">
                  <c:v>1348202.007699593</c:v>
                </c:pt>
                <c:pt idx="118">
                  <c:v>1336649.9026456214</c:v>
                </c:pt>
                <c:pt idx="119">
                  <c:v>1342645.233345258</c:v>
                </c:pt>
                <c:pt idx="120">
                  <c:v>1350611.952570884</c:v>
                </c:pt>
                <c:pt idx="121">
                  <c:v>1357897.4868022485</c:v>
                </c:pt>
                <c:pt idx="122">
                  <c:v>1363738.4996905981</c:v>
                </c:pt>
                <c:pt idx="123">
                  <c:v>1365690.3753027609</c:v>
                </c:pt>
                <c:pt idx="124">
                  <c:v>1365231.2287810592</c:v>
                </c:pt>
                <c:pt idx="125">
                  <c:v>1370729.0227562115</c:v>
                </c:pt>
                <c:pt idx="126">
                  <c:v>1423556.2443094051</c:v>
                </c:pt>
                <c:pt idx="127">
                  <c:v>1423258.2060568682</c:v>
                </c:pt>
                <c:pt idx="128">
                  <c:v>1419123.7889441242</c:v>
                </c:pt>
                <c:pt idx="129">
                  <c:v>1431519.8710403861</c:v>
                </c:pt>
                <c:pt idx="130">
                  <c:v>1442654.6741217405</c:v>
                </c:pt>
                <c:pt idx="131">
                  <c:v>1442725.9081522604</c:v>
                </c:pt>
                <c:pt idx="132">
                  <c:v>1432275.7303200164</c:v>
                </c:pt>
                <c:pt idx="133">
                  <c:v>1429507.0117309419</c:v>
                </c:pt>
                <c:pt idx="134">
                  <c:v>1425194.4797747049</c:v>
                </c:pt>
                <c:pt idx="135">
                  <c:v>1431455.4939757327</c:v>
                </c:pt>
                <c:pt idx="136">
                  <c:v>1429128.0215941442</c:v>
                </c:pt>
                <c:pt idx="137">
                  <c:v>1426869.5116335156</c:v>
                </c:pt>
                <c:pt idx="138">
                  <c:v>1385320.173702528</c:v>
                </c:pt>
                <c:pt idx="139">
                  <c:v>1374642.2990578683</c:v>
                </c:pt>
                <c:pt idx="140">
                  <c:v>1365195.9743353887</c:v>
                </c:pt>
                <c:pt idx="141">
                  <c:v>1363268.3397283575</c:v>
                </c:pt>
                <c:pt idx="142">
                  <c:v>1358315.0548974595</c:v>
                </c:pt>
                <c:pt idx="143">
                  <c:v>1353616.2909662449</c:v>
                </c:pt>
                <c:pt idx="144">
                  <c:v>1354878.8525215117</c:v>
                </c:pt>
                <c:pt idx="145">
                  <c:v>1349662.8577066697</c:v>
                </c:pt>
                <c:pt idx="146">
                  <c:v>1342620.7389183536</c:v>
                </c:pt>
                <c:pt idx="147">
                  <c:v>1328542.9886483683</c:v>
                </c:pt>
                <c:pt idx="148">
                  <c:v>1325248.2962880689</c:v>
                </c:pt>
                <c:pt idx="149">
                  <c:v>1309501.5243257415</c:v>
                </c:pt>
                <c:pt idx="150">
                  <c:v>1288214.1844993106</c:v>
                </c:pt>
                <c:pt idx="151">
                  <c:v>1286248.4641181643</c:v>
                </c:pt>
                <c:pt idx="152">
                  <c:v>1294840.4894539835</c:v>
                </c:pt>
                <c:pt idx="153">
                  <c:v>1283297.4728971987</c:v>
                </c:pt>
                <c:pt idx="154">
                  <c:v>1276682.4043871381</c:v>
                </c:pt>
                <c:pt idx="155">
                  <c:v>1268010.2884210588</c:v>
                </c:pt>
                <c:pt idx="156">
                  <c:v>1258518.0515233967</c:v>
                </c:pt>
                <c:pt idx="157">
                  <c:v>1253217.8004907828</c:v>
                </c:pt>
                <c:pt idx="158">
                  <c:v>1244977.3751503397</c:v>
                </c:pt>
                <c:pt idx="159">
                  <c:v>1232323.3263504535</c:v>
                </c:pt>
                <c:pt idx="160">
                  <c:v>1222306.5160587118</c:v>
                </c:pt>
                <c:pt idx="161">
                  <c:v>1263922.6828677403</c:v>
                </c:pt>
                <c:pt idx="162">
                  <c:v>1257515.1547012599</c:v>
                </c:pt>
                <c:pt idx="163">
                  <c:v>1233943.6705760893</c:v>
                </c:pt>
                <c:pt idx="164">
                  <c:v>1220782.7240245757</c:v>
                </c:pt>
                <c:pt idx="165">
                  <c:v>1218937.2793832594</c:v>
                </c:pt>
                <c:pt idx="166">
                  <c:v>1217619.6014329221</c:v>
                </c:pt>
                <c:pt idx="167">
                  <c:v>1217743.1977743865</c:v>
                </c:pt>
                <c:pt idx="168">
                  <c:v>1216309.8824221832</c:v>
                </c:pt>
                <c:pt idx="169">
                  <c:v>1216720.7248535953</c:v>
                </c:pt>
                <c:pt idx="170">
                  <c:v>1211031.0254751651</c:v>
                </c:pt>
                <c:pt idx="171">
                  <c:v>1227116.5384933809</c:v>
                </c:pt>
                <c:pt idx="172">
                  <c:v>1234661.0077838134</c:v>
                </c:pt>
                <c:pt idx="173">
                  <c:v>1199442.992007606</c:v>
                </c:pt>
                <c:pt idx="174">
                  <c:v>1231988.0541234938</c:v>
                </c:pt>
                <c:pt idx="175">
                  <c:v>1264542.2083303328</c:v>
                </c:pt>
                <c:pt idx="176">
                  <c:v>1279640.9706575323</c:v>
                </c:pt>
                <c:pt idx="177">
                  <c:v>1287478.703573297</c:v>
                </c:pt>
                <c:pt idx="178">
                  <c:v>1287242.0334354979</c:v>
                </c:pt>
                <c:pt idx="179">
                  <c:v>1297652.7864708707</c:v>
                </c:pt>
                <c:pt idx="180">
                  <c:v>1306004.1032464376</c:v>
                </c:pt>
                <c:pt idx="181">
                  <c:v>1303847.5126518009</c:v>
                </c:pt>
                <c:pt idx="182">
                  <c:v>1317867.9176814612</c:v>
                </c:pt>
                <c:pt idx="183">
                  <c:v>1314884.5788516349</c:v>
                </c:pt>
                <c:pt idx="184">
                  <c:v>1317843.7463266721</c:v>
                </c:pt>
                <c:pt idx="185">
                  <c:v>1325020.2937999913</c:v>
                </c:pt>
                <c:pt idx="186">
                  <c:v>1312961.6615500879</c:v>
                </c:pt>
                <c:pt idx="187">
                  <c:v>1297453.9270160429</c:v>
                </c:pt>
                <c:pt idx="188">
                  <c:v>1292782.4720995815</c:v>
                </c:pt>
                <c:pt idx="189">
                  <c:v>1296985.3699430313</c:v>
                </c:pt>
                <c:pt idx="190">
                  <c:v>1297689.8906733491</c:v>
                </c:pt>
                <c:pt idx="191">
                  <c:v>1295646.9894516969</c:v>
                </c:pt>
                <c:pt idx="192">
                  <c:v>1294536.925822688</c:v>
                </c:pt>
                <c:pt idx="193">
                  <c:v>1295654.8819491146</c:v>
                </c:pt>
                <c:pt idx="194">
                  <c:v>1300063.7940278463</c:v>
                </c:pt>
                <c:pt idx="195">
                  <c:v>1298503.3020066752</c:v>
                </c:pt>
                <c:pt idx="196">
                  <c:v>1302133.8139798341</c:v>
                </c:pt>
                <c:pt idx="197">
                  <c:v>1301027.9952399682</c:v>
                </c:pt>
                <c:pt idx="198">
                  <c:v>1300245.285497247</c:v>
                </c:pt>
                <c:pt idx="199">
                  <c:v>1370723.1157111824</c:v>
                </c:pt>
                <c:pt idx="200">
                  <c:v>1379808.8240731528</c:v>
                </c:pt>
                <c:pt idx="201">
                  <c:v>1373441.2348175757</c:v>
                </c:pt>
                <c:pt idx="202">
                  <c:v>1367703.9402741964</c:v>
                </c:pt>
                <c:pt idx="203">
                  <c:v>1322262.2779857803</c:v>
                </c:pt>
                <c:pt idx="204">
                  <c:v>1283801.3982394219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60-4095-B6A4-6DF3393F003E}"/>
            </c:ext>
          </c:extLst>
        </c:ser>
        <c:ser>
          <c:idx val="2"/>
          <c:order val="1"/>
          <c:tx>
            <c:strRef>
              <c:f>'1.1-A'!$JX$40</c:f>
              <c:strCache>
                <c:ptCount val="1"/>
                <c:pt idx="0">
                  <c:v>Despesas primárias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dLbl>
              <c:idx val="204"/>
              <c:layout>
                <c:manualLayout>
                  <c:x val="-1.1038960286398862E-2"/>
                  <c:y val="-4.03560761712993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60-4095-B6A4-6DF3393F003E}"/>
                </c:ext>
              </c:extLst>
            </c:dLbl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'1.1-A'!$JY$5:$RU$5</c:f>
              <c:numCache>
                <c:formatCode>mmm\-yy</c:formatCode>
                <c:ptCount val="205"/>
                <c:pt idx="0">
                  <c:v>37742</c:v>
                </c:pt>
                <c:pt idx="1">
                  <c:v>37773</c:v>
                </c:pt>
                <c:pt idx="2">
                  <c:v>37803</c:v>
                </c:pt>
                <c:pt idx="3">
                  <c:v>37834</c:v>
                </c:pt>
                <c:pt idx="4">
                  <c:v>37865</c:v>
                </c:pt>
                <c:pt idx="5">
                  <c:v>37895</c:v>
                </c:pt>
                <c:pt idx="6">
                  <c:v>37926</c:v>
                </c:pt>
                <c:pt idx="7">
                  <c:v>37956</c:v>
                </c:pt>
                <c:pt idx="8">
                  <c:v>37987</c:v>
                </c:pt>
                <c:pt idx="9">
                  <c:v>38018</c:v>
                </c:pt>
                <c:pt idx="10">
                  <c:v>38047</c:v>
                </c:pt>
                <c:pt idx="11">
                  <c:v>38078</c:v>
                </c:pt>
                <c:pt idx="12">
                  <c:v>38108</c:v>
                </c:pt>
                <c:pt idx="13">
                  <c:v>38139</c:v>
                </c:pt>
                <c:pt idx="14">
                  <c:v>38169</c:v>
                </c:pt>
                <c:pt idx="15">
                  <c:v>38200</c:v>
                </c:pt>
                <c:pt idx="16">
                  <c:v>38231</c:v>
                </c:pt>
                <c:pt idx="17">
                  <c:v>38261</c:v>
                </c:pt>
                <c:pt idx="18">
                  <c:v>38292</c:v>
                </c:pt>
                <c:pt idx="19">
                  <c:v>38322</c:v>
                </c:pt>
                <c:pt idx="20">
                  <c:v>38353</c:v>
                </c:pt>
                <c:pt idx="21">
                  <c:v>38384</c:v>
                </c:pt>
                <c:pt idx="22">
                  <c:v>38412</c:v>
                </c:pt>
                <c:pt idx="23">
                  <c:v>38443</c:v>
                </c:pt>
                <c:pt idx="24">
                  <c:v>38473</c:v>
                </c:pt>
                <c:pt idx="25">
                  <c:v>38504</c:v>
                </c:pt>
                <c:pt idx="26">
                  <c:v>38534</c:v>
                </c:pt>
                <c:pt idx="27">
                  <c:v>38565</c:v>
                </c:pt>
                <c:pt idx="28">
                  <c:v>38596</c:v>
                </c:pt>
                <c:pt idx="29">
                  <c:v>38626</c:v>
                </c:pt>
                <c:pt idx="30">
                  <c:v>38657</c:v>
                </c:pt>
                <c:pt idx="31">
                  <c:v>38687</c:v>
                </c:pt>
                <c:pt idx="32">
                  <c:v>38718</c:v>
                </c:pt>
                <c:pt idx="33">
                  <c:v>38749</c:v>
                </c:pt>
                <c:pt idx="34">
                  <c:v>38777</c:v>
                </c:pt>
                <c:pt idx="35">
                  <c:v>38808</c:v>
                </c:pt>
                <c:pt idx="36">
                  <c:v>38838</c:v>
                </c:pt>
                <c:pt idx="37">
                  <c:v>38869</c:v>
                </c:pt>
                <c:pt idx="38">
                  <c:v>38899</c:v>
                </c:pt>
                <c:pt idx="39">
                  <c:v>38930</c:v>
                </c:pt>
                <c:pt idx="40">
                  <c:v>38961</c:v>
                </c:pt>
                <c:pt idx="41">
                  <c:v>38991</c:v>
                </c:pt>
                <c:pt idx="42">
                  <c:v>39022</c:v>
                </c:pt>
                <c:pt idx="43">
                  <c:v>39052</c:v>
                </c:pt>
                <c:pt idx="44">
                  <c:v>39083</c:v>
                </c:pt>
                <c:pt idx="45">
                  <c:v>39114</c:v>
                </c:pt>
                <c:pt idx="46">
                  <c:v>39142</c:v>
                </c:pt>
                <c:pt idx="47">
                  <c:v>39173</c:v>
                </c:pt>
                <c:pt idx="48">
                  <c:v>39203</c:v>
                </c:pt>
                <c:pt idx="49">
                  <c:v>39234</c:v>
                </c:pt>
                <c:pt idx="50">
                  <c:v>39264</c:v>
                </c:pt>
                <c:pt idx="51">
                  <c:v>39295</c:v>
                </c:pt>
                <c:pt idx="52">
                  <c:v>39326</c:v>
                </c:pt>
                <c:pt idx="53">
                  <c:v>39356</c:v>
                </c:pt>
                <c:pt idx="54">
                  <c:v>39387</c:v>
                </c:pt>
                <c:pt idx="55">
                  <c:v>39417</c:v>
                </c:pt>
                <c:pt idx="56">
                  <c:v>39448</c:v>
                </c:pt>
                <c:pt idx="57">
                  <c:v>39479</c:v>
                </c:pt>
                <c:pt idx="58">
                  <c:v>39508</c:v>
                </c:pt>
                <c:pt idx="59">
                  <c:v>39539</c:v>
                </c:pt>
                <c:pt idx="60">
                  <c:v>39569</c:v>
                </c:pt>
                <c:pt idx="61">
                  <c:v>39600</c:v>
                </c:pt>
                <c:pt idx="62">
                  <c:v>39630</c:v>
                </c:pt>
                <c:pt idx="63">
                  <c:v>39661</c:v>
                </c:pt>
                <c:pt idx="64">
                  <c:v>39692</c:v>
                </c:pt>
                <c:pt idx="65">
                  <c:v>39722</c:v>
                </c:pt>
                <c:pt idx="66">
                  <c:v>39753</c:v>
                </c:pt>
                <c:pt idx="67">
                  <c:v>39783</c:v>
                </c:pt>
                <c:pt idx="68">
                  <c:v>39814</c:v>
                </c:pt>
                <c:pt idx="69">
                  <c:v>39845</c:v>
                </c:pt>
                <c:pt idx="70">
                  <c:v>39873</c:v>
                </c:pt>
                <c:pt idx="71">
                  <c:v>39904</c:v>
                </c:pt>
                <c:pt idx="72">
                  <c:v>39934</c:v>
                </c:pt>
                <c:pt idx="73">
                  <c:v>39965</c:v>
                </c:pt>
                <c:pt idx="74">
                  <c:v>39995</c:v>
                </c:pt>
                <c:pt idx="75">
                  <c:v>40026</c:v>
                </c:pt>
                <c:pt idx="76">
                  <c:v>40057</c:v>
                </c:pt>
                <c:pt idx="77">
                  <c:v>40087</c:v>
                </c:pt>
                <c:pt idx="78">
                  <c:v>40118</c:v>
                </c:pt>
                <c:pt idx="79">
                  <c:v>40148</c:v>
                </c:pt>
                <c:pt idx="80">
                  <c:v>40179</c:v>
                </c:pt>
                <c:pt idx="81">
                  <c:v>40210</c:v>
                </c:pt>
                <c:pt idx="82">
                  <c:v>40238</c:v>
                </c:pt>
                <c:pt idx="83">
                  <c:v>40269</c:v>
                </c:pt>
                <c:pt idx="84">
                  <c:v>40299</c:v>
                </c:pt>
                <c:pt idx="85">
                  <c:v>40330</c:v>
                </c:pt>
                <c:pt idx="86">
                  <c:v>40360</c:v>
                </c:pt>
                <c:pt idx="87">
                  <c:v>40391</c:v>
                </c:pt>
                <c:pt idx="88">
                  <c:v>40422</c:v>
                </c:pt>
                <c:pt idx="89">
                  <c:v>40452</c:v>
                </c:pt>
                <c:pt idx="90">
                  <c:v>40483</c:v>
                </c:pt>
                <c:pt idx="91">
                  <c:v>40513</c:v>
                </c:pt>
                <c:pt idx="92">
                  <c:v>40544</c:v>
                </c:pt>
                <c:pt idx="93">
                  <c:v>40575</c:v>
                </c:pt>
                <c:pt idx="94">
                  <c:v>40603</c:v>
                </c:pt>
                <c:pt idx="95">
                  <c:v>40634</c:v>
                </c:pt>
                <c:pt idx="96">
                  <c:v>40664</c:v>
                </c:pt>
                <c:pt idx="97">
                  <c:v>40695</c:v>
                </c:pt>
                <c:pt idx="98">
                  <c:v>40725</c:v>
                </c:pt>
                <c:pt idx="99">
                  <c:v>40756</c:v>
                </c:pt>
                <c:pt idx="100">
                  <c:v>40787</c:v>
                </c:pt>
                <c:pt idx="101">
                  <c:v>40817</c:v>
                </c:pt>
                <c:pt idx="102">
                  <c:v>40848</c:v>
                </c:pt>
                <c:pt idx="103">
                  <c:v>40878</c:v>
                </c:pt>
                <c:pt idx="104">
                  <c:v>40909</c:v>
                </c:pt>
                <c:pt idx="105">
                  <c:v>40940</c:v>
                </c:pt>
                <c:pt idx="106">
                  <c:v>40969</c:v>
                </c:pt>
                <c:pt idx="107">
                  <c:v>41000</c:v>
                </c:pt>
                <c:pt idx="108">
                  <c:v>41030</c:v>
                </c:pt>
                <c:pt idx="109">
                  <c:v>41061</c:v>
                </c:pt>
                <c:pt idx="110">
                  <c:v>41091</c:v>
                </c:pt>
                <c:pt idx="111">
                  <c:v>41122</c:v>
                </c:pt>
                <c:pt idx="112">
                  <c:v>41153</c:v>
                </c:pt>
                <c:pt idx="113">
                  <c:v>41183</c:v>
                </c:pt>
                <c:pt idx="114">
                  <c:v>41214</c:v>
                </c:pt>
                <c:pt idx="115">
                  <c:v>41244</c:v>
                </c:pt>
                <c:pt idx="116">
                  <c:v>41275</c:v>
                </c:pt>
                <c:pt idx="117">
                  <c:v>41306</c:v>
                </c:pt>
                <c:pt idx="118">
                  <c:v>41334</c:v>
                </c:pt>
                <c:pt idx="119">
                  <c:v>41365</c:v>
                </c:pt>
                <c:pt idx="120">
                  <c:v>41395</c:v>
                </c:pt>
                <c:pt idx="121">
                  <c:v>41426</c:v>
                </c:pt>
                <c:pt idx="122">
                  <c:v>41456</c:v>
                </c:pt>
                <c:pt idx="123">
                  <c:v>41487</c:v>
                </c:pt>
                <c:pt idx="124">
                  <c:v>41518</c:v>
                </c:pt>
                <c:pt idx="125">
                  <c:v>41548</c:v>
                </c:pt>
                <c:pt idx="126">
                  <c:v>41579</c:v>
                </c:pt>
                <c:pt idx="127">
                  <c:v>41609</c:v>
                </c:pt>
                <c:pt idx="128">
                  <c:v>41640</c:v>
                </c:pt>
                <c:pt idx="129">
                  <c:v>41671</c:v>
                </c:pt>
                <c:pt idx="130">
                  <c:v>41699</c:v>
                </c:pt>
                <c:pt idx="131">
                  <c:v>41730</c:v>
                </c:pt>
                <c:pt idx="132">
                  <c:v>41760</c:v>
                </c:pt>
                <c:pt idx="133">
                  <c:v>41791</c:v>
                </c:pt>
                <c:pt idx="134">
                  <c:v>41821</c:v>
                </c:pt>
                <c:pt idx="135">
                  <c:v>41852</c:v>
                </c:pt>
                <c:pt idx="136">
                  <c:v>41883</c:v>
                </c:pt>
                <c:pt idx="137">
                  <c:v>41913</c:v>
                </c:pt>
                <c:pt idx="138">
                  <c:v>41944</c:v>
                </c:pt>
                <c:pt idx="139">
                  <c:v>41974</c:v>
                </c:pt>
                <c:pt idx="140">
                  <c:v>42005</c:v>
                </c:pt>
                <c:pt idx="141">
                  <c:v>42036</c:v>
                </c:pt>
                <c:pt idx="142">
                  <c:v>42064</c:v>
                </c:pt>
                <c:pt idx="143">
                  <c:v>42095</c:v>
                </c:pt>
                <c:pt idx="144">
                  <c:v>42125</c:v>
                </c:pt>
                <c:pt idx="145">
                  <c:v>42156</c:v>
                </c:pt>
                <c:pt idx="146">
                  <c:v>42186</c:v>
                </c:pt>
                <c:pt idx="147">
                  <c:v>42217</c:v>
                </c:pt>
                <c:pt idx="148">
                  <c:v>42248</c:v>
                </c:pt>
                <c:pt idx="149">
                  <c:v>42278</c:v>
                </c:pt>
                <c:pt idx="150">
                  <c:v>42309</c:v>
                </c:pt>
                <c:pt idx="151">
                  <c:v>42339</c:v>
                </c:pt>
                <c:pt idx="152">
                  <c:v>42370</c:v>
                </c:pt>
                <c:pt idx="153">
                  <c:v>42401</c:v>
                </c:pt>
                <c:pt idx="154">
                  <c:v>42430</c:v>
                </c:pt>
                <c:pt idx="155">
                  <c:v>42461</c:v>
                </c:pt>
                <c:pt idx="156">
                  <c:v>42491</c:v>
                </c:pt>
                <c:pt idx="157">
                  <c:v>42522</c:v>
                </c:pt>
                <c:pt idx="158">
                  <c:v>42552</c:v>
                </c:pt>
                <c:pt idx="159">
                  <c:v>42583</c:v>
                </c:pt>
                <c:pt idx="160">
                  <c:v>42614</c:v>
                </c:pt>
                <c:pt idx="161">
                  <c:v>42644</c:v>
                </c:pt>
                <c:pt idx="162">
                  <c:v>42675</c:v>
                </c:pt>
                <c:pt idx="163">
                  <c:v>42705</c:v>
                </c:pt>
                <c:pt idx="164">
                  <c:v>42736</c:v>
                </c:pt>
                <c:pt idx="165">
                  <c:v>42767</c:v>
                </c:pt>
                <c:pt idx="166">
                  <c:v>42795</c:v>
                </c:pt>
                <c:pt idx="167">
                  <c:v>42826</c:v>
                </c:pt>
                <c:pt idx="168">
                  <c:v>42856</c:v>
                </c:pt>
                <c:pt idx="169">
                  <c:v>42887</c:v>
                </c:pt>
                <c:pt idx="170">
                  <c:v>42917</c:v>
                </c:pt>
                <c:pt idx="171">
                  <c:v>42948</c:v>
                </c:pt>
                <c:pt idx="172">
                  <c:v>42979</c:v>
                </c:pt>
                <c:pt idx="173">
                  <c:v>43009</c:v>
                </c:pt>
                <c:pt idx="174">
                  <c:v>43040</c:v>
                </c:pt>
                <c:pt idx="175">
                  <c:v>43070</c:v>
                </c:pt>
                <c:pt idx="176">
                  <c:v>43101</c:v>
                </c:pt>
                <c:pt idx="177">
                  <c:v>43132</c:v>
                </c:pt>
                <c:pt idx="178">
                  <c:v>43160</c:v>
                </c:pt>
                <c:pt idx="179">
                  <c:v>43191</c:v>
                </c:pt>
                <c:pt idx="180">
                  <c:v>43221</c:v>
                </c:pt>
                <c:pt idx="181">
                  <c:v>43252</c:v>
                </c:pt>
                <c:pt idx="182">
                  <c:v>43282</c:v>
                </c:pt>
                <c:pt idx="183">
                  <c:v>43313</c:v>
                </c:pt>
                <c:pt idx="184">
                  <c:v>43344</c:v>
                </c:pt>
                <c:pt idx="185">
                  <c:v>43374</c:v>
                </c:pt>
                <c:pt idx="186">
                  <c:v>43405</c:v>
                </c:pt>
                <c:pt idx="187">
                  <c:v>43435</c:v>
                </c:pt>
                <c:pt idx="188">
                  <c:v>43466</c:v>
                </c:pt>
                <c:pt idx="189">
                  <c:v>43497</c:v>
                </c:pt>
                <c:pt idx="190">
                  <c:v>43525</c:v>
                </c:pt>
                <c:pt idx="191">
                  <c:v>43556</c:v>
                </c:pt>
                <c:pt idx="192">
                  <c:v>43586</c:v>
                </c:pt>
                <c:pt idx="193">
                  <c:v>43617</c:v>
                </c:pt>
                <c:pt idx="194">
                  <c:v>43647</c:v>
                </c:pt>
                <c:pt idx="195">
                  <c:v>43678</c:v>
                </c:pt>
                <c:pt idx="196">
                  <c:v>43709</c:v>
                </c:pt>
                <c:pt idx="197">
                  <c:v>43739</c:v>
                </c:pt>
                <c:pt idx="198">
                  <c:v>43770</c:v>
                </c:pt>
                <c:pt idx="199">
                  <c:v>43800</c:v>
                </c:pt>
                <c:pt idx="200">
                  <c:v>43831</c:v>
                </c:pt>
                <c:pt idx="201">
                  <c:v>43862</c:v>
                </c:pt>
                <c:pt idx="202">
                  <c:v>43891</c:v>
                </c:pt>
                <c:pt idx="203">
                  <c:v>43922</c:v>
                </c:pt>
                <c:pt idx="204">
                  <c:v>43952</c:v>
                </c:pt>
              </c:numCache>
            </c:numRef>
          </c:cat>
          <c:val>
            <c:numRef>
              <c:f>'1.1-A'!$JY$40:$RU$40</c:f>
              <c:numCache>
                <c:formatCode>#,##0.0</c:formatCode>
                <c:ptCount val="205"/>
                <c:pt idx="0">
                  <c:v>639276.81618824415</c:v>
                </c:pt>
                <c:pt idx="1">
                  <c:v>639796.83621650445</c:v>
                </c:pt>
                <c:pt idx="2">
                  <c:v>635528.35033534444</c:v>
                </c:pt>
                <c:pt idx="3">
                  <c:v>633462.14853056811</c:v>
                </c:pt>
                <c:pt idx="4">
                  <c:v>632419.21917079715</c:v>
                </c:pt>
                <c:pt idx="5">
                  <c:v>630204.06849757058</c:v>
                </c:pt>
                <c:pt idx="6">
                  <c:v>628152.45574289351</c:v>
                </c:pt>
                <c:pt idx="7">
                  <c:v>633988.34170640178</c:v>
                </c:pt>
                <c:pt idx="8">
                  <c:v>635358.28140846419</c:v>
                </c:pt>
                <c:pt idx="9">
                  <c:v>639405.76973040646</c:v>
                </c:pt>
                <c:pt idx="10">
                  <c:v>648592.74033928919</c:v>
                </c:pt>
                <c:pt idx="11">
                  <c:v>656853.46255919803</c:v>
                </c:pt>
                <c:pt idx="12">
                  <c:v>662305.77939971641</c:v>
                </c:pt>
                <c:pt idx="13">
                  <c:v>667642.02668829798</c:v>
                </c:pt>
                <c:pt idx="14">
                  <c:v>672581.49656323763</c:v>
                </c:pt>
                <c:pt idx="15">
                  <c:v>677092.62983840751</c:v>
                </c:pt>
                <c:pt idx="16">
                  <c:v>684593.1250757149</c:v>
                </c:pt>
                <c:pt idx="17">
                  <c:v>686741.63799133641</c:v>
                </c:pt>
                <c:pt idx="18">
                  <c:v>691141.68218585011</c:v>
                </c:pt>
                <c:pt idx="19">
                  <c:v>698266.70607270347</c:v>
                </c:pt>
                <c:pt idx="20">
                  <c:v>702837.54236367252</c:v>
                </c:pt>
                <c:pt idx="21">
                  <c:v>711676.49801280606</c:v>
                </c:pt>
                <c:pt idx="22">
                  <c:v>715323.64724485669</c:v>
                </c:pt>
                <c:pt idx="23">
                  <c:v>714186.51927764295</c:v>
                </c:pt>
                <c:pt idx="24">
                  <c:v>718579.58362336969</c:v>
                </c:pt>
                <c:pt idx="25">
                  <c:v>724923.21507757588</c:v>
                </c:pt>
                <c:pt idx="26">
                  <c:v>726676.00530271232</c:v>
                </c:pt>
                <c:pt idx="27">
                  <c:v>733604.39300457644</c:v>
                </c:pt>
                <c:pt idx="28">
                  <c:v>738633.70658490085</c:v>
                </c:pt>
                <c:pt idx="29">
                  <c:v>743236.68777757965</c:v>
                </c:pt>
                <c:pt idx="30">
                  <c:v>750064.78487798967</c:v>
                </c:pt>
                <c:pt idx="31">
                  <c:v>759519.1646482324</c:v>
                </c:pt>
                <c:pt idx="32">
                  <c:v>771519.17661523889</c:v>
                </c:pt>
                <c:pt idx="33">
                  <c:v>770333.1134876376</c:v>
                </c:pt>
                <c:pt idx="34">
                  <c:v>771355.20715805795</c:v>
                </c:pt>
                <c:pt idx="35">
                  <c:v>775562.85370865604</c:v>
                </c:pt>
                <c:pt idx="36">
                  <c:v>782283.23236735305</c:v>
                </c:pt>
                <c:pt idx="37">
                  <c:v>785622.29860214505</c:v>
                </c:pt>
                <c:pt idx="38">
                  <c:v>794036.71854761173</c:v>
                </c:pt>
                <c:pt idx="39">
                  <c:v>796562.3853282067</c:v>
                </c:pt>
                <c:pt idx="40">
                  <c:v>812631.71111167548</c:v>
                </c:pt>
                <c:pt idx="41">
                  <c:v>819077.12730466237</c:v>
                </c:pt>
                <c:pt idx="42">
                  <c:v>825644.77912230568</c:v>
                </c:pt>
                <c:pt idx="43">
                  <c:v>830113.45686769183</c:v>
                </c:pt>
                <c:pt idx="44">
                  <c:v>826399.08324965392</c:v>
                </c:pt>
                <c:pt idx="45">
                  <c:v>830835.8844440484</c:v>
                </c:pt>
                <c:pt idx="46">
                  <c:v>848388.02091532189</c:v>
                </c:pt>
                <c:pt idx="47">
                  <c:v>857441.32741655374</c:v>
                </c:pt>
                <c:pt idx="48">
                  <c:v>863106.38926385448</c:v>
                </c:pt>
                <c:pt idx="49">
                  <c:v>869515.98981910886</c:v>
                </c:pt>
                <c:pt idx="50">
                  <c:v>874505.80970539665</c:v>
                </c:pt>
                <c:pt idx="51">
                  <c:v>882912.39525136095</c:v>
                </c:pt>
                <c:pt idx="52">
                  <c:v>887829.53198683425</c:v>
                </c:pt>
                <c:pt idx="53">
                  <c:v>891638.95938173181</c:v>
                </c:pt>
                <c:pt idx="54">
                  <c:v>897018.54065866664</c:v>
                </c:pt>
                <c:pt idx="55">
                  <c:v>909435.35682212655</c:v>
                </c:pt>
                <c:pt idx="56">
                  <c:v>919579.88274963386</c:v>
                </c:pt>
                <c:pt idx="57">
                  <c:v>922529.4406366935</c:v>
                </c:pt>
                <c:pt idx="58">
                  <c:v>915916.05788600154</c:v>
                </c:pt>
                <c:pt idx="59">
                  <c:v>920705.39401666238</c:v>
                </c:pt>
                <c:pt idx="60">
                  <c:v>922665.16054718464</c:v>
                </c:pt>
                <c:pt idx="61">
                  <c:v>925024.55884865683</c:v>
                </c:pt>
                <c:pt idx="62">
                  <c:v>936080.89551636332</c:v>
                </c:pt>
                <c:pt idx="63">
                  <c:v>938043.47832940938</c:v>
                </c:pt>
                <c:pt idx="64">
                  <c:v>938676.67988166586</c:v>
                </c:pt>
                <c:pt idx="65">
                  <c:v>943068.62895064475</c:v>
                </c:pt>
                <c:pt idx="66">
                  <c:v>953311.22549832345</c:v>
                </c:pt>
                <c:pt idx="67">
                  <c:v>942513.72970653628</c:v>
                </c:pt>
                <c:pt idx="68">
                  <c:v>955280.44940406003</c:v>
                </c:pt>
                <c:pt idx="69">
                  <c:v>960783.88939740753</c:v>
                </c:pt>
                <c:pt idx="70">
                  <c:v>967665.14468345582</c:v>
                </c:pt>
                <c:pt idx="71">
                  <c:v>977095.79445337167</c:v>
                </c:pt>
                <c:pt idx="72">
                  <c:v>986980.96828194184</c:v>
                </c:pt>
                <c:pt idx="73">
                  <c:v>996474.68190728431</c:v>
                </c:pt>
                <c:pt idx="74">
                  <c:v>1000564.5343443286</c:v>
                </c:pt>
                <c:pt idx="75">
                  <c:v>1010911.5412305956</c:v>
                </c:pt>
                <c:pt idx="76">
                  <c:v>1023056.9993342079</c:v>
                </c:pt>
                <c:pt idx="77">
                  <c:v>1032397.4697591704</c:v>
                </c:pt>
                <c:pt idx="78">
                  <c:v>1036956.4581854701</c:v>
                </c:pt>
                <c:pt idx="79">
                  <c:v>1036225.9939577085</c:v>
                </c:pt>
                <c:pt idx="80">
                  <c:v>1036017.8904451255</c:v>
                </c:pt>
                <c:pt idx="81">
                  <c:v>1044879.4464390418</c:v>
                </c:pt>
                <c:pt idx="82">
                  <c:v>1070662.0290471236</c:v>
                </c:pt>
                <c:pt idx="83">
                  <c:v>1080242.4080005349</c:v>
                </c:pt>
                <c:pt idx="84">
                  <c:v>1089314.9280727175</c:v>
                </c:pt>
                <c:pt idx="85">
                  <c:v>1092280.1990096662</c:v>
                </c:pt>
                <c:pt idx="86">
                  <c:v>1102184.766220337</c:v>
                </c:pt>
                <c:pt idx="87">
                  <c:v>1109571.7887774145</c:v>
                </c:pt>
                <c:pt idx="88">
                  <c:v>1191646.2306686423</c:v>
                </c:pt>
                <c:pt idx="89">
                  <c:v>1199790.6526164324</c:v>
                </c:pt>
                <c:pt idx="90">
                  <c:v>1205623.8639289972</c:v>
                </c:pt>
                <c:pt idx="91">
                  <c:v>1205020.1160522057</c:v>
                </c:pt>
                <c:pt idx="92">
                  <c:v>1220955.0944858626</c:v>
                </c:pt>
                <c:pt idx="93">
                  <c:v>1220903.0106899492</c:v>
                </c:pt>
                <c:pt idx="94">
                  <c:v>1208251.4383527802</c:v>
                </c:pt>
                <c:pt idx="95">
                  <c:v>1217588.0166923529</c:v>
                </c:pt>
                <c:pt idx="96">
                  <c:v>1216305.7711682832</c:v>
                </c:pt>
                <c:pt idx="97">
                  <c:v>1226602.6826474564</c:v>
                </c:pt>
                <c:pt idx="98">
                  <c:v>1232620.8471547731</c:v>
                </c:pt>
                <c:pt idx="99">
                  <c:v>1233289.5828240439</c:v>
                </c:pt>
                <c:pt idx="100">
                  <c:v>1156436.3654120597</c:v>
                </c:pt>
                <c:pt idx="101">
                  <c:v>1159627.8449849403</c:v>
                </c:pt>
                <c:pt idx="102">
                  <c:v>1157396.6553849385</c:v>
                </c:pt>
                <c:pt idx="103">
                  <c:v>1171800.666830638</c:v>
                </c:pt>
                <c:pt idx="104">
                  <c:v>1172891.5347907257</c:v>
                </c:pt>
                <c:pt idx="105">
                  <c:v>1177135.6312409875</c:v>
                </c:pt>
                <c:pt idx="106">
                  <c:v>1187367.8991092262</c:v>
                </c:pt>
                <c:pt idx="107">
                  <c:v>1199116.6416632249</c:v>
                </c:pt>
                <c:pt idx="108">
                  <c:v>1205530.3009505447</c:v>
                </c:pt>
                <c:pt idx="109">
                  <c:v>1209388.4271559017</c:v>
                </c:pt>
                <c:pt idx="110">
                  <c:v>1213822.8780292294</c:v>
                </c:pt>
                <c:pt idx="111">
                  <c:v>1221211.5782230208</c:v>
                </c:pt>
                <c:pt idx="112">
                  <c:v>1226080.6255774524</c:v>
                </c:pt>
                <c:pt idx="113">
                  <c:v>1232918.7954611906</c:v>
                </c:pt>
                <c:pt idx="114">
                  <c:v>1245174.809131853</c:v>
                </c:pt>
                <c:pt idx="115">
                  <c:v>1237063.5898844397</c:v>
                </c:pt>
                <c:pt idx="116">
                  <c:v>1243761.3035313203</c:v>
                </c:pt>
                <c:pt idx="117">
                  <c:v>1249407.5035143208</c:v>
                </c:pt>
                <c:pt idx="118">
                  <c:v>1249883.2525786166</c:v>
                </c:pt>
                <c:pt idx="119">
                  <c:v>1262859.094848505</c:v>
                </c:pt>
                <c:pt idx="120">
                  <c:v>1265113.163553268</c:v>
                </c:pt>
                <c:pt idx="121">
                  <c:v>1272295.8858519178</c:v>
                </c:pt>
                <c:pt idx="122">
                  <c:v>1278977.5660296374</c:v>
                </c:pt>
                <c:pt idx="123">
                  <c:v>1283502.635859054</c:v>
                </c:pt>
                <c:pt idx="124">
                  <c:v>1299822.3252218994</c:v>
                </c:pt>
                <c:pt idx="125">
                  <c:v>1312442.4767187017</c:v>
                </c:pt>
                <c:pt idx="126">
                  <c:v>1318301.9247631696</c:v>
                </c:pt>
                <c:pt idx="127">
                  <c:v>1320567.8282534138</c:v>
                </c:pt>
                <c:pt idx="128">
                  <c:v>1337674.8956018039</c:v>
                </c:pt>
                <c:pt idx="129">
                  <c:v>1344915.3504261109</c:v>
                </c:pt>
                <c:pt idx="130">
                  <c:v>1351458.1821014432</c:v>
                </c:pt>
                <c:pt idx="131">
                  <c:v>1339286.0962484984</c:v>
                </c:pt>
                <c:pt idx="132">
                  <c:v>1352269.8398551566</c:v>
                </c:pt>
                <c:pt idx="133">
                  <c:v>1354263.5349961775</c:v>
                </c:pt>
                <c:pt idx="134">
                  <c:v>1358355.6056885668</c:v>
                </c:pt>
                <c:pt idx="135">
                  <c:v>1378389.0705623755</c:v>
                </c:pt>
                <c:pt idx="136">
                  <c:v>1388620.8908511312</c:v>
                </c:pt>
                <c:pt idx="137">
                  <c:v>1389319.8847096092</c:v>
                </c:pt>
                <c:pt idx="138">
                  <c:v>1397083.5769391162</c:v>
                </c:pt>
                <c:pt idx="139">
                  <c:v>1405201.6919779396</c:v>
                </c:pt>
                <c:pt idx="140">
                  <c:v>1399794.3786092438</c:v>
                </c:pt>
                <c:pt idx="141">
                  <c:v>1402794.368338678</c:v>
                </c:pt>
                <c:pt idx="142">
                  <c:v>1400414.0312768915</c:v>
                </c:pt>
                <c:pt idx="143">
                  <c:v>1405194.4390921388</c:v>
                </c:pt>
                <c:pt idx="144">
                  <c:v>1401612.0300141734</c:v>
                </c:pt>
                <c:pt idx="145">
                  <c:v>1403814.3761232614</c:v>
                </c:pt>
                <c:pt idx="146">
                  <c:v>1402758.4739065685</c:v>
                </c:pt>
                <c:pt idx="147">
                  <c:v>1381403.396767525</c:v>
                </c:pt>
                <c:pt idx="148">
                  <c:v>1359106.3695003379</c:v>
                </c:pt>
                <c:pt idx="149">
                  <c:v>1363264.9152146641</c:v>
                </c:pt>
                <c:pt idx="150">
                  <c:v>1357893.6196505413</c:v>
                </c:pt>
                <c:pt idx="151">
                  <c:v>1430850.6317840947</c:v>
                </c:pt>
                <c:pt idx="152">
                  <c:v>1435203.9203002569</c:v>
                </c:pt>
                <c:pt idx="153">
                  <c:v>1443574.8806534228</c:v>
                </c:pt>
                <c:pt idx="154">
                  <c:v>1447390.6976462328</c:v>
                </c:pt>
                <c:pt idx="155">
                  <c:v>1441013.1735085351</c:v>
                </c:pt>
                <c:pt idx="156">
                  <c:v>1440196.4515091889</c:v>
                </c:pt>
                <c:pt idx="157">
                  <c:v>1434910.2328200848</c:v>
                </c:pt>
                <c:pt idx="158">
                  <c:v>1438818.2002184789</c:v>
                </c:pt>
                <c:pt idx="159">
                  <c:v>1441957.4091082546</c:v>
                </c:pt>
                <c:pt idx="160">
                  <c:v>1451490.5485709906</c:v>
                </c:pt>
                <c:pt idx="161">
                  <c:v>1431528.1451480046</c:v>
                </c:pt>
                <c:pt idx="162">
                  <c:v>1442633.9770179645</c:v>
                </c:pt>
                <c:pt idx="163">
                  <c:v>1414841.9830759796</c:v>
                </c:pt>
                <c:pt idx="164">
                  <c:v>1398878.3044156334</c:v>
                </c:pt>
                <c:pt idx="165">
                  <c:v>1396718.5185091593</c:v>
                </c:pt>
                <c:pt idx="166">
                  <c:v>1398754.0290002706</c:v>
                </c:pt>
                <c:pt idx="167">
                  <c:v>1395424.5641733352</c:v>
                </c:pt>
                <c:pt idx="168">
                  <c:v>1406920.1438918323</c:v>
                </c:pt>
                <c:pt idx="169">
                  <c:v>1418112.4530443659</c:v>
                </c:pt>
                <c:pt idx="170">
                  <c:v>1412868.6346190628</c:v>
                </c:pt>
                <c:pt idx="171">
                  <c:v>1417254.0912747772</c:v>
                </c:pt>
                <c:pt idx="172">
                  <c:v>1421457.4465572899</c:v>
                </c:pt>
                <c:pt idx="173">
                  <c:v>1426396.2444281068</c:v>
                </c:pt>
                <c:pt idx="174">
                  <c:v>1414661.4624935943</c:v>
                </c:pt>
                <c:pt idx="175">
                  <c:v>1400480.1697323173</c:v>
                </c:pt>
                <c:pt idx="176">
                  <c:v>1402303.2409544636</c:v>
                </c:pt>
                <c:pt idx="177">
                  <c:v>1401692.777200802</c:v>
                </c:pt>
                <c:pt idx="178">
                  <c:v>1415362.9252424054</c:v>
                </c:pt>
                <c:pt idx="179">
                  <c:v>1430025.6549396459</c:v>
                </c:pt>
                <c:pt idx="180">
                  <c:v>1421637.5814781277</c:v>
                </c:pt>
                <c:pt idx="181">
                  <c:v>1415464.3122640543</c:v>
                </c:pt>
                <c:pt idx="182">
                  <c:v>1415242.6030753227</c:v>
                </c:pt>
                <c:pt idx="183">
                  <c:v>1421841.8960326663</c:v>
                </c:pt>
                <c:pt idx="184">
                  <c:v>1423934.1756155551</c:v>
                </c:pt>
                <c:pt idx="185">
                  <c:v>1426735.1273199541</c:v>
                </c:pt>
                <c:pt idx="186">
                  <c:v>1432958.8749622775</c:v>
                </c:pt>
                <c:pt idx="187">
                  <c:v>1427792.6725825241</c:v>
                </c:pt>
                <c:pt idx="188">
                  <c:v>1425173.3719326104</c:v>
                </c:pt>
                <c:pt idx="189">
                  <c:v>1427583.5786223975</c:v>
                </c:pt>
                <c:pt idx="190">
                  <c:v>1423641.8284683339</c:v>
                </c:pt>
                <c:pt idx="191">
                  <c:v>1424238.5049276943</c:v>
                </c:pt>
                <c:pt idx="192">
                  <c:v>1422659.3067276003</c:v>
                </c:pt>
                <c:pt idx="193">
                  <c:v>1418006.9084796545</c:v>
                </c:pt>
                <c:pt idx="194">
                  <c:v>1420590.6954237781</c:v>
                </c:pt>
                <c:pt idx="195">
                  <c:v>1415464.6442691742</c:v>
                </c:pt>
                <c:pt idx="196">
                  <c:v>1415823.3906977368</c:v>
                </c:pt>
                <c:pt idx="197">
                  <c:v>1415799.7238840689</c:v>
                </c:pt>
                <c:pt idx="198">
                  <c:v>1414840.1556245086</c:v>
                </c:pt>
                <c:pt idx="199">
                  <c:v>1466870.30681338</c:v>
                </c:pt>
                <c:pt idx="200">
                  <c:v>1463155.8008071473</c:v>
                </c:pt>
                <c:pt idx="201">
                  <c:v>1463651.8005878935</c:v>
                </c:pt>
                <c:pt idx="202">
                  <c:v>1457264.3520820118</c:v>
                </c:pt>
                <c:pt idx="203">
                  <c:v>1511124.831104863</c:v>
                </c:pt>
                <c:pt idx="204">
                  <c:v>1584253.3544808209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B60-4095-B6A4-6DF3393F00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3770639"/>
        <c:axId val="466347039"/>
      </c:lineChart>
      <c:dateAx>
        <c:axId val="473770639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pt-BR"/>
          </a:p>
        </c:txPr>
        <c:crossAx val="466347039"/>
        <c:crosses val="autoZero"/>
        <c:auto val="1"/>
        <c:lblOffset val="100"/>
        <c:baseTimeUnit val="months"/>
        <c:majorUnit val="12"/>
        <c:majorTimeUnit val="months"/>
      </c:dateAx>
      <c:valAx>
        <c:axId val="466347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9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pt-BR"/>
          </a:p>
        </c:txPr>
        <c:crossAx val="473770639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469709977128346"/>
          <c:y val="0.93868236211722322"/>
          <c:w val="0.51643619028556054"/>
          <c:h val="6.13176378827767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Source Sans Pro" panose="020B0503030403020204" pitchFamily="34" charset="0"/>
          <a:ea typeface="Source Sans Pro" panose="020B0503030403020204" pitchFamily="34" charset="0"/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en-US" b="1">
                <a:solidFill>
                  <a:srgbClr val="19597A"/>
                </a:solidFill>
              </a:rPr>
              <a:t>Dívida pública - % PIB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rgbClr val="19597A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2.5000000000000001E-2"/>
          <c:y val="0.16923469100736807"/>
          <c:w val="0.93888888888888888"/>
          <c:h val="0.74651421324444789"/>
        </c:manualLayout>
      </c:layout>
      <c:lineChart>
        <c:grouping val="standard"/>
        <c:varyColors val="0"/>
        <c:ser>
          <c:idx val="0"/>
          <c:order val="0"/>
          <c:tx>
            <c:v>cenário base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F0-4D7B-92E1-B8F95125DDB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F0-4D7B-92E1-B8F95125DDB2}"/>
                </c:ext>
              </c:extLst>
            </c:dLbl>
            <c:dLbl>
              <c:idx val="2"/>
              <c:layout>
                <c:manualLayout>
                  <c:x val="-1.6666666666666691E-2"/>
                  <c:y val="-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F0-4D7B-92E1-B8F95125DDB2}"/>
                </c:ext>
              </c:extLst>
            </c:dLbl>
            <c:dLbl>
              <c:idx val="3"/>
              <c:layout>
                <c:manualLayout>
                  <c:x val="4.7222222222222221E-2"/>
                  <c:y val="-0.138888888888888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F0-4D7B-92E1-B8F95125DDB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F0-4D7B-92E1-B8F95125DDB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F0-4D7B-92E1-B8F95125DDB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F0-4D7B-92E1-B8F95125DDB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F0-4D7B-92E1-B8F95125DDB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F0-4D7B-92E1-B8F95125DDB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F0-4D7B-92E1-B8F95125DDB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F0-4D7B-92E1-B8F95125DDB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F0-4D7B-92E1-B8F95125DDB2}"/>
                </c:ext>
              </c:extLst>
            </c:dLbl>
            <c:dLbl>
              <c:idx val="12"/>
              <c:layout>
                <c:manualLayout>
                  <c:x val="0"/>
                  <c:y val="5.978627114203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F0-4D7B-92E1-B8F95125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DÍVIDA!$B$16:$B$28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DÍVIDA!$C$16:$C$28</c:f>
              <c:numCache>
                <c:formatCode>0.0</c:formatCode>
                <c:ptCount val="13"/>
                <c:pt idx="0">
                  <c:v>76.525584403601385</c:v>
                </c:pt>
                <c:pt idx="1">
                  <c:v>75.791105846997482</c:v>
                </c:pt>
                <c:pt idx="2">
                  <c:v>96.096565480136633</c:v>
                </c:pt>
                <c:pt idx="3">
                  <c:v>98.593530199344698</c:v>
                </c:pt>
                <c:pt idx="4">
                  <c:v>100.31202379609083</c:v>
                </c:pt>
                <c:pt idx="5">
                  <c:v>102.2138882296419</c:v>
                </c:pt>
                <c:pt idx="6">
                  <c:v>104.72110224753075</c:v>
                </c:pt>
                <c:pt idx="7">
                  <c:v>107.47451550572762</c:v>
                </c:pt>
                <c:pt idx="8">
                  <c:v>110.04689124819961</c:v>
                </c:pt>
                <c:pt idx="9">
                  <c:v>112.44390742968085</c:v>
                </c:pt>
                <c:pt idx="10">
                  <c:v>114.41397606931001</c:v>
                </c:pt>
                <c:pt idx="11">
                  <c:v>116.12503514571306</c:v>
                </c:pt>
                <c:pt idx="12">
                  <c:v>117.5874037627086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7F0-4D7B-92E1-B8F95125DDB2}"/>
            </c:ext>
          </c:extLst>
        </c:ser>
        <c:ser>
          <c:idx val="1"/>
          <c:order val="1"/>
          <c:tx>
            <c:v>otimista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7F0-4D7B-92E1-B8F95125DDB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7F0-4D7B-92E1-B8F95125DDB2}"/>
                </c:ext>
              </c:extLst>
            </c:dLbl>
            <c:dLbl>
              <c:idx val="2"/>
              <c:layout>
                <c:manualLayout>
                  <c:x val="-2.2222222222222223E-2"/>
                  <c:y val="0.13888888888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7F0-4D7B-92E1-B8F95125DDB2}"/>
                </c:ext>
              </c:extLst>
            </c:dLbl>
            <c:dLbl>
              <c:idx val="3"/>
              <c:layout>
                <c:manualLayout>
                  <c:x val="-1.1111111111111112E-2"/>
                  <c:y val="0.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7F0-4D7B-92E1-B8F95125DDB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7F0-4D7B-92E1-B8F95125DDB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7F0-4D7B-92E1-B8F95125DDB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7F0-4D7B-92E1-B8F95125DDB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7F0-4D7B-92E1-B8F95125DDB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7F0-4D7B-92E1-B8F95125DDB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7F0-4D7B-92E1-B8F95125DDB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47F0-4D7B-92E1-B8F95125DDB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47F0-4D7B-92E1-B8F95125DDB2}"/>
                </c:ext>
              </c:extLst>
            </c:dLbl>
            <c:dLbl>
              <c:idx val="12"/>
              <c:layout>
                <c:manualLayout>
                  <c:x val="-1.7123232262218978E-2"/>
                  <c:y val="5.0818330470732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47F0-4D7B-92E1-B8F95125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DÍVIDA!$B$16:$B$28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DÍVIDA!$E$16:$E$28</c:f>
              <c:numCache>
                <c:formatCode>0.0</c:formatCode>
                <c:ptCount val="13"/>
                <c:pt idx="0">
                  <c:v>76.525584403601385</c:v>
                </c:pt>
                <c:pt idx="1">
                  <c:v>75.791105846997482</c:v>
                </c:pt>
                <c:pt idx="2">
                  <c:v>92.24493246474357</c:v>
                </c:pt>
                <c:pt idx="3">
                  <c:v>92.373087435602656</c:v>
                </c:pt>
                <c:pt idx="4">
                  <c:v>92.039453948992261</c:v>
                </c:pt>
                <c:pt idx="5">
                  <c:v>92.072993266389602</c:v>
                </c:pt>
                <c:pt idx="6">
                  <c:v>92.017920136248662</c:v>
                </c:pt>
                <c:pt idx="7">
                  <c:v>91.284214809441224</c:v>
                </c:pt>
                <c:pt idx="8">
                  <c:v>90.108177376204409</c:v>
                </c:pt>
                <c:pt idx="9">
                  <c:v>88.550267323084057</c:v>
                </c:pt>
                <c:pt idx="10">
                  <c:v>86.378198110754312</c:v>
                </c:pt>
                <c:pt idx="11">
                  <c:v>83.791880958006175</c:v>
                </c:pt>
                <c:pt idx="12">
                  <c:v>80.805736630857879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47F0-4D7B-92E1-B8F95125DDB2}"/>
            </c:ext>
          </c:extLst>
        </c:ser>
        <c:ser>
          <c:idx val="2"/>
          <c:order val="2"/>
          <c:tx>
            <c:v>pessimista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47F0-4D7B-92E1-B8F95125DDB2}"/>
                </c:ext>
              </c:extLst>
            </c:dLbl>
            <c:dLbl>
              <c:idx val="1"/>
              <c:layout>
                <c:manualLayout>
                  <c:x val="-3.3333333333333333E-2"/>
                  <c:y val="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47F0-4D7B-92E1-B8F95125DDB2}"/>
                </c:ext>
              </c:extLst>
            </c:dLbl>
            <c:dLbl>
              <c:idx val="2"/>
              <c:layout>
                <c:manualLayout>
                  <c:x val="-0.15277777777777779"/>
                  <c:y val="-0.180555555555555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47F0-4D7B-92E1-B8F95125DDB2}"/>
                </c:ext>
              </c:extLst>
            </c:dLbl>
            <c:dLbl>
              <c:idx val="3"/>
              <c:layout>
                <c:manualLayout>
                  <c:x val="-4.1666666666666664E-2"/>
                  <c:y val="-0.199074074074074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47F0-4D7B-92E1-B8F95125DDB2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47F0-4D7B-92E1-B8F95125DDB2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47F0-4D7B-92E1-B8F95125DDB2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47F0-4D7B-92E1-B8F95125DDB2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47F0-4D7B-92E1-B8F95125DDB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47F0-4D7B-92E1-B8F95125DDB2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47F0-4D7B-92E1-B8F95125DDB2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47F0-4D7B-92E1-B8F95125DDB2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47F0-4D7B-92E1-B8F95125DDB2}"/>
                </c:ext>
              </c:extLst>
            </c:dLbl>
            <c:dLbl>
              <c:idx val="12"/>
              <c:layout>
                <c:manualLayout>
                  <c:x val="0"/>
                  <c:y val="6.5764898256241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8-47F0-4D7B-92E1-B8F95125DD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Source Sans Pro" panose="020B0503030403020204" pitchFamily="34" charset="0"/>
                    <a:ea typeface="Source Sans Pro" panose="020B0503030403020204" pitchFamily="34" charset="0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DÍVIDA!$B$16:$B$28</c:f>
              <c:numCache>
                <c:formatCode>General</c:formatCode>
                <c:ptCount val="13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</c:numCache>
            </c:numRef>
          </c:cat>
          <c:val>
            <c:numRef>
              <c:f>DÍVIDA!$G$16:$G$28</c:f>
              <c:numCache>
                <c:formatCode>0.0</c:formatCode>
                <c:ptCount val="13"/>
                <c:pt idx="0">
                  <c:v>76.525584403601385</c:v>
                </c:pt>
                <c:pt idx="1">
                  <c:v>75.791105846997482</c:v>
                </c:pt>
                <c:pt idx="2">
                  <c:v>101.30484047798664</c:v>
                </c:pt>
                <c:pt idx="3">
                  <c:v>108.83902943152883</c:v>
                </c:pt>
                <c:pt idx="4">
                  <c:v>113.47342821973201</c:v>
                </c:pt>
                <c:pt idx="5">
                  <c:v>119.41462656272964</c:v>
                </c:pt>
                <c:pt idx="6">
                  <c:v>126.15824101143967</c:v>
                </c:pt>
                <c:pt idx="7">
                  <c:v>133.79690203349497</c:v>
                </c:pt>
                <c:pt idx="8">
                  <c:v>141.95737728795416</c:v>
                </c:pt>
                <c:pt idx="9">
                  <c:v>150.47247579776621</c:v>
                </c:pt>
                <c:pt idx="10">
                  <c:v>158.89137031292313</c:v>
                </c:pt>
                <c:pt idx="11">
                  <c:v>167.38194091405146</c:v>
                </c:pt>
                <c:pt idx="12">
                  <c:v>175.99167072441674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9-47F0-4D7B-92E1-B8F95125DDB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51524272"/>
        <c:axId val="412072344"/>
      </c:lineChart>
      <c:catAx>
        <c:axId val="55152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pt-BR"/>
          </a:p>
        </c:txPr>
        <c:crossAx val="412072344"/>
        <c:crosses val="autoZero"/>
        <c:auto val="1"/>
        <c:lblAlgn val="ctr"/>
        <c:lblOffset val="100"/>
        <c:noMultiLvlLbl val="0"/>
      </c:catAx>
      <c:valAx>
        <c:axId val="412072344"/>
        <c:scaling>
          <c:orientation val="minMax"/>
          <c:max val="180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endParaRPr lang="pt-BR"/>
          </a:p>
        </c:txPr>
        <c:crossAx val="55152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pt-B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Source Sans Pro" panose="020B0503030403020204" pitchFamily="34" charset="0"/>
          <a:ea typeface="Source Sans Pro" panose="020B0503030403020204" pitchFamily="34" charset="0"/>
        </a:defRPr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22284986115866E-2"/>
          <c:y val="1.3977856384085508E-2"/>
          <c:w val="0.95049212598425192"/>
          <c:h val="0.911056695103654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19597A"/>
              </a:solidFill>
              <a:round/>
            </a:ln>
            <a:effectLst/>
          </c:spPr>
          <c:marker>
            <c:symbol val="none"/>
          </c:marker>
          <c:cat>
            <c:numRef>
              <c:f>T01B!$D$5:$T$5</c:f>
              <c:numCache>
                <c:formatCode>General</c:formatCode>
                <c:ptCount val="17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</c:numCache>
            </c:numRef>
          </c:cat>
          <c:val>
            <c:numRef>
              <c:f>T01B!$D$6:$T$6</c:f>
              <c:numCache>
                <c:formatCode>0.00%</c:formatCode>
                <c:ptCount val="17"/>
                <c:pt idx="0">
                  <c:v>0.32088241088534719</c:v>
                </c:pt>
                <c:pt idx="1">
                  <c:v>0.31387968984062303</c:v>
                </c:pt>
                <c:pt idx="2">
                  <c:v>0.32352997639891412</c:v>
                </c:pt>
                <c:pt idx="3">
                  <c:v>0.33536784860644431</c:v>
                </c:pt>
                <c:pt idx="4">
                  <c:v>0.33287101331787633</c:v>
                </c:pt>
                <c:pt idx="5">
                  <c:v>0.33640505638938178</c:v>
                </c:pt>
                <c:pt idx="6">
                  <c:v>0.33503537603614242</c:v>
                </c:pt>
                <c:pt idx="7">
                  <c:v>0.32064340373488853</c:v>
                </c:pt>
                <c:pt idx="8">
                  <c:v>0.32506286049620337</c:v>
                </c:pt>
                <c:pt idx="9">
                  <c:v>0.33345571304978983</c:v>
                </c:pt>
                <c:pt idx="10">
                  <c:v>0.3261640309677043</c:v>
                </c:pt>
                <c:pt idx="11">
                  <c:v>0.3254809472543444</c:v>
                </c:pt>
                <c:pt idx="12">
                  <c:v>0.31844882390327256</c:v>
                </c:pt>
                <c:pt idx="13">
                  <c:v>0.32099808600127655</c:v>
                </c:pt>
                <c:pt idx="14">
                  <c:v>0.32256045905644448</c:v>
                </c:pt>
                <c:pt idx="15">
                  <c:v>0.32333429963666532</c:v>
                </c:pt>
                <c:pt idx="16">
                  <c:v>0.33260974226791945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8A-4F51-8B63-2BF7B6AF38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4530408"/>
        <c:axId val="384529424"/>
      </c:lineChart>
      <c:catAx>
        <c:axId val="384530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4529424"/>
        <c:crosses val="autoZero"/>
        <c:auto val="1"/>
        <c:lblAlgn val="ctr"/>
        <c:lblOffset val="100"/>
        <c:noMultiLvlLbl val="0"/>
      </c:catAx>
      <c:valAx>
        <c:axId val="384529424"/>
        <c:scaling>
          <c:orientation val="minMax"/>
          <c:min val="0.3100000000000000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45304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E1781CA2-10BB-40C2-99BD-043FF12DFF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4E93F96-D44C-48B1-B24C-63A9E52298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155A97-27D2-400A-9025-07FBE1261090}" type="datetimeFigureOut">
              <a:rPr lang="pt-BR" smtClean="0"/>
              <a:t>17/09/2020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93F21D9-5B84-413B-B1BB-08170478CD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270827-46E6-47FA-8764-306BB2A201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9E02B-5D88-4499-8EB7-D0D7E75E49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3069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94096368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1455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1455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1455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6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>
                <a:solidFill>
                  <a:srgbClr val="19597A"/>
                </a:solidFill>
              </a:defRPr>
            </a:lvl1pPr>
          </a:lstStyle>
          <a:p>
            <a:r>
              <a:t>Texto do Título</a:t>
            </a:r>
          </a:p>
        </p:txBody>
      </p:sp>
      <p:sp>
        <p:nvSpPr>
          <p:cNvPr id="67" name="Shape 67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0" indent="4572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0" indent="9144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0" indent="13716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0" indent="1828800">
              <a:spcBef>
                <a:spcPts val="300"/>
              </a:spcBef>
              <a:buSzTx/>
              <a:buFontTx/>
              <a:buNone/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69" name="Shape 6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barra_az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6093296"/>
            <a:ext cx="9144000" cy="166823"/>
          </a:xfrm>
          <a:prstGeom prst="rect">
            <a:avLst/>
          </a:prstGeom>
        </p:spPr>
      </p:pic>
      <p:pic>
        <p:nvPicPr>
          <p:cNvPr id="8" name="Imagem 7" descr="ifi_assinacom_senado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588224" y="6381328"/>
            <a:ext cx="2384700" cy="325483"/>
          </a:xfrm>
          <a:prstGeom prst="rect">
            <a:avLst/>
          </a:prstGeom>
        </p:spPr>
      </p:pic>
      <p:pic>
        <p:nvPicPr>
          <p:cNvPr id="5" name="Imagem 4" descr="Ifi_símbolo gráfico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251520" y="260647"/>
            <a:ext cx="576064" cy="612297"/>
          </a:xfrm>
          <a:prstGeom prst="rect">
            <a:avLst/>
          </a:prstGeom>
        </p:spPr>
      </p:pic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984776" cy="1143000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19597A"/>
                </a:solidFill>
                <a:latin typeface="Source Sans Pro Semibold" pitchFamily="34" charset="0"/>
              </a:defRPr>
            </a:lvl1pPr>
          </a:lstStyle>
          <a:p>
            <a:r>
              <a:rPr lang="pt-BR" dirty="0"/>
              <a:t>Clique para editar o estilo do título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71600" y="274640"/>
            <a:ext cx="6984777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19597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Texto do Título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>
              <a:defRPr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</a:lstStyle>
          <a:p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Um</a:t>
            </a:r>
          </a:p>
          <a:p>
            <a:pPr lvl="1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Dois</a:t>
            </a:r>
            <a:endParaRPr dirty="0"/>
          </a:p>
          <a:p>
            <a:pPr lvl="2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Três</a:t>
            </a:r>
            <a:endParaRPr dirty="0"/>
          </a:p>
          <a:p>
            <a:pPr lvl="3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Quatro</a:t>
            </a:r>
          </a:p>
          <a:p>
            <a:pPr lvl="4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Cinco</a:t>
            </a:r>
          </a:p>
        </p:txBody>
      </p:sp>
    </p:spTree>
    <p:extLst>
      <p:ext uri="{BB962C8B-B14F-4D97-AF65-F5344CB8AC3E}">
        <p14:creationId xmlns:p14="http://schemas.microsoft.com/office/powerpoint/2010/main" val="423639378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971600" y="274640"/>
            <a:ext cx="6984777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400">
                <a:solidFill>
                  <a:srgbClr val="19597A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lvl1pPr>
          </a:lstStyle>
          <a:p>
            <a:r>
              <a:t>Texto do Título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FFFE14-4825-48F1-B542-2FC1470CE4D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551306"/>
            <a:ext cx="8229600" cy="4565648"/>
          </a:xfrm>
        </p:spPr>
        <p:txBody>
          <a:bodyPr/>
          <a:lstStyle>
            <a:lvl1pPr>
              <a:defRPr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783771" indent="-326571">
              <a:buFont typeface="Wingdings" panose="05000000000000000000" pitchFamily="2" charset="2"/>
              <a:buChar char="§"/>
              <a:defRPr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1219200" indent="-304800">
              <a:buFont typeface="Courier New" panose="02070309020205020404" pitchFamily="49" charset="0"/>
              <a:buChar char="o"/>
              <a:defRPr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solidFill>
                  <a:srgbClr val="19597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3B4D50C-551D-44AD-BFC9-95C0583568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0" y="6237288"/>
            <a:ext cx="5986463" cy="504825"/>
          </a:xfrm>
        </p:spPr>
        <p:txBody>
          <a:bodyPr/>
          <a:lstStyle>
            <a:lvl1pPr marL="0" indent="0">
              <a:buNone/>
              <a:defRPr sz="1200" b="1"/>
            </a:lvl1pPr>
          </a:lstStyle>
          <a:p>
            <a:pPr lvl="0"/>
            <a:r>
              <a:rPr lang="pt-BR" dirty="0"/>
              <a:t>Fonte:</a:t>
            </a:r>
          </a:p>
        </p:txBody>
      </p:sp>
    </p:spTree>
    <p:extLst>
      <p:ext uri="{BB962C8B-B14F-4D97-AF65-F5344CB8AC3E}">
        <p14:creationId xmlns:p14="http://schemas.microsoft.com/office/powerpoint/2010/main" val="35028529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jpeg" descr="barra_azul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6093295"/>
            <a:ext cx="9144000" cy="16682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jpeg" descr="ifi_assinacom_senad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88224" y="6381327"/>
            <a:ext cx="2384701" cy="32548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3.jpeg" descr="Ifi_símbolo gráfic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51519" y="260647"/>
            <a:ext cx="576066" cy="612297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947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rPr dirty="0" err="1"/>
              <a:t>Texto</a:t>
            </a:r>
            <a:r>
              <a:rPr dirty="0"/>
              <a:t> do </a:t>
            </a:r>
            <a:r>
              <a:rPr dirty="0" err="1"/>
              <a:t>Título</a:t>
            </a:r>
            <a:endParaRPr dirty="0"/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Um</a:t>
            </a:r>
          </a:p>
          <a:p>
            <a:pPr lvl="1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Dois</a:t>
            </a:r>
            <a:endParaRPr dirty="0"/>
          </a:p>
          <a:p>
            <a:pPr lvl="2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</a:t>
            </a:r>
            <a:r>
              <a:rPr dirty="0" err="1"/>
              <a:t>Três</a:t>
            </a:r>
            <a:endParaRPr dirty="0"/>
          </a:p>
          <a:p>
            <a:pPr lvl="3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Quatro</a:t>
            </a:r>
          </a:p>
          <a:p>
            <a:pPr lvl="4"/>
            <a:r>
              <a:rPr dirty="0" err="1"/>
              <a:t>Nível</a:t>
            </a:r>
            <a:r>
              <a:rPr dirty="0"/>
              <a:t> de </a:t>
            </a:r>
            <a:r>
              <a:rPr dirty="0" err="1"/>
              <a:t>Corpo</a:t>
            </a:r>
            <a:r>
              <a:rPr dirty="0"/>
              <a:t> Cinco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fld id="{86CB4B4D-7CA3-9044-876B-883B54F8677D}" type="slidenum">
              <a:rPr/>
              <a:pPr/>
              <a:t>‹nº›</a:t>
            </a:fld>
            <a:endParaRPr/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F13172CF-1AAE-41C5-85E0-5F9D0CDC1D37}"/>
              </a:ext>
            </a:extLst>
          </p:cNvPr>
          <p:cNvCxnSpPr/>
          <p:nvPr userDrawn="1"/>
        </p:nvCxnSpPr>
        <p:spPr>
          <a:xfrm>
            <a:off x="457200" y="1052736"/>
            <a:ext cx="8229600" cy="0"/>
          </a:xfrm>
          <a:prstGeom prst="line">
            <a:avLst/>
          </a:prstGeom>
          <a:noFill/>
          <a:ln w="25400" cap="flat">
            <a:solidFill>
              <a:srgbClr val="005B88"/>
            </a:solidFill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15C89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just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 panose="020B0503030403020204" pitchFamily="34" charset="0"/>
          <a:ea typeface="Source Sans Pro" panose="020B0503030403020204" pitchFamily="34" charset="0"/>
          <a:cs typeface="+mj-cs"/>
          <a:sym typeface="Calibri"/>
        </a:defRPr>
      </a:lvl1pPr>
      <a:lvl2pPr marL="783771" marR="0" indent="-326571" algn="just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 panose="020B0503030403020204" pitchFamily="34" charset="0"/>
          <a:ea typeface="Source Sans Pro" panose="020B0503030403020204" pitchFamily="34" charset="0"/>
          <a:cs typeface="+mj-cs"/>
          <a:sym typeface="Calibri"/>
        </a:defRPr>
      </a:lvl2pPr>
      <a:lvl3pPr marL="1219200" marR="0" indent="-304800" algn="just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 panose="020B0503030403020204" pitchFamily="34" charset="0"/>
          <a:ea typeface="Source Sans Pro" panose="020B0503030403020204" pitchFamily="34" charset="0"/>
          <a:cs typeface="+mj-cs"/>
          <a:sym typeface="Calibri"/>
        </a:defRPr>
      </a:lvl3pPr>
      <a:lvl4pPr marL="1737360" marR="0" indent="-365760" algn="just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 panose="020B0503030403020204" pitchFamily="34" charset="0"/>
          <a:ea typeface="Source Sans Pro" panose="020B0503030403020204" pitchFamily="34" charset="0"/>
          <a:cs typeface="+mj-cs"/>
          <a:sym typeface="Calibri"/>
        </a:defRPr>
      </a:lvl4pPr>
      <a:lvl5pPr marL="2194560" marR="0" indent="-365760" algn="just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Source Sans Pro" panose="020B0503030403020204" pitchFamily="34" charset="0"/>
          <a:ea typeface="Source Sans Pro" panose="020B0503030403020204" pitchFamily="34" charset="0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2.senado.leg.br/ifi/covid-19/raf-relatorio-de-acompanhamento-fiscal-jun-2020" TargetMode="Externa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/>
        </p:nvSpPr>
        <p:spPr>
          <a:xfrm>
            <a:off x="121275" y="476672"/>
            <a:ext cx="8928994" cy="1584176"/>
          </a:xfrm>
          <a:prstGeom prst="rect">
            <a:avLst/>
          </a:prstGeom>
          <a:ln w="25400">
            <a:solidFill>
              <a:srgbClr val="D9D9D9"/>
            </a:solidFill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sp>
        <p:nvSpPr>
          <p:cNvPr id="86" name="Shape 86"/>
          <p:cNvSpPr/>
          <p:nvPr/>
        </p:nvSpPr>
        <p:spPr>
          <a:xfrm>
            <a:off x="121275" y="2132856"/>
            <a:ext cx="8928994" cy="4322227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 dirty="0"/>
          </a:p>
        </p:txBody>
      </p:sp>
      <p:pic>
        <p:nvPicPr>
          <p:cNvPr id="87" name="image4.jpeg" descr="ifi_assinacom_senado_preferenci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1" y="620687"/>
            <a:ext cx="8092442" cy="1072898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207648" y="2298159"/>
            <a:ext cx="8771205" cy="3685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>
              <a:spcBef>
                <a:spcPts val="6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PT" sz="2400" i="1" dirty="0">
                <a:sym typeface="Source Sans Pro"/>
              </a:rPr>
              <a:t>Reunião n</a:t>
            </a:r>
            <a:r>
              <a:rPr lang="pt-BR" sz="2400" i="1" dirty="0">
                <a:sym typeface="Source Sans Pro"/>
              </a:rPr>
              <a:t>a FIESC</a:t>
            </a:r>
            <a:endParaRPr lang="pt-PT" sz="2000" b="1" dirty="0">
              <a:sym typeface="Source Sans Pro"/>
            </a:endParaRPr>
          </a:p>
          <a:p>
            <a:pPr algn="ctr">
              <a:spcBef>
                <a:spcPts val="600"/>
              </a:spcBef>
              <a:defRPr sz="32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3200" b="1" dirty="0">
                <a:sym typeface="Source Sans Pro"/>
              </a:rPr>
              <a:t>Conjuntura e reformas</a:t>
            </a:r>
            <a:endParaRPr lang="pt-PT" sz="3200" b="1" dirty="0">
              <a:sym typeface="Source Sans Pro"/>
            </a:endParaRPr>
          </a:p>
          <a:p>
            <a:pPr algn="ctr">
              <a:spcBef>
                <a:spcPts val="1800"/>
              </a:spcBef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sz="2800" i="1" dirty="0"/>
              <a:t>Felipe Salto</a:t>
            </a:r>
          </a:p>
          <a:p>
            <a:pPr algn="ctr">
              <a:spcBef>
                <a:spcPts val="400"/>
              </a:spcBef>
              <a:defRPr sz="20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dirty="0"/>
              <a:t>Diretor-Executivo</a:t>
            </a:r>
            <a:r>
              <a:rPr lang="pt-BR" dirty="0"/>
              <a:t> da IFI</a:t>
            </a:r>
          </a:p>
          <a:p>
            <a:pPr algn="ctr">
              <a:spcBef>
                <a:spcPts val="1800"/>
              </a:spcBef>
              <a:defRPr sz="3200" b="1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sz="2800" i="1" dirty="0"/>
              <a:t>Josué Pellegrini </a:t>
            </a:r>
          </a:p>
          <a:p>
            <a:pPr algn="ctr">
              <a:spcBef>
                <a:spcPts val="400"/>
              </a:spcBef>
              <a:defRPr sz="20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dirty="0"/>
              <a:t>Diretor da IFI</a:t>
            </a:r>
          </a:p>
          <a:p>
            <a:pPr algn="ctr">
              <a:spcBef>
                <a:spcPts val="400"/>
              </a:spcBef>
              <a:defRPr sz="20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 lang="pt-BR" dirty="0"/>
          </a:p>
          <a:p>
            <a:pPr algn="ctr">
              <a:spcBef>
                <a:spcPts val="300"/>
              </a:spcBef>
              <a:defRPr sz="1400">
                <a:solidFill>
                  <a:srgbClr val="19597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lang="pt-BR" dirty="0"/>
              <a:t>17 de setembro de 2020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Partilha de receitas entre os Entes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DEA397C4-C545-4585-9F61-2535A6F0CC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" name="Espaço Reservado para Conteúdo 4">
            <a:extLst>
              <a:ext uri="{FF2B5EF4-FFF2-40B4-BE49-F238E27FC236}">
                <a16:creationId xmlns:a16="http://schemas.microsoft.com/office/drawing/2014/main" id="{8E8BF7F1-8B59-48F3-AA32-1DA009F8AC83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537864" y="1223698"/>
            <a:ext cx="5986463" cy="4797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1169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Composição setorial da Tributação </a:t>
            </a:r>
          </a:p>
        </p:txBody>
      </p:sp>
      <p:pic>
        <p:nvPicPr>
          <p:cNvPr id="7" name="Espaço Reservado para Conteúdo 11">
            <a:extLst>
              <a:ext uri="{FF2B5EF4-FFF2-40B4-BE49-F238E27FC236}">
                <a16:creationId xmlns:a16="http://schemas.microsoft.com/office/drawing/2014/main" id="{386BE866-BF4C-4221-8AE1-994275956084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071562" y="1484784"/>
            <a:ext cx="7000875" cy="4032447"/>
          </a:xfrm>
          <a:prstGeom prst="rect">
            <a:avLst/>
          </a:prstGeom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F376BD1-666E-42D1-9AA8-0F1EEE7D0C7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6522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7488832" cy="466406"/>
          </a:xfrm>
        </p:spPr>
        <p:txBody>
          <a:bodyPr>
            <a:normAutofit fontScale="90000"/>
          </a:bodyPr>
          <a:lstStyle/>
          <a:p>
            <a:r>
              <a:rPr lang="pt-BR" sz="3100" dirty="0"/>
              <a:t>Propriedades esperadas do sistema tributário</a:t>
            </a:r>
            <a:br>
              <a:rPr lang="pt-BR" dirty="0"/>
            </a:br>
            <a:endParaRPr lang="pt-BR" sz="3600" dirty="0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63DE986B-4595-4147-AA0D-76C30C03ADA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pt-BR" sz="4000" b="1" dirty="0"/>
              <a:t>Eficiência</a:t>
            </a:r>
          </a:p>
          <a:p>
            <a:pPr algn="ctr">
              <a:lnSpc>
                <a:spcPct val="150000"/>
              </a:lnSpc>
            </a:pPr>
            <a:r>
              <a:rPr lang="pt-BR" sz="4000" b="1" dirty="0"/>
              <a:t>Simplicidade</a:t>
            </a:r>
          </a:p>
          <a:p>
            <a:pPr algn="ctr">
              <a:lnSpc>
                <a:spcPct val="150000"/>
              </a:lnSpc>
            </a:pPr>
            <a:r>
              <a:rPr lang="pt-BR" sz="4000" b="1" dirty="0"/>
              <a:t>Transparência</a:t>
            </a:r>
          </a:p>
          <a:p>
            <a:pPr algn="ctr">
              <a:lnSpc>
                <a:spcPct val="150000"/>
              </a:lnSpc>
            </a:pPr>
            <a:r>
              <a:rPr lang="pt-BR" sz="4000" b="1" dirty="0"/>
              <a:t>Equidade</a:t>
            </a:r>
          </a:p>
          <a:p>
            <a:pPr algn="ctr">
              <a:lnSpc>
                <a:spcPct val="150000"/>
              </a:lnSpc>
            </a:pPr>
            <a:endParaRPr lang="pt-BR" sz="3200" b="1" dirty="0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39517BF2-8A1E-4501-8952-F9E0490E91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b="0" dirty="0"/>
              <a:t>* Stiglitz, J. (1998). Economics of the Public Sector. New York: W. W. Norton &amp; Company</a:t>
            </a:r>
          </a:p>
        </p:txBody>
      </p:sp>
    </p:spTree>
    <p:extLst>
      <p:ext uri="{BB962C8B-B14F-4D97-AF65-F5344CB8AC3E}">
        <p14:creationId xmlns:p14="http://schemas.microsoft.com/office/powerpoint/2010/main" val="2128404265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74641"/>
            <a:ext cx="7920880" cy="562071"/>
          </a:xfrm>
        </p:spPr>
        <p:txBody>
          <a:bodyPr>
            <a:normAutofit fontScale="90000"/>
          </a:bodyPr>
          <a:lstStyle/>
          <a:p>
            <a:r>
              <a:rPr lang="pt-BR" sz="3200" dirty="0"/>
              <a:t>Os tributos sobre bens e serviços geram graves distorções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/>
            <a:r>
              <a:rPr lang="pt-BR" sz="2800" dirty="0"/>
              <a:t>a) a complexidade encarece o cumprimento das obrigações acessórias; </a:t>
            </a:r>
          </a:p>
          <a:p>
            <a:pPr algn="just"/>
            <a:r>
              <a:rPr lang="pt-BR" sz="2800" dirty="0"/>
              <a:t>b) investimentos e exportações são onerados dificultando o crescimento equilibrado; </a:t>
            </a:r>
          </a:p>
          <a:p>
            <a:pPr algn="just"/>
            <a:r>
              <a:rPr lang="pt-BR" sz="2800" dirty="0"/>
              <a:t>c) os recursos são alocados de modo ineficiente, pois mais orientados pela legislação tributária do que por razões de ordem econômica; e</a:t>
            </a:r>
          </a:p>
          <a:p>
            <a:pPr algn="just"/>
            <a:r>
              <a:rPr lang="pt-BR" sz="2800" dirty="0"/>
              <a:t>D) falta de transparência para o cidadão contribuinte. </a:t>
            </a:r>
          </a:p>
          <a:p>
            <a:pPr algn="just"/>
            <a:endParaRPr lang="pt-BR" dirty="0"/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0D7B6C58-F9DC-4627-B588-A7D00600DA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3749744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Solução: substituição por um único IVA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268760"/>
            <a:ext cx="8229600" cy="4848194"/>
          </a:xfrm>
        </p:spPr>
        <p:txBody>
          <a:bodyPr/>
          <a:lstStyle/>
          <a:p>
            <a:r>
              <a:rPr lang="pt-BR" sz="2400" dirty="0"/>
              <a:t>IVA: imposto sobre valor adicionado</a:t>
            </a:r>
          </a:p>
          <a:p>
            <a:r>
              <a:rPr lang="pt-BR" sz="2400" dirty="0"/>
              <a:t>Em cada etapa o imposto devido é descontado do crédito decorrente do pagamento nas etapas anteriores (sem cumulatividade);</a:t>
            </a:r>
          </a:p>
          <a:p>
            <a:r>
              <a:rPr lang="pt-BR" sz="2400" dirty="0"/>
              <a:t>Na prática, tributação sobre consumo e importações e não incidência sobre exportações e investimentos;</a:t>
            </a:r>
          </a:p>
          <a:p>
            <a:r>
              <a:rPr lang="pt-BR" sz="2400" dirty="0"/>
              <a:t>O mais amplo possível, com incidência sobre todos os bens e serviços;</a:t>
            </a:r>
          </a:p>
          <a:p>
            <a:r>
              <a:rPr lang="pt-BR" sz="2400" dirty="0"/>
              <a:t>O menor número possível de exceções: poucas ou uma alíquota e sem benefícios tributários ou regimes especiais;</a:t>
            </a:r>
          </a:p>
          <a:p>
            <a:r>
              <a:rPr lang="pt-BR" sz="2400" dirty="0"/>
              <a:t>Aplicação uniforme em todo o território nacional, instituído e regulado por lei complementar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AA82D5B-2EDA-4908-A2CC-EE2DFA8BD0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3873373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Propostas de reforma tributária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t-BR" sz="2400" b="1" dirty="0"/>
              <a:t>Quais propostas estão pautando o debate?</a:t>
            </a:r>
          </a:p>
          <a:p>
            <a:pPr lvl="1"/>
            <a:r>
              <a:rPr lang="pt-BR" sz="2400" dirty="0"/>
              <a:t>PEC 45/2019 e PEC 110/2019: centrados na substituição de tributos sobre bens e serviços </a:t>
            </a:r>
            <a:r>
              <a:rPr lang="pt-BR" sz="2400" dirty="0" err="1"/>
              <a:t>distorcivos</a:t>
            </a:r>
            <a:r>
              <a:rPr lang="pt-BR" sz="2400" dirty="0"/>
              <a:t> por um grande IVA</a:t>
            </a:r>
          </a:p>
          <a:p>
            <a:pPr lvl="1"/>
            <a:r>
              <a:rPr lang="pt-BR" sz="2400" dirty="0"/>
              <a:t>Proposta do Poder Executivo? Contribuição sobre Bens e Serviços (CBS): PL 3887/2020. Outras etapas? Transformar IPI em imposto seletivo? Mudar imposto de renda? Desoneração da folha de salários? Novo imposto ou contribuição sobre pagamentos?  CBS será fundido com ICMS e ISS? 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E6143F6A-28DA-43DB-A19F-9C158A6F23A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953740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7848872" cy="706088"/>
          </a:xfrm>
        </p:spPr>
        <p:txBody>
          <a:bodyPr>
            <a:normAutofit/>
          </a:bodyPr>
          <a:lstStyle/>
          <a:p>
            <a:r>
              <a:rPr lang="pt-BR" sz="3200" dirty="0"/>
              <a:t>PEC 45 e PEC 110: similaridades e diferenças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t-BR" sz="3200" b="1" dirty="0"/>
              <a:t>Similaridades:</a:t>
            </a:r>
          </a:p>
          <a:p>
            <a:pPr lvl="1" algn="just"/>
            <a:r>
              <a:rPr lang="pt-BR" sz="3200" dirty="0"/>
              <a:t>Partilham o mesmo diagnóstico e a providência central: substituir tributos atuais sobre bens e serviços por um único imposto sobre bens e serviços (IBS), com as características de IVA delineadas anteriormente. 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E80470FF-6F6F-42EE-A807-3F1340B78F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96126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6984777" cy="634080"/>
          </a:xfrm>
        </p:spPr>
        <p:txBody>
          <a:bodyPr>
            <a:normAutofit/>
          </a:bodyPr>
          <a:lstStyle/>
          <a:p>
            <a:r>
              <a:rPr lang="pt-BR" sz="2800" dirty="0"/>
              <a:t>PEC 45 e PEC 110: similaridades e diferenças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algn="just"/>
            <a:r>
              <a:rPr lang="pt-BR" sz="2400" b="1" dirty="0"/>
              <a:t>Diferenças:</a:t>
            </a:r>
          </a:p>
          <a:p>
            <a:pPr lvl="1" algn="just"/>
            <a:r>
              <a:rPr lang="pt-BR" sz="2400" dirty="0"/>
              <a:t>1) tributos substituídos: </a:t>
            </a:r>
          </a:p>
          <a:p>
            <a:pPr lvl="2" algn="just"/>
            <a:r>
              <a:rPr lang="pt-BR" sz="2400" dirty="0"/>
              <a:t>PEC 45: substitui cinco tributos por um IBS, mais um seletivo;</a:t>
            </a:r>
          </a:p>
          <a:p>
            <a:pPr lvl="2" algn="just"/>
            <a:r>
              <a:rPr lang="pt-BR" sz="2400" dirty="0"/>
              <a:t>PEC 110: substitui nove tributos por um IBS, mais um “seletivo”.</a:t>
            </a:r>
          </a:p>
          <a:p>
            <a:pPr lvl="1" algn="just"/>
            <a:r>
              <a:rPr lang="pt-BR" sz="2400" dirty="0"/>
              <a:t>2) Comitê gestor: </a:t>
            </a:r>
          </a:p>
          <a:p>
            <a:pPr lvl="2" algn="just"/>
            <a:r>
              <a:rPr lang="pt-BR" sz="2400" dirty="0"/>
              <a:t>PEC 45: representantes de União, estados e municípios;</a:t>
            </a:r>
          </a:p>
          <a:p>
            <a:pPr lvl="2" algn="just"/>
            <a:r>
              <a:rPr lang="pt-BR" sz="2400" dirty="0"/>
              <a:t>PEC 110: representantes de estados e municípios.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820C0402-0079-421B-961B-B3DB93EF2A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905564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7344816" cy="657446"/>
          </a:xfrm>
        </p:spPr>
        <p:txBody>
          <a:bodyPr>
            <a:normAutofit fontScale="90000"/>
          </a:bodyPr>
          <a:lstStyle/>
          <a:p>
            <a:r>
              <a:rPr lang="pt-BR" dirty="0"/>
              <a:t>PEC 45 e PEC 110: peso dos tributos substituídos 2014-2108 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A50ACE3-D6BD-4595-AB20-C2721C5A97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85F1415D-59A4-4D06-B742-71370029E084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187624" y="1052736"/>
            <a:ext cx="6552728" cy="5063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07990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PEC 45 e PEC 110: similaridades e diferenças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t-BR" sz="2400" b="1" dirty="0"/>
              <a:t>Diferenças:</a:t>
            </a:r>
          </a:p>
          <a:p>
            <a:pPr lvl="1"/>
            <a:r>
              <a:rPr lang="pt-BR" sz="2400" dirty="0"/>
              <a:t>3) alíquotas: </a:t>
            </a:r>
          </a:p>
          <a:p>
            <a:pPr lvl="2"/>
            <a:r>
              <a:rPr lang="pt-BR" sz="2400" dirty="0"/>
              <a:t>PEC 45: autonomia para o ente, lei específica;</a:t>
            </a:r>
          </a:p>
          <a:p>
            <a:pPr lvl="2"/>
            <a:r>
              <a:rPr lang="pt-BR" sz="2400" dirty="0"/>
              <a:t>PEC 110: sem autonomia, lei complementar.</a:t>
            </a:r>
          </a:p>
          <a:p>
            <a:pPr lvl="1"/>
            <a:r>
              <a:rPr lang="pt-BR" sz="2400" dirty="0"/>
              <a:t>4) exceções: </a:t>
            </a:r>
          </a:p>
          <a:p>
            <a:pPr lvl="2"/>
            <a:r>
              <a:rPr lang="pt-BR" sz="2400" dirty="0"/>
              <a:t>PEC 45: sem diferenciação de alíquotas e benefícios tributários;</a:t>
            </a:r>
          </a:p>
          <a:p>
            <a:pPr lvl="2"/>
            <a:r>
              <a:rPr lang="pt-BR" sz="2400" dirty="0"/>
              <a:t>PEC 110: exceções para diferenciação de alíquotas e benefícios tributários.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57A09E2E-E2CA-4F7A-8650-B627D95B96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71654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Visão geral</a:t>
            </a:r>
          </a:p>
        </p:txBody>
      </p:sp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092F7A4-AE87-4AE8-99E6-2AA9A83BF6C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340768"/>
            <a:ext cx="8229600" cy="4776186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pt-BR" b="1" dirty="0"/>
              <a:t>Quadro fiscal é o mais desafiador que o país já enfrentou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PIB vai cair 6,5%, em 2020, para subir apenas 2,5% no ano que vem. Receitas públicas devem seguir mesmo ritmo (elasticidade = 1)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Déficit primário deverá totalizar </a:t>
            </a:r>
            <a:r>
              <a:rPr lang="pt-BR" b="1" dirty="0"/>
              <a:t>R$ 877,8 bilhões, em 2020</a:t>
            </a:r>
            <a:r>
              <a:rPr lang="pt-BR" dirty="0"/>
              <a:t>, já incluído o custo das medidas de combate à crise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Dívida pública subirá </a:t>
            </a:r>
            <a:r>
              <a:rPr lang="pt-BR" b="1" dirty="0"/>
              <a:t>20,3 pontos do PIB, em 2020</a:t>
            </a:r>
            <a:r>
              <a:rPr lang="pt-BR" dirty="0"/>
              <a:t>, mas poderá crescer ainda mais, a depender das políticas adotadas até o fim do ano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Risco de financiamento da dívida é controlado, mas existe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t-BR" dirty="0"/>
              <a:t>O após crise reserva discussões importantes: </a:t>
            </a:r>
            <a:r>
              <a:rPr lang="pt-BR" b="1" dirty="0"/>
              <a:t>regras fiscais (teto, principalmente)</a:t>
            </a:r>
            <a:r>
              <a:rPr lang="pt-BR" dirty="0"/>
              <a:t>, possível aumento de carga tributária e retomada da discussão sobre o gasto obrigatório</a:t>
            </a:r>
          </a:p>
          <a:p>
            <a:pPr>
              <a:buFont typeface="Courier New" panose="02070309020205020404" pitchFamily="49" charset="0"/>
              <a:buChar char="o"/>
            </a:pPr>
            <a:endParaRPr lang="pt-BR" dirty="0"/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B799508-ED0C-4AFA-828F-FC1EE521E4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93887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6984777" cy="706088"/>
          </a:xfrm>
        </p:spPr>
        <p:txBody>
          <a:bodyPr>
            <a:normAutofit/>
          </a:bodyPr>
          <a:lstStyle/>
          <a:p>
            <a:r>
              <a:rPr lang="pt-BR" sz="2800" dirty="0"/>
              <a:t>PEC 45 e PEC 110: diferenças na transição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551306"/>
            <a:ext cx="8229600" cy="4037934"/>
          </a:xfrm>
        </p:spPr>
        <p:txBody>
          <a:bodyPr/>
          <a:lstStyle/>
          <a:p>
            <a:r>
              <a:rPr lang="pt-BR" sz="2400" b="1" dirty="0"/>
              <a:t>Período  de transição para a substituição dos tributos: </a:t>
            </a:r>
          </a:p>
          <a:p>
            <a:pPr lvl="1"/>
            <a:r>
              <a:rPr lang="pt-BR" sz="2400" dirty="0"/>
              <a:t>PEC 45: conclusão no  início do décimo ano, sendo 2 anos de teste, mais 8 anos de redução de 1/8 por ano das alíquotas dos tributos substituídos, com aumento das alíquotas dos substitutos de modo a preservar a receita. </a:t>
            </a:r>
          </a:p>
          <a:p>
            <a:pPr lvl="1"/>
            <a:r>
              <a:rPr lang="pt-BR" sz="2400" dirty="0"/>
              <a:t>PEC 110: conclusão no  início do sexto ano, sendo 1 ano de teste, </a:t>
            </a:r>
            <a:r>
              <a:rPr lang="pt-BR" sz="2400"/>
              <a:t>mais 5 </a:t>
            </a:r>
            <a:r>
              <a:rPr lang="pt-BR" sz="2400" dirty="0"/>
              <a:t>anos de redução de 1/5 ao ano das alíquotas dos tributos substituídos, com aumento das alíquotas dos substitutos de modo a preservar a receita.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3556B3BB-E67C-4A1B-A02C-59755D88D4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7956217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7560840" cy="490088"/>
          </a:xfrm>
        </p:spPr>
        <p:txBody>
          <a:bodyPr>
            <a:normAutofit fontScale="90000"/>
          </a:bodyPr>
          <a:lstStyle/>
          <a:p>
            <a:r>
              <a:rPr lang="pt-BR" sz="2700" dirty="0"/>
              <a:t>A proposta do Poder Executivo Federal (PL 3887/2020</a:t>
            </a:r>
            <a:r>
              <a:rPr lang="pt-BR" dirty="0"/>
              <a:t>) 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63A81ED-EDAC-4D5B-BC65-31E8F919B54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052737"/>
            <a:ext cx="8229600" cy="4896543"/>
          </a:xfrm>
        </p:spPr>
        <p:txBody>
          <a:bodyPr/>
          <a:lstStyle/>
          <a:p>
            <a:r>
              <a:rPr lang="pt-BR" sz="2400" dirty="0"/>
              <a:t>Fusão da </a:t>
            </a:r>
            <a:r>
              <a:rPr lang="pt-BR" sz="2400" dirty="0" err="1"/>
              <a:t>Cofins</a:t>
            </a:r>
            <a:r>
              <a:rPr lang="pt-BR" sz="2400" dirty="0"/>
              <a:t> e do PIS (4,1% PIB ou 1/3 da PEC 45);</a:t>
            </a:r>
          </a:p>
          <a:p>
            <a:r>
              <a:rPr lang="pt-BR" sz="2400" dirty="0"/>
              <a:t>Alíquota de 12% sobre a receita com a venda de bens e serviços. Atualmente, 3,65% (3+0,65) no regime cumulativo e 9,25% (7,6+1,65) no não cumulativo;</a:t>
            </a:r>
          </a:p>
          <a:p>
            <a:r>
              <a:rPr lang="pt-BR" sz="2400" dirty="0"/>
              <a:t>CBS devido na venda poderá ser descontado do CBS pago na etapa anterior (destacado na nota fiscal);</a:t>
            </a:r>
          </a:p>
          <a:p>
            <a:r>
              <a:rPr lang="pt-BR" sz="2400" dirty="0"/>
              <a:t>Cobrança por fora e não por dentro (não inclui CBS, IPI, ICMS e ISS na base);</a:t>
            </a:r>
          </a:p>
          <a:p>
            <a:r>
              <a:rPr lang="pt-BR" sz="2400" dirty="0"/>
              <a:t>Isenção na venda de bens da cesta básica e outros itens;</a:t>
            </a:r>
          </a:p>
          <a:p>
            <a:r>
              <a:rPr lang="pt-BR" sz="2400" dirty="0"/>
              <a:t>Outras diferenciações: ZFM, Simples Nacional, exportações, cobrança monofásica (combustíveis e cigarros); e</a:t>
            </a:r>
          </a:p>
          <a:p>
            <a:r>
              <a:rPr lang="pt-BR" sz="2400" dirty="0"/>
              <a:t>Transição em seis meses. </a:t>
            </a: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D9C16222-BC73-4188-A4E0-420AD5839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748500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PEC 45 e PEC 110: qual a alíquota do IVA?</a:t>
            </a:r>
          </a:p>
        </p:txBody>
      </p:sp>
      <p:pic>
        <p:nvPicPr>
          <p:cNvPr id="2" name="Espaço Reservado para Conteúdo 1">
            <a:extLst>
              <a:ext uri="{FF2B5EF4-FFF2-40B4-BE49-F238E27FC236}">
                <a16:creationId xmlns:a16="http://schemas.microsoft.com/office/drawing/2014/main" id="{DAB3B8AF-1F68-40A3-8DFB-893B474B22C7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228725" y="1268760"/>
            <a:ext cx="6686550" cy="4250978"/>
          </a:xfrm>
          <a:prstGeom prst="rect">
            <a:avLst/>
          </a:prstGeom>
        </p:spPr>
      </p:pic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0D05F36-F949-49D4-A390-C7DF59B2B7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430719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2827E-3194-44F7-A307-11A3D7DD7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PEC 45 e PEC 110: diferenças na transição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AA52B6C-2654-474F-8F78-1254A2D9666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pt-BR" sz="2400" b="1" dirty="0"/>
              <a:t>Período de transição para a distribuição da receita entre estados e municípios de acordo com os novos critérios : </a:t>
            </a:r>
          </a:p>
          <a:p>
            <a:pPr lvl="1"/>
            <a:r>
              <a:rPr lang="pt-BR" sz="2400" dirty="0"/>
              <a:t>PEC 45: conclusão no início do 52° ano, em duas fases. A primeira com garantia da manutenção da receita obtida com os tributos substituídos e a segunda com aumento progressivo da distribuição de acordo com as novas regras.</a:t>
            </a:r>
          </a:p>
          <a:p>
            <a:pPr lvl="1"/>
            <a:r>
              <a:rPr lang="pt-BR" sz="2400" dirty="0"/>
              <a:t>PEC 110: conclusão no início do 16° ano, em duas fases. A primeira com garantia da manutenção da receita obtida com os tributos substituídos e a segunda com o aumento progressivo da distribuição de acordo com as novas regras.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7684854-B419-4335-8174-A5E19F8483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36386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71600" y="274641"/>
            <a:ext cx="6984777" cy="778096"/>
          </a:xfrm>
        </p:spPr>
        <p:txBody>
          <a:bodyPr>
            <a:normAutofit/>
          </a:bodyPr>
          <a:lstStyle/>
          <a:p>
            <a:r>
              <a:rPr lang="pt-BR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Receitas e despesas primárias do governo central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35F57A1E-FC6D-4165-A8B8-35E812A057C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062929115"/>
              </p:ext>
            </p:extLst>
          </p:nvPr>
        </p:nvGraphicFramePr>
        <p:xfrm>
          <a:off x="457200" y="1052737"/>
          <a:ext cx="8229600" cy="5063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3F2AB1A-2838-448A-8BED-FC70B0D4B3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b="0" dirty="0"/>
              <a:t>Fonte: STN. Elaboração: IFI (sem limpeza para 2010 – manobra contábil da Petrobras)</a:t>
            </a:r>
          </a:p>
          <a:p>
            <a:endParaRPr lang="pt-BR" b="0" dirty="0"/>
          </a:p>
        </p:txBody>
      </p:sp>
      <p:sp>
        <p:nvSpPr>
          <p:cNvPr id="9" name="Título 4">
            <a:extLst>
              <a:ext uri="{FF2B5EF4-FFF2-40B4-BE49-F238E27FC236}">
                <a16:creationId xmlns:a16="http://schemas.microsoft.com/office/drawing/2014/main" id="{8A08F423-BA60-4E36-879A-EF9E6FFB7C5F}"/>
              </a:ext>
            </a:extLst>
          </p:cNvPr>
          <p:cNvSpPr txBox="1">
            <a:spLocks/>
          </p:cNvSpPr>
          <p:nvPr/>
        </p:nvSpPr>
        <p:spPr>
          <a:xfrm>
            <a:off x="156850" y="892311"/>
            <a:ext cx="8830300" cy="706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 pitchFamily="34" charset="0"/>
                <a:ea typeface="+mj-ea"/>
                <a:cs typeface="+mj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endParaRPr lang="pt-BR" sz="2000" b="1" dirty="0">
              <a:latin typeface="Source Sans Pro Semibold"/>
              <a:ea typeface="Source Sans Pro Semibold"/>
              <a:cs typeface="Source Sans Pro Semibold"/>
              <a:sym typeface="Source Sans Pro Semibold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52FEFE2-3826-4A95-9190-A42A2517C2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064709"/>
              </p:ext>
            </p:extLst>
          </p:nvPr>
        </p:nvGraphicFramePr>
        <p:xfrm>
          <a:off x="4139951" y="3284984"/>
          <a:ext cx="3744417" cy="14829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48139">
                  <a:extLst>
                    <a:ext uri="{9D8B030D-6E8A-4147-A177-3AD203B41FA5}">
                      <a16:colId xmlns:a16="http://schemas.microsoft.com/office/drawing/2014/main" val="1441977644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3032702681"/>
                    </a:ext>
                  </a:extLst>
                </a:gridCol>
                <a:gridCol w="1248139">
                  <a:extLst>
                    <a:ext uri="{9D8B030D-6E8A-4147-A177-3AD203B41FA5}">
                      <a16:colId xmlns:a16="http://schemas.microsoft.com/office/drawing/2014/main" val="2189978184"/>
                    </a:ext>
                  </a:extLst>
                </a:gridCol>
              </a:tblGrid>
              <a:tr h="17273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Variação % real média anual</a:t>
                      </a:r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699449"/>
                  </a:ext>
                </a:extLst>
              </a:tr>
              <a:tr h="3380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Período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Receita líquida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Despesas primárias</a:t>
                      </a:r>
                      <a:endParaRPr lang="pt-BR" sz="1200" b="1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8556524"/>
                  </a:ext>
                </a:extLst>
              </a:tr>
              <a:tr h="17273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2004 a 2011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7,9%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8,1%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33221803"/>
                  </a:ext>
                </a:extLst>
              </a:tr>
              <a:tr h="17273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2012 a 2015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-0,5%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5,1%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6465142"/>
                  </a:ext>
                </a:extLst>
              </a:tr>
              <a:tr h="172734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2016 a 2019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1,7%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378702"/>
                  </a:ext>
                </a:extLst>
              </a:tr>
              <a:tr h="33808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mai/20 x mai/19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-0,8%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11,4%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0039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22378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71600" y="274641"/>
            <a:ext cx="6984777" cy="786850"/>
          </a:xfrm>
        </p:spPr>
        <p:txBody>
          <a:bodyPr/>
          <a:lstStyle/>
          <a:p>
            <a:r>
              <a:rPr lang="pt-BR" sz="2400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Receitas e despesas primárias do governo central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FDD0D765-CE43-4CFF-B35E-738CD408C1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b="0" dirty="0"/>
              <a:t>Fonte: STN. Elaboração: IFI. / * 2019: descontadas as despesas com a cessão onerosa (Petrobras) e capitalização de estatais.</a:t>
            </a:r>
          </a:p>
          <a:p>
            <a:endParaRPr lang="pt-BR" b="0" dirty="0"/>
          </a:p>
        </p:txBody>
      </p:sp>
      <p:sp>
        <p:nvSpPr>
          <p:cNvPr id="9" name="Título 4">
            <a:extLst>
              <a:ext uri="{FF2B5EF4-FFF2-40B4-BE49-F238E27FC236}">
                <a16:creationId xmlns:a16="http://schemas.microsoft.com/office/drawing/2014/main" id="{30D9CC67-6605-49B7-86A1-B974CE0D6E2B}"/>
              </a:ext>
            </a:extLst>
          </p:cNvPr>
          <p:cNvSpPr txBox="1">
            <a:spLocks/>
          </p:cNvSpPr>
          <p:nvPr/>
        </p:nvSpPr>
        <p:spPr>
          <a:xfrm>
            <a:off x="457200" y="1061490"/>
            <a:ext cx="8229600" cy="481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19597A"/>
                </a:solidFill>
                <a:uFillTx/>
                <a:latin typeface="Source Sans Pro Semibold" pitchFamily="34" charset="0"/>
                <a:ea typeface="+mj-ea"/>
                <a:cs typeface="+mj-cs"/>
                <a:sym typeface="Calibri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hangingPunct="1"/>
            <a:r>
              <a:rPr lang="pt-BR" sz="1800" b="1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Despesas primárias selecionadas - % do PIB 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291BFAFD-1584-4E73-A314-40D6F1A8AEEA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868571624"/>
              </p:ext>
            </p:extLst>
          </p:nvPr>
        </p:nvGraphicFramePr>
        <p:xfrm>
          <a:off x="457200" y="1484784"/>
          <a:ext cx="8229600" cy="432921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99855228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88822548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00296646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1112196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76255436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874480420"/>
                    </a:ext>
                  </a:extLst>
                </a:gridCol>
              </a:tblGrid>
              <a:tr h="47297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INSS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Pessoal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Abono e seguro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BPC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Discricionárias*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7375758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5303490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7991708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8852265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1789008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6,4%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2345796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dez/09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22060633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7117657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6,4%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357341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2,2%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3979419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0,6%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4117221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dez/14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6,8%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3,8%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0,9%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2,5%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5869795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7,3%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4,0%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0,7%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9026354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4,1%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8563567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78625190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8,5%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1,9%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6965254"/>
                  </a:ext>
                </a:extLst>
              </a:tr>
              <a:tr h="24101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dez/19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8,6%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4,3%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0,8%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highlight>
                            <a:srgbClr val="FFFF00"/>
                          </a:highlight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1,7%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6659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1250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Dívida bruta do governo geral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C925816-CA26-4D7C-8DF9-C36FA799EA77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625430643"/>
              </p:ext>
            </p:extLst>
          </p:nvPr>
        </p:nvGraphicFramePr>
        <p:xfrm>
          <a:off x="457200" y="1124744"/>
          <a:ext cx="8229600" cy="4991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06E980-7A25-43EC-9D2C-456417725C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b="0" dirty="0"/>
              <a:t>Fonte: IFI. Relatório de Acompanhamento Fiscal de </a:t>
            </a:r>
            <a:r>
              <a:rPr lang="pt-BR" b="0" dirty="0" err="1"/>
              <a:t>jun</a:t>
            </a:r>
            <a:r>
              <a:rPr lang="pt-BR" b="0" dirty="0"/>
              <a:t>/20 – </a:t>
            </a:r>
            <a:r>
              <a:rPr lang="pt-BR" b="0" dirty="0">
                <a:hlinkClick r:id="rId3"/>
              </a:rPr>
              <a:t>https://www12.senado.leg.br/ifi/covid-19/raf-relatorio-de-acompanhamento-fiscal-jun-2020</a:t>
            </a:r>
            <a:r>
              <a:rPr lang="pt-BR" b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7657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0876BECB-B158-4045-A6E7-34D7F88D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Teto de gastos (IFI x PLOA)</a:t>
            </a:r>
          </a:p>
        </p:txBody>
      </p:sp>
      <p:pic>
        <p:nvPicPr>
          <p:cNvPr id="10" name="Espaço Reservado para Conteúdo 9">
            <a:extLst>
              <a:ext uri="{FF2B5EF4-FFF2-40B4-BE49-F238E27FC236}">
                <a16:creationId xmlns:a16="http://schemas.microsoft.com/office/drawing/2014/main" id="{72DE4890-4419-4C29-84E2-38AE1AC70007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462412" y="1680783"/>
            <a:ext cx="9366171" cy="3548417"/>
          </a:xfrm>
          <a:prstGeom prst="rect">
            <a:avLst/>
          </a:prstGeom>
        </p:spPr>
      </p:pic>
      <p:sp>
        <p:nvSpPr>
          <p:cNvPr id="12" name="Espaço Reservado para Texto 11">
            <a:extLst>
              <a:ext uri="{FF2B5EF4-FFF2-40B4-BE49-F238E27FC236}">
                <a16:creationId xmlns:a16="http://schemas.microsoft.com/office/drawing/2014/main" id="{40E59E4C-AF54-49DC-9795-FF1848517B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29087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2C1E754-3DE7-4519-A1C3-84786FA20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41"/>
            <a:ext cx="6984777" cy="634080"/>
          </a:xfrm>
        </p:spPr>
        <p:txBody>
          <a:bodyPr>
            <a:normAutofit/>
          </a:bodyPr>
          <a:lstStyle/>
          <a:p>
            <a:r>
              <a:rPr lang="pt-BR" sz="2800" dirty="0"/>
              <a:t>Carga tributária: série da RFB - % PIB</a:t>
            </a:r>
          </a:p>
        </p:txBody>
      </p:sp>
      <p:graphicFrame>
        <p:nvGraphicFramePr>
          <p:cNvPr id="9" name="Espaço Reservado para Conteúdo 5">
            <a:extLst>
              <a:ext uri="{FF2B5EF4-FFF2-40B4-BE49-F238E27FC236}">
                <a16:creationId xmlns:a16="http://schemas.microsoft.com/office/drawing/2014/main" id="{E5CF63EA-917C-49DD-9E8F-DA2430D4875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31424973"/>
              </p:ext>
            </p:extLst>
          </p:nvPr>
        </p:nvGraphicFramePr>
        <p:xfrm>
          <a:off x="457200" y="1550988"/>
          <a:ext cx="8229600" cy="447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Espaço Reservado para Texto 9">
            <a:extLst>
              <a:ext uri="{FF2B5EF4-FFF2-40B4-BE49-F238E27FC236}">
                <a16:creationId xmlns:a16="http://schemas.microsoft.com/office/drawing/2014/main" id="{0D7ADE86-2485-455A-AFB9-7E2B23D492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304662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Composição da carga tributária</a:t>
            </a:r>
          </a:p>
        </p:txBody>
      </p:sp>
      <p:pic>
        <p:nvPicPr>
          <p:cNvPr id="7" name="Espaço Reservado para Conteúdo 6">
            <a:extLst>
              <a:ext uri="{FF2B5EF4-FFF2-40B4-BE49-F238E27FC236}">
                <a16:creationId xmlns:a16="http://schemas.microsoft.com/office/drawing/2014/main" id="{D9E0A1FD-1CFB-463A-90FA-E54274FD853C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490537" y="1196752"/>
            <a:ext cx="8162925" cy="4248472"/>
          </a:xfrm>
          <a:prstGeom prst="rect">
            <a:avLst/>
          </a:prstGeom>
        </p:spPr>
      </p:pic>
      <p:sp>
        <p:nvSpPr>
          <p:cNvPr id="8" name="Espaço Reservado para Texto 7">
            <a:extLst>
              <a:ext uri="{FF2B5EF4-FFF2-40B4-BE49-F238E27FC236}">
                <a16:creationId xmlns:a16="http://schemas.microsoft.com/office/drawing/2014/main" id="{26B407F0-C95F-44E6-9B2E-A4369FBBAA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637476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B8E61147-3926-4C99-8D0B-62DA833D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Comparação internacional: OCDE</a:t>
            </a:r>
          </a:p>
        </p:txBody>
      </p:sp>
      <p:pic>
        <p:nvPicPr>
          <p:cNvPr id="7" name="Espaço Reservado para Conteúdo 14">
            <a:extLst>
              <a:ext uri="{FF2B5EF4-FFF2-40B4-BE49-F238E27FC236}">
                <a16:creationId xmlns:a16="http://schemas.microsoft.com/office/drawing/2014/main" id="{BEB696B7-1B57-433C-AE54-ED054F97F58C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475655" y="1196752"/>
            <a:ext cx="6480721" cy="4408165"/>
          </a:xfrm>
          <a:prstGeom prst="rect">
            <a:avLst/>
          </a:prstGeom>
        </p:spPr>
      </p:pic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99062007-60A8-45AD-A5E0-B944709BE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62212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3628</TotalTime>
  <Words>1397</Words>
  <Application>Microsoft Office PowerPoint</Application>
  <PresentationFormat>Apresentação na tela (4:3)</PresentationFormat>
  <Paragraphs>203</Paragraphs>
  <Slides>23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Source Sans Pro</vt:lpstr>
      <vt:lpstr>Source Sans Pro Semibold</vt:lpstr>
      <vt:lpstr>Wingdings</vt:lpstr>
      <vt:lpstr>Tema do Office</vt:lpstr>
      <vt:lpstr>Apresentação do PowerPoint</vt:lpstr>
      <vt:lpstr>Visão geral</vt:lpstr>
      <vt:lpstr>Receitas e despesas primárias do governo central</vt:lpstr>
      <vt:lpstr>Receitas e despesas primárias do governo central</vt:lpstr>
      <vt:lpstr>Dívida bruta do governo geral</vt:lpstr>
      <vt:lpstr>Teto de gastos (IFI x PLOA)</vt:lpstr>
      <vt:lpstr>Carga tributária: série da RFB - % PIB</vt:lpstr>
      <vt:lpstr>Composição da carga tributária</vt:lpstr>
      <vt:lpstr>Comparação internacional: OCDE</vt:lpstr>
      <vt:lpstr>Partilha de receitas entre os Entes</vt:lpstr>
      <vt:lpstr>Composição setorial da Tributação </vt:lpstr>
      <vt:lpstr>Propriedades esperadas do sistema tributário </vt:lpstr>
      <vt:lpstr>Os tributos sobre bens e serviços geram graves distorções</vt:lpstr>
      <vt:lpstr>Solução: substituição por um único IVA</vt:lpstr>
      <vt:lpstr>Propostas de reforma tributária</vt:lpstr>
      <vt:lpstr>PEC 45 e PEC 110: similaridades e diferenças</vt:lpstr>
      <vt:lpstr>PEC 45 e PEC 110: similaridades e diferenças</vt:lpstr>
      <vt:lpstr>PEC 45 e PEC 110: peso dos tributos substituídos 2014-2108 </vt:lpstr>
      <vt:lpstr>PEC 45 e PEC 110: similaridades e diferenças</vt:lpstr>
      <vt:lpstr>PEC 45 e PEC 110: diferenças na transição</vt:lpstr>
      <vt:lpstr>A proposta do Poder Executivo Federal (PL 3887/2020) </vt:lpstr>
      <vt:lpstr>PEC 45 e PEC 110: qual a alíquota do IVA?</vt:lpstr>
      <vt:lpstr>PEC 45 e PEC 110: diferenças na transição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Felipe Scudeler Salto</cp:lastModifiedBy>
  <cp:revision>260</cp:revision>
  <dcterms:modified xsi:type="dcterms:W3CDTF">2020-09-17T13:15:37Z</dcterms:modified>
</cp:coreProperties>
</file>