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61" r:id="rId3"/>
    <p:sldId id="338" r:id="rId4"/>
    <p:sldId id="391" r:id="rId5"/>
    <p:sldId id="392" r:id="rId6"/>
    <p:sldId id="393" r:id="rId7"/>
    <p:sldId id="394" r:id="rId8"/>
    <p:sldId id="331" r:id="rId9"/>
    <p:sldId id="332" r:id="rId10"/>
    <p:sldId id="333" r:id="rId11"/>
    <p:sldId id="337" r:id="rId12"/>
    <p:sldId id="382" r:id="rId13"/>
    <p:sldId id="388" r:id="rId14"/>
    <p:sldId id="395" r:id="rId15"/>
    <p:sldId id="396" r:id="rId16"/>
    <p:sldId id="399" r:id="rId17"/>
    <p:sldId id="398" r:id="rId18"/>
    <p:sldId id="384" r:id="rId19"/>
    <p:sldId id="387" r:id="rId20"/>
    <p:sldId id="386" r:id="rId21"/>
    <p:sldId id="366" r:id="rId22"/>
    <p:sldId id="349" r:id="rId23"/>
    <p:sldId id="381" r:id="rId24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Felipe Scudeler Salto" initials="FSS" lastIdx="1" clrIdx="1">
    <p:extLst>
      <p:ext uri="{19B8F6BF-5375-455C-9EA6-DF929625EA0E}">
        <p15:presenceInfo xmlns:p15="http://schemas.microsoft.com/office/powerpoint/2012/main" userId="S-1-5-21-2124552659-1916301338-1672037986-182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7A"/>
    <a:srgbClr val="005D89"/>
    <a:srgbClr val="BD5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\IFI\RAF\2018-06\Contexto%20Macro\Graficos%20em%20ing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BD\Principal\BD_Gov_Central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18-06\Contexto%20Macro\Graficos%20em%20ing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18-06\Contexto%20Macro\Graficos%20em%20ing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18-06\Contexto%20Macro\Graficos%20em%20ing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salto\Downloads\Anexos%20RTN%20Abril%202018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BD\Principal\BD_Setor_Publico_Cons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BD\Principal\BD_Setor_Publico_Cons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18-06\Carga%20Tribut&#225;ria\Tabs%20&amp;%20Grafs_por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BD\Principal\BD_Gov_Central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pt-BR" sz="1200" dirty="0" smtClean="0"/>
              <a:t>MEDIANA DAS ESTIMATIVAS DE MERCADO PARA O PIB  DE 2018</a:t>
            </a:r>
            <a:endParaRPr lang="pt-BR" sz="1200" dirty="0"/>
          </a:p>
        </c:rich>
      </c:tx>
      <c:layout>
        <c:manualLayout>
          <c:xMode val="edge"/>
          <c:yMode val="edge"/>
          <c:x val="0.1731807849236795"/>
          <c:y val="3.58952485688150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14344925634295713"/>
          <c:w val="0.88396062992125979"/>
          <c:h val="0.68122269956935977"/>
        </c:manualLayout>
      </c:layout>
      <c:lineChart>
        <c:grouping val="standard"/>
        <c:varyColors val="0"/>
        <c:ser>
          <c:idx val="0"/>
          <c:order val="0"/>
          <c:spPr>
            <a:ln w="158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cat>
            <c:strRef>
              <c:f>'[1]PIB Total'!$A$3:$A$106</c:f>
              <c:strCache>
                <c:ptCount val="104"/>
                <c:pt idx="0">
                  <c:v>02/01/2018</c:v>
                </c:pt>
                <c:pt idx="1">
                  <c:v>03/01/2018</c:v>
                </c:pt>
                <c:pt idx="2">
                  <c:v>04/01/2018</c:v>
                </c:pt>
                <c:pt idx="3">
                  <c:v>05/01/2018</c:v>
                </c:pt>
                <c:pt idx="4">
                  <c:v>08/01/2018</c:v>
                </c:pt>
                <c:pt idx="5">
                  <c:v>09/01/2018</c:v>
                </c:pt>
                <c:pt idx="6">
                  <c:v>10/01/2018</c:v>
                </c:pt>
                <c:pt idx="7">
                  <c:v>11/01/2018</c:v>
                </c:pt>
                <c:pt idx="8">
                  <c:v>12/01/2018</c:v>
                </c:pt>
                <c:pt idx="9">
                  <c:v>15/01/2018</c:v>
                </c:pt>
                <c:pt idx="10">
                  <c:v>16/01/2018</c:v>
                </c:pt>
                <c:pt idx="11">
                  <c:v>17/01/2018</c:v>
                </c:pt>
                <c:pt idx="12">
                  <c:v>18/01/2018</c:v>
                </c:pt>
                <c:pt idx="13">
                  <c:v>19/01/2018</c:v>
                </c:pt>
                <c:pt idx="14">
                  <c:v>22/01/2018</c:v>
                </c:pt>
                <c:pt idx="15">
                  <c:v>23/01/2018</c:v>
                </c:pt>
                <c:pt idx="16">
                  <c:v>24/01/2018</c:v>
                </c:pt>
                <c:pt idx="17">
                  <c:v>25/01/2018</c:v>
                </c:pt>
                <c:pt idx="18">
                  <c:v>26/01/2018</c:v>
                </c:pt>
                <c:pt idx="19">
                  <c:v>29/01/2018</c:v>
                </c:pt>
                <c:pt idx="20">
                  <c:v>30/01/2018</c:v>
                </c:pt>
                <c:pt idx="21">
                  <c:v>31/01/2018</c:v>
                </c:pt>
                <c:pt idx="22">
                  <c:v>01/02/2018</c:v>
                </c:pt>
                <c:pt idx="23">
                  <c:v>02/02/2018</c:v>
                </c:pt>
                <c:pt idx="24">
                  <c:v>05/02/2018</c:v>
                </c:pt>
                <c:pt idx="25">
                  <c:v>06/02/2018</c:v>
                </c:pt>
                <c:pt idx="26">
                  <c:v>07/02/2018</c:v>
                </c:pt>
                <c:pt idx="27">
                  <c:v>08/02/2018</c:v>
                </c:pt>
                <c:pt idx="28">
                  <c:v>09/02/2018</c:v>
                </c:pt>
                <c:pt idx="29">
                  <c:v>14/02/2018</c:v>
                </c:pt>
                <c:pt idx="30">
                  <c:v>15/02/2018</c:v>
                </c:pt>
                <c:pt idx="31">
                  <c:v>16/02/2018</c:v>
                </c:pt>
                <c:pt idx="32">
                  <c:v>19/02/2018</c:v>
                </c:pt>
                <c:pt idx="33">
                  <c:v>20/02/2018</c:v>
                </c:pt>
                <c:pt idx="34">
                  <c:v>21/02/2018</c:v>
                </c:pt>
                <c:pt idx="35">
                  <c:v>22/02/2018</c:v>
                </c:pt>
                <c:pt idx="36">
                  <c:v>23/02/2018</c:v>
                </c:pt>
                <c:pt idx="37">
                  <c:v>26/02/2018</c:v>
                </c:pt>
                <c:pt idx="38">
                  <c:v>27/02/2018</c:v>
                </c:pt>
                <c:pt idx="39">
                  <c:v>28/02/2018</c:v>
                </c:pt>
                <c:pt idx="40">
                  <c:v>01/03/2018</c:v>
                </c:pt>
                <c:pt idx="41">
                  <c:v>02/03/2018</c:v>
                </c:pt>
                <c:pt idx="42">
                  <c:v>05/03/2018</c:v>
                </c:pt>
                <c:pt idx="43">
                  <c:v>06/03/2018</c:v>
                </c:pt>
                <c:pt idx="44">
                  <c:v>07/03/2018</c:v>
                </c:pt>
                <c:pt idx="45">
                  <c:v>08/03/2018</c:v>
                </c:pt>
                <c:pt idx="46">
                  <c:v>09/03/2018</c:v>
                </c:pt>
                <c:pt idx="47">
                  <c:v>12/03/2018</c:v>
                </c:pt>
                <c:pt idx="48">
                  <c:v>13/03/2018</c:v>
                </c:pt>
                <c:pt idx="49">
                  <c:v>14/03/2018</c:v>
                </c:pt>
                <c:pt idx="50">
                  <c:v>15/03/2018</c:v>
                </c:pt>
                <c:pt idx="51">
                  <c:v>16/03/2018</c:v>
                </c:pt>
                <c:pt idx="52">
                  <c:v>19/03/2018</c:v>
                </c:pt>
                <c:pt idx="53">
                  <c:v>20/03/2018</c:v>
                </c:pt>
                <c:pt idx="54">
                  <c:v>21/03/2018</c:v>
                </c:pt>
                <c:pt idx="55">
                  <c:v>22/03/2018</c:v>
                </c:pt>
                <c:pt idx="56">
                  <c:v>23/03/2018</c:v>
                </c:pt>
                <c:pt idx="57">
                  <c:v>26/03/2018</c:v>
                </c:pt>
                <c:pt idx="58">
                  <c:v>27/03/2018</c:v>
                </c:pt>
                <c:pt idx="59">
                  <c:v>28/03/2018</c:v>
                </c:pt>
                <c:pt idx="60">
                  <c:v>29/03/2018</c:v>
                </c:pt>
                <c:pt idx="61">
                  <c:v>02/04/2018</c:v>
                </c:pt>
                <c:pt idx="62">
                  <c:v>03/04/2018</c:v>
                </c:pt>
                <c:pt idx="63">
                  <c:v>04/04/2018</c:v>
                </c:pt>
                <c:pt idx="64">
                  <c:v>05/04/2018</c:v>
                </c:pt>
                <c:pt idx="65">
                  <c:v>06/04/2018</c:v>
                </c:pt>
                <c:pt idx="66">
                  <c:v>09/04/2018</c:v>
                </c:pt>
                <c:pt idx="67">
                  <c:v>10/04/2018</c:v>
                </c:pt>
                <c:pt idx="68">
                  <c:v>11/04/2018</c:v>
                </c:pt>
                <c:pt idx="69">
                  <c:v>12/04/2018</c:v>
                </c:pt>
                <c:pt idx="70">
                  <c:v>13/04/2018</c:v>
                </c:pt>
                <c:pt idx="71">
                  <c:v>16/04/2018</c:v>
                </c:pt>
                <c:pt idx="72">
                  <c:v>17/04/2018</c:v>
                </c:pt>
                <c:pt idx="73">
                  <c:v>18/04/2018</c:v>
                </c:pt>
                <c:pt idx="74">
                  <c:v>19/04/2018</c:v>
                </c:pt>
                <c:pt idx="75">
                  <c:v>20/04/2018</c:v>
                </c:pt>
                <c:pt idx="76">
                  <c:v>23/04/2018</c:v>
                </c:pt>
                <c:pt idx="77">
                  <c:v>24/04/2018</c:v>
                </c:pt>
                <c:pt idx="78">
                  <c:v>25/04/2018</c:v>
                </c:pt>
                <c:pt idx="79">
                  <c:v>26/04/2018</c:v>
                </c:pt>
                <c:pt idx="80">
                  <c:v>27/04/2018</c:v>
                </c:pt>
                <c:pt idx="81">
                  <c:v>30/04/2018</c:v>
                </c:pt>
                <c:pt idx="82">
                  <c:v>02/05/2018</c:v>
                </c:pt>
                <c:pt idx="83">
                  <c:v>03/05/2018</c:v>
                </c:pt>
                <c:pt idx="84">
                  <c:v>04/05/2018</c:v>
                </c:pt>
                <c:pt idx="85">
                  <c:v>07/05/2018</c:v>
                </c:pt>
                <c:pt idx="86">
                  <c:v>08/05/2018</c:v>
                </c:pt>
                <c:pt idx="87">
                  <c:v>09/05/2018</c:v>
                </c:pt>
                <c:pt idx="88">
                  <c:v>10/05/2018</c:v>
                </c:pt>
                <c:pt idx="89">
                  <c:v>11/05/2018</c:v>
                </c:pt>
                <c:pt idx="90">
                  <c:v>14/05/2018</c:v>
                </c:pt>
                <c:pt idx="91">
                  <c:v>15/05/2018</c:v>
                </c:pt>
                <c:pt idx="92">
                  <c:v>16/05/2018</c:v>
                </c:pt>
                <c:pt idx="93">
                  <c:v>17/05/2018</c:v>
                </c:pt>
                <c:pt idx="94">
                  <c:v>18/05/2018</c:v>
                </c:pt>
                <c:pt idx="95">
                  <c:v>21/05/2018</c:v>
                </c:pt>
                <c:pt idx="96">
                  <c:v>22/05/2018</c:v>
                </c:pt>
                <c:pt idx="97">
                  <c:v>23/05/2018</c:v>
                </c:pt>
                <c:pt idx="98">
                  <c:v>24/05/2018</c:v>
                </c:pt>
                <c:pt idx="99">
                  <c:v>25/05/2018</c:v>
                </c:pt>
                <c:pt idx="100">
                  <c:v>28/05/2018</c:v>
                </c:pt>
                <c:pt idx="101">
                  <c:v>29/05/2018</c:v>
                </c:pt>
                <c:pt idx="102">
                  <c:v>30/05/2018</c:v>
                </c:pt>
                <c:pt idx="103">
                  <c:v>01/06/2018</c:v>
                </c:pt>
              </c:strCache>
            </c:strRef>
          </c:cat>
          <c:val>
            <c:numRef>
              <c:f>'[1]PIB Total'!$B$3:$B$106</c:f>
              <c:numCache>
                <c:formatCode>General</c:formatCode>
                <c:ptCount val="104"/>
                <c:pt idx="0">
                  <c:v>2.69</c:v>
                </c:pt>
                <c:pt idx="1">
                  <c:v>2.69</c:v>
                </c:pt>
                <c:pt idx="2">
                  <c:v>2.7</c:v>
                </c:pt>
                <c:pt idx="3">
                  <c:v>2.69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2.65</c:v>
                </c:pt>
                <c:pt idx="10">
                  <c:v>2.68</c:v>
                </c:pt>
                <c:pt idx="11">
                  <c:v>2.68</c:v>
                </c:pt>
                <c:pt idx="12">
                  <c:v>2.7</c:v>
                </c:pt>
                <c:pt idx="13">
                  <c:v>2.7</c:v>
                </c:pt>
                <c:pt idx="14">
                  <c:v>2.65</c:v>
                </c:pt>
                <c:pt idx="15">
                  <c:v>2.65</c:v>
                </c:pt>
                <c:pt idx="16">
                  <c:v>2.65</c:v>
                </c:pt>
                <c:pt idx="17">
                  <c:v>2.65</c:v>
                </c:pt>
                <c:pt idx="18">
                  <c:v>2.66</c:v>
                </c:pt>
                <c:pt idx="19">
                  <c:v>2.66</c:v>
                </c:pt>
                <c:pt idx="20">
                  <c:v>2.66</c:v>
                </c:pt>
                <c:pt idx="21">
                  <c:v>2.69</c:v>
                </c:pt>
                <c:pt idx="22">
                  <c:v>2.69</c:v>
                </c:pt>
                <c:pt idx="23">
                  <c:v>2.7</c:v>
                </c:pt>
                <c:pt idx="24">
                  <c:v>2.7</c:v>
                </c:pt>
                <c:pt idx="25">
                  <c:v>2.7</c:v>
                </c:pt>
                <c:pt idx="26">
                  <c:v>2.7</c:v>
                </c:pt>
                <c:pt idx="27">
                  <c:v>2.7</c:v>
                </c:pt>
                <c:pt idx="28">
                  <c:v>2.7</c:v>
                </c:pt>
                <c:pt idx="29">
                  <c:v>2.71</c:v>
                </c:pt>
                <c:pt idx="30">
                  <c:v>2.8</c:v>
                </c:pt>
                <c:pt idx="31">
                  <c:v>2.8</c:v>
                </c:pt>
                <c:pt idx="32">
                  <c:v>2.8</c:v>
                </c:pt>
                <c:pt idx="33">
                  <c:v>2.82</c:v>
                </c:pt>
                <c:pt idx="34">
                  <c:v>2.84</c:v>
                </c:pt>
                <c:pt idx="35">
                  <c:v>2.84</c:v>
                </c:pt>
                <c:pt idx="36">
                  <c:v>2.89</c:v>
                </c:pt>
                <c:pt idx="37">
                  <c:v>2.9</c:v>
                </c:pt>
                <c:pt idx="38">
                  <c:v>2.92</c:v>
                </c:pt>
                <c:pt idx="39">
                  <c:v>2.9</c:v>
                </c:pt>
                <c:pt idx="40">
                  <c:v>2.9</c:v>
                </c:pt>
                <c:pt idx="41">
                  <c:v>2.9</c:v>
                </c:pt>
                <c:pt idx="42">
                  <c:v>2.92</c:v>
                </c:pt>
                <c:pt idx="43">
                  <c:v>2.92</c:v>
                </c:pt>
                <c:pt idx="44">
                  <c:v>2.9</c:v>
                </c:pt>
                <c:pt idx="45">
                  <c:v>2.84</c:v>
                </c:pt>
                <c:pt idx="46">
                  <c:v>2.87</c:v>
                </c:pt>
                <c:pt idx="47">
                  <c:v>2.84</c:v>
                </c:pt>
                <c:pt idx="48">
                  <c:v>2.84</c:v>
                </c:pt>
                <c:pt idx="49">
                  <c:v>2.84</c:v>
                </c:pt>
                <c:pt idx="50">
                  <c:v>2.84</c:v>
                </c:pt>
                <c:pt idx="51">
                  <c:v>2.83</c:v>
                </c:pt>
                <c:pt idx="52">
                  <c:v>2.83</c:v>
                </c:pt>
                <c:pt idx="53">
                  <c:v>2.83</c:v>
                </c:pt>
                <c:pt idx="54">
                  <c:v>2.83</c:v>
                </c:pt>
                <c:pt idx="55">
                  <c:v>2.83</c:v>
                </c:pt>
                <c:pt idx="56">
                  <c:v>2.89</c:v>
                </c:pt>
                <c:pt idx="57">
                  <c:v>2.9</c:v>
                </c:pt>
                <c:pt idx="58">
                  <c:v>2.87</c:v>
                </c:pt>
                <c:pt idx="59">
                  <c:v>2.85</c:v>
                </c:pt>
                <c:pt idx="60">
                  <c:v>2.84</c:v>
                </c:pt>
                <c:pt idx="61">
                  <c:v>2.84</c:v>
                </c:pt>
                <c:pt idx="62">
                  <c:v>2.86</c:v>
                </c:pt>
                <c:pt idx="63">
                  <c:v>2.86</c:v>
                </c:pt>
                <c:pt idx="64">
                  <c:v>2.84</c:v>
                </c:pt>
                <c:pt idx="65">
                  <c:v>2.8</c:v>
                </c:pt>
                <c:pt idx="66">
                  <c:v>2.79</c:v>
                </c:pt>
                <c:pt idx="67">
                  <c:v>2.78</c:v>
                </c:pt>
                <c:pt idx="68">
                  <c:v>2.78</c:v>
                </c:pt>
                <c:pt idx="69">
                  <c:v>2.78</c:v>
                </c:pt>
                <c:pt idx="70">
                  <c:v>2.76</c:v>
                </c:pt>
                <c:pt idx="71">
                  <c:v>2.75</c:v>
                </c:pt>
                <c:pt idx="72">
                  <c:v>2.75</c:v>
                </c:pt>
                <c:pt idx="73">
                  <c:v>2.75</c:v>
                </c:pt>
                <c:pt idx="74">
                  <c:v>2.75</c:v>
                </c:pt>
                <c:pt idx="75">
                  <c:v>2.75</c:v>
                </c:pt>
                <c:pt idx="76">
                  <c:v>2.74</c:v>
                </c:pt>
                <c:pt idx="77">
                  <c:v>2.74</c:v>
                </c:pt>
                <c:pt idx="78">
                  <c:v>2.74</c:v>
                </c:pt>
                <c:pt idx="79">
                  <c:v>2.74</c:v>
                </c:pt>
                <c:pt idx="80">
                  <c:v>2.75</c:v>
                </c:pt>
                <c:pt idx="81">
                  <c:v>2.75</c:v>
                </c:pt>
                <c:pt idx="82">
                  <c:v>2.75</c:v>
                </c:pt>
                <c:pt idx="83">
                  <c:v>2.71</c:v>
                </c:pt>
                <c:pt idx="84">
                  <c:v>2.7</c:v>
                </c:pt>
                <c:pt idx="85">
                  <c:v>2.66</c:v>
                </c:pt>
                <c:pt idx="86">
                  <c:v>2.64</c:v>
                </c:pt>
                <c:pt idx="87">
                  <c:v>2.56</c:v>
                </c:pt>
                <c:pt idx="88">
                  <c:v>2.5299999999999998</c:v>
                </c:pt>
                <c:pt idx="89">
                  <c:v>2.5099999999999998</c:v>
                </c:pt>
                <c:pt idx="90">
                  <c:v>2.5099999999999998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2.46</c:v>
                </c:pt>
                <c:pt idx="96">
                  <c:v>2.41</c:v>
                </c:pt>
                <c:pt idx="97">
                  <c:v>2.38</c:v>
                </c:pt>
                <c:pt idx="98">
                  <c:v>2.38</c:v>
                </c:pt>
                <c:pt idx="99">
                  <c:v>2.37</c:v>
                </c:pt>
                <c:pt idx="100">
                  <c:v>2.34</c:v>
                </c:pt>
                <c:pt idx="101">
                  <c:v>2.34</c:v>
                </c:pt>
                <c:pt idx="102">
                  <c:v>2.2999999999999998</c:v>
                </c:pt>
                <c:pt idx="103">
                  <c:v>2.1800000000000002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774040"/>
        <c:axId val="177745040"/>
      </c:lineChart>
      <c:catAx>
        <c:axId val="1777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pt-BR"/>
          </a:p>
        </c:txPr>
        <c:crossAx val="177745040"/>
        <c:crosses val="autoZero"/>
        <c:auto val="1"/>
        <c:lblAlgn val="ctr"/>
        <c:lblOffset val="100"/>
        <c:tickLblSkip val="6"/>
        <c:noMultiLvlLbl val="0"/>
      </c:catAx>
      <c:valAx>
        <c:axId val="17774504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777740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5D89"/>
          </a:solidFill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Em R$ bilhões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1959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Cenarios!$EP$3:$FB$3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Cenarios!$EP$87:$FB$87</c:f>
              <c:numCache>
                <c:formatCode>#,##0</c:formatCode>
                <c:ptCount val="13"/>
                <c:pt idx="0">
                  <c:v>108092.55178123876</c:v>
                </c:pt>
                <c:pt idx="1">
                  <c:v>88959.849930354394</c:v>
                </c:pt>
                <c:pt idx="2">
                  <c:v>72802.454089831561</c:v>
                </c:pt>
                <c:pt idx="3">
                  <c:v>53847.184357986087</c:v>
                </c:pt>
                <c:pt idx="4">
                  <c:v>33896.302864432102</c:v>
                </c:pt>
                <c:pt idx="5">
                  <c:v>9590.4820523504168</c:v>
                </c:pt>
                <c:pt idx="6">
                  <c:v>-17336.217448526761</c:v>
                </c:pt>
                <c:pt idx="7">
                  <c:v>-47206.479233853985</c:v>
                </c:pt>
                <c:pt idx="8">
                  <c:v>-80075.491281945258</c:v>
                </c:pt>
                <c:pt idx="9">
                  <c:v>-116644.91365910741</c:v>
                </c:pt>
                <c:pt idx="10">
                  <c:v>-157395.47951777838</c:v>
                </c:pt>
                <c:pt idx="11">
                  <c:v>-202637.11849455745</c:v>
                </c:pt>
                <c:pt idx="12">
                  <c:v>-251941.91667000297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772664"/>
        <c:axId val="465773056"/>
      </c:barChart>
      <c:lineChart>
        <c:grouping val="standard"/>
        <c:varyColors val="0"/>
        <c:ser>
          <c:idx val="1"/>
          <c:order val="1"/>
          <c:tx>
            <c:v>Em % das despesas sujeitas ao teto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99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421410931959125E-3"/>
                  <c:y val="-8.719738911744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202093979243335E-2"/>
                  <c:y val="5.781107250464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2199873818909303E-2"/>
                  <c:y val="5.3003342789401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1959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Cenarios!$EP$3:$FB$3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Cenarios!$EP$88:$FB$88</c:f>
              <c:numCache>
                <c:formatCode>0.0%</c:formatCode>
                <c:ptCount val="13"/>
                <c:pt idx="0">
                  <c:v>8.0195728873187211E-2</c:v>
                </c:pt>
                <c:pt idx="1">
                  <c:v>6.3774905086896733E-2</c:v>
                </c:pt>
                <c:pt idx="2" formatCode="0%">
                  <c:v>5.0254504974227683E-2</c:v>
                </c:pt>
                <c:pt idx="3" formatCode="0%">
                  <c:v>3.5714910871324827E-2</c:v>
                </c:pt>
                <c:pt idx="4" formatCode="0%">
                  <c:v>2.1578007795776094E-2</c:v>
                </c:pt>
                <c:pt idx="5" formatCode="0%">
                  <c:v>5.8637687594794647E-3</c:v>
                </c:pt>
                <c:pt idx="6" formatCode="0%">
                  <c:v>-1.0187033127805065E-2</c:v>
                </c:pt>
                <c:pt idx="7" formatCode="0%">
                  <c:v>-2.6664567643401717E-2</c:v>
                </c:pt>
                <c:pt idx="8" formatCode="0%">
                  <c:v>-4.3480583235755335E-2</c:v>
                </c:pt>
                <c:pt idx="9" formatCode="0%">
                  <c:v>-6.0887699258910515E-2</c:v>
                </c:pt>
                <c:pt idx="10" formatCode="0%">
                  <c:v>-7.898119022537059E-2</c:v>
                </c:pt>
                <c:pt idx="11" formatCode="0%">
                  <c:v>-9.7749844110726639E-2</c:v>
                </c:pt>
                <c:pt idx="12" formatCode="0%">
                  <c:v>-0.1168316886278964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773840"/>
        <c:axId val="465773448"/>
      </c:lineChart>
      <c:catAx>
        <c:axId val="46577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773056"/>
        <c:crosses val="autoZero"/>
        <c:auto val="1"/>
        <c:lblAlgn val="ctr"/>
        <c:lblOffset val="100"/>
        <c:noMultiLvlLbl val="0"/>
      </c:catAx>
      <c:valAx>
        <c:axId val="4657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772664"/>
        <c:crosses val="autoZero"/>
        <c:crossBetween val="between"/>
        <c:dispUnits>
          <c:builtInUnit val="thousands"/>
        </c:dispUnits>
      </c:valAx>
      <c:valAx>
        <c:axId val="46577344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773840"/>
        <c:crosses val="max"/>
        <c:crossBetween val="between"/>
      </c:valAx>
      <c:catAx>
        <c:axId val="46577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773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9597A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9597A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+mn-lt"/>
              </a:defRPr>
            </a:pPr>
            <a:r>
              <a:rPr lang="pt-BR" sz="1200" b="1" dirty="0" smtClean="0">
                <a:latin typeface="+mn-lt"/>
              </a:rPr>
              <a:t>CONTRIBUIÇÕES EM P.P. PARA O CRESCIMENTO DO PIB ACUM. EM 4 TRIMESTRES</a:t>
            </a:r>
          </a:p>
        </c:rich>
      </c:tx>
      <c:layout>
        <c:manualLayout>
          <c:xMode val="edge"/>
          <c:yMode val="edge"/>
          <c:x val="0.12310730094317007"/>
          <c:y val="1.95965880334283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960970223581396E-2"/>
          <c:y val="0.1663063671937686"/>
          <c:w val="0.94202094016844129"/>
          <c:h val="0.70381145922058042"/>
        </c:manualLayout>
      </c:layout>
      <c:barChart>
        <c:barDir val="col"/>
        <c:grouping val="stacked"/>
        <c:varyColors val="0"/>
        <c:ser>
          <c:idx val="0"/>
          <c:order val="0"/>
          <c:tx>
            <c:v>Agropecuária</c:v>
          </c:tx>
          <c:spPr>
            <a:solidFill>
              <a:srgbClr val="005D84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Correntes_vIFI'!$BW$78:$BW$94</c:f>
              <c:numCache>
                <c:formatCode>General</c:formatCode>
                <c:ptCount val="17"/>
                <c:pt idx="0">
                  <c:v>0.22369618459168872</c:v>
                </c:pt>
                <c:pt idx="1">
                  <c:v>0.10078267836751917</c:v>
                </c:pt>
                <c:pt idx="2">
                  <c:v>0.14012385360660187</c:v>
                </c:pt>
                <c:pt idx="3">
                  <c:v>0.1255837902902571</c:v>
                </c:pt>
                <c:pt idx="4">
                  <c:v>0.1252042961730474</c:v>
                </c:pt>
                <c:pt idx="5">
                  <c:v>0.17481609952468641</c:v>
                </c:pt>
                <c:pt idx="6">
                  <c:v>0.16347203514202918</c:v>
                </c:pt>
                <c:pt idx="7">
                  <c:v>0.14857046001215296</c:v>
                </c:pt>
                <c:pt idx="8">
                  <c:v>-3.8979620959730565E-2</c:v>
                </c:pt>
                <c:pt idx="9">
                  <c:v>-0.14912123992235043</c:v>
                </c:pt>
                <c:pt idx="10">
                  <c:v>-0.19129337834562726</c:v>
                </c:pt>
                <c:pt idx="11">
                  <c:v>-0.21089640884150798</c:v>
                </c:pt>
                <c:pt idx="12">
                  <c:v>0.16639890234502513</c:v>
                </c:pt>
                <c:pt idx="13">
                  <c:v>0.41421659672292677</c:v>
                </c:pt>
                <c:pt idx="14">
                  <c:v>0.55487236429167641</c:v>
                </c:pt>
                <c:pt idx="15">
                  <c:v>0.61353367207645448</c:v>
                </c:pt>
                <c:pt idx="16">
                  <c:v>0.29402929931908961</c:v>
                </c:pt>
              </c:numCache>
            </c:numRef>
          </c:val>
        </c:ser>
        <c:ser>
          <c:idx val="1"/>
          <c:order val="1"/>
          <c:tx>
            <c:v>Indústria</c:v>
          </c:tx>
          <c:spPr>
            <a:solidFill>
              <a:srgbClr val="00ADFA"/>
            </a:solidFill>
            <a:ln>
              <a:noFill/>
            </a:ln>
            <a:effectLst/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Correntes_vIFI'!$BX$78:$BX$94</c:f>
              <c:numCache>
                <c:formatCode>General</c:formatCode>
                <c:ptCount val="17"/>
                <c:pt idx="0">
                  <c:v>0.73199392320035117</c:v>
                </c:pt>
                <c:pt idx="1">
                  <c:v>0.31878337761839504</c:v>
                </c:pt>
                <c:pt idx="2">
                  <c:v>-3.2262393515265164E-2</c:v>
                </c:pt>
                <c:pt idx="3">
                  <c:v>-0.28526406036567686</c:v>
                </c:pt>
                <c:pt idx="4">
                  <c:v>-0.68926738199958426</c:v>
                </c:pt>
                <c:pt idx="5">
                  <c:v>-0.74538396450118882</c:v>
                </c:pt>
                <c:pt idx="6">
                  <c:v>-0.84589994640939281</c:v>
                </c:pt>
                <c:pt idx="7">
                  <c:v>-1.1101410585686593</c:v>
                </c:pt>
                <c:pt idx="8">
                  <c:v>-1.2064923768639755</c:v>
                </c:pt>
                <c:pt idx="9">
                  <c:v>-1.1211421941769137</c:v>
                </c:pt>
                <c:pt idx="10">
                  <c:v>-0.96207235813932168</c:v>
                </c:pt>
                <c:pt idx="11">
                  <c:v>-0.71591624912914598</c:v>
                </c:pt>
                <c:pt idx="12">
                  <c:v>-0.46259925823897463</c:v>
                </c:pt>
                <c:pt idx="13">
                  <c:v>-0.40409696263938089</c:v>
                </c:pt>
                <c:pt idx="14">
                  <c:v>-0.25355114822728414</c:v>
                </c:pt>
                <c:pt idx="15">
                  <c:v>2.5985501604822991E-3</c:v>
                </c:pt>
                <c:pt idx="16">
                  <c:v>0.11905667869869534</c:v>
                </c:pt>
              </c:numCache>
            </c:numRef>
          </c:val>
        </c:ser>
        <c:ser>
          <c:idx val="2"/>
          <c:order val="2"/>
          <c:tx>
            <c:v>Serviços</c:v>
          </c:tx>
          <c:spPr>
            <a:solidFill>
              <a:srgbClr val="9EBBD3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Correntes_vIFI'!$BY$78:$BY$94</c:f>
              <c:numCache>
                <c:formatCode>General</c:formatCode>
                <c:ptCount val="17"/>
                <c:pt idx="0">
                  <c:v>1.6508258794314823</c:v>
                </c:pt>
                <c:pt idx="1">
                  <c:v>1.2907937740546971</c:v>
                </c:pt>
                <c:pt idx="2">
                  <c:v>0.9437292299765524</c:v>
                </c:pt>
                <c:pt idx="3">
                  <c:v>0.6095368112898969</c:v>
                </c:pt>
                <c:pt idx="4">
                  <c:v>1.8347408184193281E-2</c:v>
                </c:pt>
                <c:pt idx="5">
                  <c:v>-0.41313641510189852</c:v>
                </c:pt>
                <c:pt idx="6">
                  <c:v>-0.99676134124034066</c:v>
                </c:pt>
                <c:pt idx="7">
                  <c:v>-1.702181317218171</c:v>
                </c:pt>
                <c:pt idx="8">
                  <c:v>-2.0809241627360602</c:v>
                </c:pt>
                <c:pt idx="9">
                  <c:v>-2.1495159582811136</c:v>
                </c:pt>
                <c:pt idx="10">
                  <c:v>-1.9488193240401912</c:v>
                </c:pt>
                <c:pt idx="11">
                  <c:v>-1.6452215292471155</c:v>
                </c:pt>
                <c:pt idx="12">
                  <c:v>-1.3382971067472029</c:v>
                </c:pt>
                <c:pt idx="13">
                  <c:v>-0.9645478552077239</c:v>
                </c:pt>
                <c:pt idx="14">
                  <c:v>-0.48123320873200393</c:v>
                </c:pt>
                <c:pt idx="15">
                  <c:v>0.16599333695129934</c:v>
                </c:pt>
                <c:pt idx="16">
                  <c:v>0.64964252780226062</c:v>
                </c:pt>
              </c:numCache>
            </c:numRef>
          </c:val>
        </c:ser>
        <c:ser>
          <c:idx val="3"/>
          <c:order val="4"/>
          <c:tx>
            <c:v>Impostos</c:v>
          </c:tx>
          <c:spPr>
            <a:solidFill>
              <a:srgbClr val="D5998E"/>
            </a:solidFill>
            <a:ln w="19050">
              <a:noFill/>
            </a:ln>
          </c:spPr>
          <c:invertIfNegative val="0"/>
          <c:val>
            <c:numRef>
              <c:f>'[1]Valores Correntes_vIFI'!$BZ$78:$BZ$94</c:f>
              <c:numCache>
                <c:formatCode>General</c:formatCode>
                <c:ptCount val="17"/>
                <c:pt idx="0">
                  <c:v>0.57274417103116859</c:v>
                </c:pt>
                <c:pt idx="1">
                  <c:v>0.36501569037226539</c:v>
                </c:pt>
                <c:pt idx="2">
                  <c:v>0.18615035194054638</c:v>
                </c:pt>
                <c:pt idx="3">
                  <c:v>0.11684806967184433</c:v>
                </c:pt>
                <c:pt idx="4">
                  <c:v>-0.10840792001008473</c:v>
                </c:pt>
                <c:pt idx="5">
                  <c:v>-0.23545668369024142</c:v>
                </c:pt>
                <c:pt idx="6">
                  <c:v>-0.45775878841330064</c:v>
                </c:pt>
                <c:pt idx="7">
                  <c:v>-0.82954380291160446</c:v>
                </c:pt>
                <c:pt idx="8">
                  <c:v>-1.0841004213537873</c:v>
                </c:pt>
                <c:pt idx="9">
                  <c:v>-1.1662741316263652</c:v>
                </c:pt>
                <c:pt idx="10">
                  <c:v>-1.0853165105448082</c:v>
                </c:pt>
                <c:pt idx="11">
                  <c:v>-0.86534030477910229</c:v>
                </c:pt>
                <c:pt idx="12">
                  <c:v>-0.54761688871414771</c:v>
                </c:pt>
                <c:pt idx="13">
                  <c:v>-0.31352701865590488</c:v>
                </c:pt>
                <c:pt idx="14">
                  <c:v>-6.0974828343860518E-2</c:v>
                </c:pt>
                <c:pt idx="15">
                  <c:v>0.18941571496883758</c:v>
                </c:pt>
                <c:pt idx="16">
                  <c:v>0.32027639259342477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541160"/>
        <c:axId val="177541544"/>
      </c:barChart>
      <c:lineChart>
        <c:grouping val="stacked"/>
        <c:varyColors val="0"/>
        <c:ser>
          <c:idx val="5"/>
          <c:order val="3"/>
          <c:tx>
            <c:v>PIB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'[1]Valores Correntes_vIFI'!$A$78:$A$93</c:f>
              <c:strCache>
                <c:ptCount val="16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</c:strCache>
            </c:strRef>
          </c:cat>
          <c:val>
            <c:numRef>
              <c:f>'[1]Valores Correntes_vIFI'!$CA$78:$CA$94</c:f>
              <c:numCache>
                <c:formatCode>General</c:formatCode>
                <c:ptCount val="17"/>
                <c:pt idx="0">
                  <c:v>3.1792601582546909</c:v>
                </c:pt>
                <c:pt idx="1">
                  <c:v>2.075375520412877</c:v>
                </c:pt>
                <c:pt idx="2">
                  <c:v>1.2377410420084358</c:v>
                </c:pt>
                <c:pt idx="3">
                  <c:v>0.56670461088632151</c:v>
                </c:pt>
                <c:pt idx="4">
                  <c:v>-0.65412359765242833</c:v>
                </c:pt>
                <c:pt idx="5">
                  <c:v>-1.2191609637686422</c:v>
                </c:pt>
                <c:pt idx="6">
                  <c:v>-2.1369480409210047</c:v>
                </c:pt>
                <c:pt idx="7">
                  <c:v>-3.4932957186862819</c:v>
                </c:pt>
                <c:pt idx="8">
                  <c:v>-4.410496581913554</c:v>
                </c:pt>
                <c:pt idx="9">
                  <c:v>-4.5860535240067426</c:v>
                </c:pt>
                <c:pt idx="10">
                  <c:v>-4.1875015710699488</c:v>
                </c:pt>
                <c:pt idx="11">
                  <c:v>-3.437374491996871</c:v>
                </c:pt>
                <c:pt idx="12">
                  <c:v>-2.1821143513552999</c:v>
                </c:pt>
                <c:pt idx="13">
                  <c:v>-1.2679552397800831</c:v>
                </c:pt>
                <c:pt idx="14">
                  <c:v>-0.2408868210114723</c:v>
                </c:pt>
                <c:pt idx="15">
                  <c:v>0.9715412741570737</c:v>
                </c:pt>
                <c:pt idx="16">
                  <c:v>1.3830048984134704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41160"/>
        <c:axId val="177541544"/>
      </c:lineChart>
      <c:catAx>
        <c:axId val="17754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541544"/>
        <c:crosses val="autoZero"/>
        <c:auto val="1"/>
        <c:lblAlgn val="ctr"/>
        <c:lblOffset val="100"/>
        <c:noMultiLvlLbl val="0"/>
      </c:catAx>
      <c:valAx>
        <c:axId val="177541544"/>
        <c:scaling>
          <c:orientation val="minMax"/>
          <c:max val="3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541160"/>
        <c:crosses val="autoZero"/>
        <c:crossBetween val="between"/>
      </c:valAx>
      <c:spPr>
        <a:noFill/>
        <a:ln w="9525">
          <a:solidFill>
            <a:schemeClr val="tx1">
              <a:lumMod val="15000"/>
              <a:lumOff val="8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9.5253183369489167E-2"/>
          <c:y val="8.963253054187395E-2"/>
          <c:w val="0.78139295438908341"/>
          <c:h val="7.378063959971525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 i="0" u="none" strike="noStrike" baseline="0">
          <a:solidFill>
            <a:srgbClr val="19597A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pt-BR" sz="1200" b="1" dirty="0" smtClean="0">
                <a:latin typeface="+mn-lt"/>
              </a:rPr>
              <a:t>CONTRIBUIÇÕES EM P.P. PARA O CRESCIMENTO DO PIB INDUSTRIAL EM 4 TRIMESTRES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v>Extrativa</c:v>
          </c:tx>
          <c:spPr>
            <a:solidFill>
              <a:srgbClr val="005D84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Correntes_vIFI'!$DC$78:$DC$94</c:f>
              <c:numCache>
                <c:formatCode>General</c:formatCode>
                <c:ptCount val="17"/>
                <c:pt idx="0">
                  <c:v>8.9601331161624609E-2</c:v>
                </c:pt>
                <c:pt idx="1">
                  <c:v>0.53632245237108489</c:v>
                </c:pt>
                <c:pt idx="2">
                  <c:v>0.95503205478263375</c:v>
                </c:pt>
                <c:pt idx="3">
                  <c:v>1.3844685910279408</c:v>
                </c:pt>
                <c:pt idx="4">
                  <c:v>1.4798687670106729</c:v>
                </c:pt>
                <c:pt idx="5">
                  <c:v>1.3618306496714758</c:v>
                </c:pt>
                <c:pt idx="6">
                  <c:v>1.103633007438491</c:v>
                </c:pt>
                <c:pt idx="7">
                  <c:v>0.62722492245866202</c:v>
                </c:pt>
                <c:pt idx="8">
                  <c:v>0.16577686502418004</c:v>
                </c:pt>
                <c:pt idx="9">
                  <c:v>-8.649168312647354E-2</c:v>
                </c:pt>
                <c:pt idx="10">
                  <c:v>-0.23125996885022715</c:v>
                </c:pt>
                <c:pt idx="11">
                  <c:v>-9.9345490476659179E-2</c:v>
                </c:pt>
                <c:pt idx="12">
                  <c:v>0.21962176036652603</c:v>
                </c:pt>
                <c:pt idx="13">
                  <c:v>0.40523912711649834</c:v>
                </c:pt>
                <c:pt idx="14">
                  <c:v>0.46173590922453023</c:v>
                </c:pt>
                <c:pt idx="15">
                  <c:v>0.38941236395133683</c:v>
                </c:pt>
                <c:pt idx="16">
                  <c:v>0.1112104358065714</c:v>
                </c:pt>
              </c:numCache>
            </c:numRef>
          </c:val>
        </c:ser>
        <c:ser>
          <c:idx val="0"/>
          <c:order val="1"/>
          <c:tx>
            <c:v>Transformação</c:v>
          </c:tx>
          <c:spPr>
            <a:solidFill>
              <a:srgbClr val="00ADFA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Correntes_vIFI'!$DD$78:$DD$94</c:f>
              <c:numCache>
                <c:formatCode>General</c:formatCode>
                <c:ptCount val="17"/>
                <c:pt idx="0">
                  <c:v>1.5458451923082268</c:v>
                </c:pt>
                <c:pt idx="1">
                  <c:v>-0.17487307916990047</c:v>
                </c:pt>
                <c:pt idx="2">
                  <c:v>-1.2842226885976133</c:v>
                </c:pt>
                <c:pt idx="3">
                  <c:v>-2.3419141651574487</c:v>
                </c:pt>
                <c:pt idx="4">
                  <c:v>-3.2140982716434192</c:v>
                </c:pt>
                <c:pt idx="5">
                  <c:v>-3.1125394202699352</c:v>
                </c:pt>
                <c:pt idx="6">
                  <c:v>-3.7732163631309006</c:v>
                </c:pt>
                <c:pt idx="7">
                  <c:v>-4.5950615879760939</c:v>
                </c:pt>
                <c:pt idx="8">
                  <c:v>-5.1687116503438499</c:v>
                </c:pt>
                <c:pt idx="9">
                  <c:v>-5.0524682492037547</c:v>
                </c:pt>
                <c:pt idx="10">
                  <c:v>-4.2468201242182078</c:v>
                </c:pt>
                <c:pt idx="11">
                  <c:v>-3.1319713335616495</c:v>
                </c:pt>
                <c:pt idx="12">
                  <c:v>-1.8739219506333225</c:v>
                </c:pt>
                <c:pt idx="13">
                  <c:v>-1.2476888726235895</c:v>
                </c:pt>
                <c:pt idx="14">
                  <c:v>-0.37132744190028172</c:v>
                </c:pt>
                <c:pt idx="15">
                  <c:v>0.91290863141266265</c:v>
                </c:pt>
                <c:pt idx="16">
                  <c:v>1.5402356576815548</c:v>
                </c:pt>
              </c:numCache>
            </c:numRef>
          </c:val>
        </c:ser>
        <c:ser>
          <c:idx val="1"/>
          <c:order val="2"/>
          <c:tx>
            <c:v>SIUP</c:v>
          </c:tx>
          <c:spPr>
            <a:solidFill>
              <a:srgbClr val="9EBBD3"/>
            </a:solidFill>
            <a:ln>
              <a:noFill/>
            </a:ln>
            <a:effectLst/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Correntes_vIFI'!$DE$78:$DE$94</c:f>
              <c:numCache>
                <c:formatCode>General</c:formatCode>
                <c:ptCount val="17"/>
                <c:pt idx="0">
                  <c:v>0.32014441029526908</c:v>
                </c:pt>
                <c:pt idx="1">
                  <c:v>0.21712688214238623</c:v>
                </c:pt>
                <c:pt idx="2">
                  <c:v>9.8035977400130092E-2</c:v>
                </c:pt>
                <c:pt idx="3">
                  <c:v>-0.13487607013168051</c:v>
                </c:pt>
                <c:pt idx="4">
                  <c:v>-0.37470217095556052</c:v>
                </c:pt>
                <c:pt idx="5">
                  <c:v>-0.33620035661924613</c:v>
                </c:pt>
                <c:pt idx="6">
                  <c:v>-0.14079976751183632</c:v>
                </c:pt>
                <c:pt idx="7">
                  <c:v>-2.5107792193842814E-2</c:v>
                </c:pt>
                <c:pt idx="8">
                  <c:v>0.32183342915859248</c:v>
                </c:pt>
                <c:pt idx="9">
                  <c:v>0.70071001966042279</c:v>
                </c:pt>
                <c:pt idx="10">
                  <c:v>0.82761906655533202</c:v>
                </c:pt>
                <c:pt idx="11">
                  <c:v>0.91030916540312901</c:v>
                </c:pt>
                <c:pt idx="12">
                  <c:v>0.8192470112187421</c:v>
                </c:pt>
                <c:pt idx="13">
                  <c:v>0.45007218936634397</c:v>
                </c:pt>
                <c:pt idx="14">
                  <c:v>0.25666151514851726</c:v>
                </c:pt>
                <c:pt idx="15">
                  <c:v>0.12052410487295441</c:v>
                </c:pt>
                <c:pt idx="16">
                  <c:v>1.0552170669390046E-2</c:v>
                </c:pt>
              </c:numCache>
            </c:numRef>
          </c:val>
        </c:ser>
        <c:ser>
          <c:idx val="2"/>
          <c:order val="3"/>
          <c:tx>
            <c:v>Construção Civil</c:v>
          </c:tx>
          <c:spPr>
            <a:solidFill>
              <a:srgbClr val="D5998E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Correntes_vIFI'!$DF$78:$DF$94</c:f>
              <c:numCache>
                <c:formatCode>General</c:formatCode>
                <c:ptCount val="17"/>
                <c:pt idx="0">
                  <c:v>1.6378595694711402</c:v>
                </c:pt>
                <c:pt idx="1">
                  <c:v>0.94460966104173527</c:v>
                </c:pt>
                <c:pt idx="2">
                  <c:v>4.960950896633376E-2</c:v>
                </c:pt>
                <c:pt idx="3">
                  <c:v>-0.43673119842868741</c:v>
                </c:pt>
                <c:pt idx="4">
                  <c:v>-1.6932843404623323</c:v>
                </c:pt>
                <c:pt idx="5">
                  <c:v>-2.2277319372345525</c:v>
                </c:pt>
                <c:pt idx="6">
                  <c:v>-2.1028433649384226</c:v>
                </c:pt>
                <c:pt idx="7">
                  <c:v>-2.2914965779209635</c:v>
                </c:pt>
                <c:pt idx="8">
                  <c:v>-2.0008473887879696</c:v>
                </c:pt>
                <c:pt idx="9">
                  <c:v>-1.5158600328482952</c:v>
                </c:pt>
                <c:pt idx="10">
                  <c:v>-1.4125787125894906</c:v>
                </c:pt>
                <c:pt idx="11">
                  <c:v>-1.4362936048243373</c:v>
                </c:pt>
                <c:pt idx="12">
                  <c:v>-1.4418236139078284</c:v>
                </c:pt>
                <c:pt idx="13">
                  <c:v>-1.6412779678062936</c:v>
                </c:pt>
                <c:pt idx="14">
                  <c:v>-1.6092210618879135</c:v>
                </c:pt>
                <c:pt idx="15">
                  <c:v>-1.2129246830634037</c:v>
                </c:pt>
                <c:pt idx="16">
                  <c:v>-0.9426471059837066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58328"/>
        <c:axId val="177662808"/>
      </c:barChart>
      <c:lineChart>
        <c:grouping val="stacked"/>
        <c:varyColors val="0"/>
        <c:ser>
          <c:idx val="5"/>
          <c:order val="4"/>
          <c:tx>
            <c:v>PIB industrial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Correntes_vIFI'!$DG$78:$DG$94</c:f>
              <c:numCache>
                <c:formatCode>General</c:formatCode>
                <c:ptCount val="17"/>
                <c:pt idx="0">
                  <c:v>3.4716148679041772</c:v>
                </c:pt>
                <c:pt idx="1">
                  <c:v>1.4815228095651443</c:v>
                </c:pt>
                <c:pt idx="2">
                  <c:v>-0.12371385080522379</c:v>
                </c:pt>
                <c:pt idx="3">
                  <c:v>-1.3796758886845839</c:v>
                </c:pt>
                <c:pt idx="4">
                  <c:v>-3.4233430879438616</c:v>
                </c:pt>
                <c:pt idx="5">
                  <c:v>-3.7559826836773031</c:v>
                </c:pt>
                <c:pt idx="6">
                  <c:v>-4.3020079555389472</c:v>
                </c:pt>
                <c:pt idx="7">
                  <c:v>-5.7478540600651158</c:v>
                </c:pt>
                <c:pt idx="8">
                  <c:v>-6.4057491439836411</c:v>
                </c:pt>
                <c:pt idx="9">
                  <c:v>-6.0019889146837455</c:v>
                </c:pt>
                <c:pt idx="10">
                  <c:v>-5.2649122614795036</c:v>
                </c:pt>
                <c:pt idx="11">
                  <c:v>-3.965867936462633</c:v>
                </c:pt>
                <c:pt idx="12">
                  <c:v>-2.5010624811799524</c:v>
                </c:pt>
                <c:pt idx="13">
                  <c:v>-2.1789360323176465</c:v>
                </c:pt>
                <c:pt idx="14">
                  <c:v>-1.3904954849733002</c:v>
                </c:pt>
                <c:pt idx="15">
                  <c:v>1.1446406161810807E-2</c:v>
                </c:pt>
                <c:pt idx="16">
                  <c:v>0.66018360441941759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58328"/>
        <c:axId val="177662808"/>
      </c:lineChart>
      <c:catAx>
        <c:axId val="17765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662808"/>
        <c:crosses val="autoZero"/>
        <c:auto val="1"/>
        <c:lblAlgn val="ctr"/>
        <c:lblOffset val="100"/>
        <c:noMultiLvlLbl val="0"/>
      </c:catAx>
      <c:valAx>
        <c:axId val="177662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658328"/>
        <c:crosses val="autoZero"/>
        <c:crossBetween val="between"/>
      </c:valAx>
      <c:spPr>
        <a:noFill/>
        <a:ln w="9525">
          <a:solidFill>
            <a:schemeClr val="tx1">
              <a:lumMod val="15000"/>
              <a:lumOff val="8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1.7977375451132493E-2"/>
          <c:y val="0.11179750603842373"/>
          <c:w val="0.97491938507686537"/>
          <c:h val="6.764291500599461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 i="0" u="none" strike="noStrike" baseline="0">
          <a:solidFill>
            <a:srgbClr val="19597A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+mn-lt"/>
              </a:defRPr>
            </a:pPr>
            <a:r>
              <a:rPr lang="pt-BR" sz="1200" b="1" i="0" baseline="0" dirty="0" smtClean="0">
                <a:effectLst/>
                <a:latin typeface="+mn-lt"/>
              </a:rPr>
              <a:t>CONTRIBUIÇÕES EM P.P. PARA O CRESCIMENTO DO PIB ACUM. EM 4 TRIMESTRES</a:t>
            </a:r>
            <a:endParaRPr lang="pt-BR" sz="1200" dirty="0">
              <a:effectLst/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166378190585265E-2"/>
          <c:y val="0.22065125991932238"/>
          <c:w val="0.9267021992364296"/>
          <c:h val="0.679960264812555"/>
        </c:manualLayout>
      </c:layout>
      <c:barChart>
        <c:barDir val="col"/>
        <c:grouping val="stacked"/>
        <c:varyColors val="0"/>
        <c:ser>
          <c:idx val="0"/>
          <c:order val="0"/>
          <c:tx>
            <c:v>Consumo das Famílias</c:v>
          </c:tx>
          <c:spPr>
            <a:solidFill>
              <a:srgbClr val="005D89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Correntes_vIFI'!$AW$78:$AW$94</c:f>
              <c:numCache>
                <c:formatCode>General</c:formatCode>
                <c:ptCount val="17"/>
                <c:pt idx="0">
                  <c:v>2.1108377265833078</c:v>
                </c:pt>
                <c:pt idx="1">
                  <c:v>1.7202676377329971</c:v>
                </c:pt>
                <c:pt idx="2">
                  <c:v>1.3583474209516568</c:v>
                </c:pt>
                <c:pt idx="3">
                  <c:v>1.4239723362537586</c:v>
                </c:pt>
                <c:pt idx="4">
                  <c:v>0.77624865019739731</c:v>
                </c:pt>
                <c:pt idx="5">
                  <c:v>0.20454328234355545</c:v>
                </c:pt>
                <c:pt idx="6">
                  <c:v>-0.59166031289126875</c:v>
                </c:pt>
                <c:pt idx="7">
                  <c:v>-2.0268080492571703</c:v>
                </c:pt>
                <c:pt idx="8">
                  <c:v>-2.8986706583003872</c:v>
                </c:pt>
                <c:pt idx="9">
                  <c:v>-3.3443546671558986</c:v>
                </c:pt>
                <c:pt idx="10">
                  <c:v>-3.2732846774344595</c:v>
                </c:pt>
                <c:pt idx="11">
                  <c:v>-2.7813831025429385</c:v>
                </c:pt>
                <c:pt idx="12">
                  <c:v>-2.0882619533116147</c:v>
                </c:pt>
                <c:pt idx="13">
                  <c:v>-1.2103738309290679</c:v>
                </c:pt>
                <c:pt idx="14">
                  <c:v>-0.30336054011123142</c:v>
                </c:pt>
                <c:pt idx="15">
                  <c:v>0.60444697186033336</c:v>
                </c:pt>
                <c:pt idx="16">
                  <c:v>1.3212545369550823</c:v>
                </c:pt>
              </c:numCache>
            </c:numRef>
          </c:val>
        </c:ser>
        <c:ser>
          <c:idx val="1"/>
          <c:order val="1"/>
          <c:tx>
            <c:v>Consumo do Governo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Correntes_vIFI'!$AX$78:$AX$94</c:f>
              <c:numCache>
                <c:formatCode>General</c:formatCode>
                <c:ptCount val="17"/>
                <c:pt idx="0">
                  <c:v>0.38542185701775955</c:v>
                </c:pt>
                <c:pt idx="1">
                  <c:v>0.38867330422827073</c:v>
                </c:pt>
                <c:pt idx="2">
                  <c:v>0.32516752802090565</c:v>
                </c:pt>
                <c:pt idx="3">
                  <c:v>0.14734073596972097</c:v>
                </c:pt>
                <c:pt idx="4">
                  <c:v>4.310225625924044E-2</c:v>
                </c:pt>
                <c:pt idx="5">
                  <c:v>-9.2834936398745321E-2</c:v>
                </c:pt>
                <c:pt idx="6">
                  <c:v>-0.22629038756814793</c:v>
                </c:pt>
                <c:pt idx="7">
                  <c:v>-0.28735050332734285</c:v>
                </c:pt>
                <c:pt idx="8">
                  <c:v>-0.28913998452965595</c:v>
                </c:pt>
                <c:pt idx="9">
                  <c:v>-0.1991414492435504</c:v>
                </c:pt>
                <c:pt idx="10">
                  <c:v>-0.13028038262195188</c:v>
                </c:pt>
                <c:pt idx="11">
                  <c:v>-8.5593099872183585E-3</c:v>
                </c:pt>
                <c:pt idx="12">
                  <c:v>-1.5745117668358559E-2</c:v>
                </c:pt>
                <c:pt idx="13">
                  <c:v>-6.6416287757614878E-2</c:v>
                </c:pt>
                <c:pt idx="14">
                  <c:v>-7.8378417139648715E-2</c:v>
                </c:pt>
                <c:pt idx="15">
                  <c:v>-0.11126355588460225</c:v>
                </c:pt>
                <c:pt idx="16">
                  <c:v>-0.12262785825463526</c:v>
                </c:pt>
              </c:numCache>
            </c:numRef>
          </c:val>
        </c:ser>
        <c:ser>
          <c:idx val="2"/>
          <c:order val="2"/>
          <c:tx>
            <c:v>FBCF</c:v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Correntes_vIFI'!$AY$78:$AY$94</c:f>
              <c:numCache>
                <c:formatCode>General</c:formatCode>
                <c:ptCount val="17"/>
                <c:pt idx="0">
                  <c:v>1.2915027932847325</c:v>
                </c:pt>
                <c:pt idx="1">
                  <c:v>0.53044209111711149</c:v>
                </c:pt>
                <c:pt idx="2">
                  <c:v>-0.23412989126485828</c:v>
                </c:pt>
                <c:pt idx="3">
                  <c:v>-0.78157088850828549</c:v>
                </c:pt>
                <c:pt idx="4">
                  <c:v>-1.4690165040835856</c:v>
                </c:pt>
                <c:pt idx="5">
                  <c:v>-1.7203342971709294</c:v>
                </c:pt>
                <c:pt idx="6">
                  <c:v>-2.0174376196765613</c:v>
                </c:pt>
                <c:pt idx="7">
                  <c:v>-2.4686429555787703</c:v>
                </c:pt>
                <c:pt idx="8">
                  <c:v>-2.7169753742527045</c:v>
                </c:pt>
                <c:pt idx="9">
                  <c:v>-2.5077582753241128</c:v>
                </c:pt>
                <c:pt idx="10">
                  <c:v>-2.1864695911711314</c:v>
                </c:pt>
                <c:pt idx="11">
                  <c:v>-1.6390876656036442</c:v>
                </c:pt>
                <c:pt idx="12">
                  <c:v>-1.067882206393056</c:v>
                </c:pt>
                <c:pt idx="13">
                  <c:v>-0.96846219412613244</c:v>
                </c:pt>
                <c:pt idx="14">
                  <c:v>-0.64199368311920457</c:v>
                </c:pt>
                <c:pt idx="15">
                  <c:v>-0.26997487215869553</c:v>
                </c:pt>
                <c:pt idx="16">
                  <c:v>1.4473457626491243E-2</c:v>
                </c:pt>
              </c:numCache>
            </c:numRef>
          </c:val>
        </c:ser>
        <c:ser>
          <c:idx val="3"/>
          <c:order val="3"/>
          <c:tx>
            <c:v>Estoques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Correntes_vIFI'!$AZ$78:$AZ$94</c:f>
              <c:numCache>
                <c:formatCode>General</c:formatCode>
                <c:ptCount val="17"/>
                <c:pt idx="0">
                  <c:v>-0.27210685486958908</c:v>
                </c:pt>
                <c:pt idx="1">
                  <c:v>-0.41097072454800376</c:v>
                </c:pt>
                <c:pt idx="2">
                  <c:v>-0.51289243985244826</c:v>
                </c:pt>
                <c:pt idx="3">
                  <c:v>-0.4217145450223862</c:v>
                </c:pt>
                <c:pt idx="4">
                  <c:v>-0.47488698942765895</c:v>
                </c:pt>
                <c:pt idx="5">
                  <c:v>-0.63231324882708484</c:v>
                </c:pt>
                <c:pt idx="6">
                  <c:v>-1.0084173942460883</c:v>
                </c:pt>
                <c:pt idx="7">
                  <c:v>-1.639385856731896</c:v>
                </c:pt>
                <c:pt idx="8">
                  <c:v>-2.2634938128146755</c:v>
                </c:pt>
                <c:pt idx="9">
                  <c:v>-2.0675461424025952</c:v>
                </c:pt>
                <c:pt idx="10">
                  <c:v>-1.5405699600790075</c:v>
                </c:pt>
                <c:pt idx="11">
                  <c:v>-0.61013937188707312</c:v>
                </c:pt>
                <c:pt idx="12">
                  <c:v>0.79261755299890602</c:v>
                </c:pt>
                <c:pt idx="13">
                  <c:v>1.0916220722855021</c:v>
                </c:pt>
                <c:pt idx="14">
                  <c:v>1.020747218925858</c:v>
                </c:pt>
                <c:pt idx="15">
                  <c:v>0.70597390635318713</c:v>
                </c:pt>
                <c:pt idx="16">
                  <c:v>-0.15575427847931994</c:v>
                </c:pt>
              </c:numCache>
            </c:numRef>
          </c:val>
        </c:ser>
        <c:ser>
          <c:idx val="4"/>
          <c:order val="4"/>
          <c:tx>
            <c:v>Exportações Líquidas</c:v>
          </c:tx>
          <c:spPr>
            <a:solidFill>
              <a:srgbClr val="CC7C76"/>
            </a:solidFill>
            <a:ln w="25400">
              <a:noFill/>
            </a:ln>
          </c:spPr>
          <c:invertIfNegative val="0"/>
          <c:cat>
            <c:strRef>
              <c:f>'[1]Valores Correntes_vIFI'!$A$78:$A$94</c:f>
              <c:strCache>
                <c:ptCount val="17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  <c:pt idx="16">
                  <c:v>2018.I</c:v>
                </c:pt>
              </c:strCache>
            </c:strRef>
          </c:cat>
          <c:val>
            <c:numRef>
              <c:f>'[1]Valores Correntes_vIFI'!$BD$78:$BD$94</c:f>
              <c:numCache>
                <c:formatCode>General</c:formatCode>
                <c:ptCount val="17"/>
                <c:pt idx="0">
                  <c:v>-0.32323807074323341</c:v>
                </c:pt>
                <c:pt idx="1">
                  <c:v>-0.15267327159189403</c:v>
                </c:pt>
                <c:pt idx="2">
                  <c:v>0.28940834206666016</c:v>
                </c:pt>
                <c:pt idx="3">
                  <c:v>0.17355703061172645</c:v>
                </c:pt>
                <c:pt idx="4">
                  <c:v>0.40343173074591343</c:v>
                </c:pt>
                <c:pt idx="5">
                  <c:v>0.95356855444517452</c:v>
                </c:pt>
                <c:pt idx="6">
                  <c:v>1.6514082356292106</c:v>
                </c:pt>
                <c:pt idx="7">
                  <c:v>2.8869310464938596</c:v>
                </c:pt>
                <c:pt idx="8">
                  <c:v>3.7180538277114312</c:v>
                </c:pt>
                <c:pt idx="9">
                  <c:v>3.4954585785449845</c:v>
                </c:pt>
                <c:pt idx="10">
                  <c:v>2.9023653845703814</c:v>
                </c:pt>
                <c:pt idx="11">
                  <c:v>1.5842658623050863</c:v>
                </c:pt>
                <c:pt idx="12">
                  <c:v>0.23498189503268946</c:v>
                </c:pt>
                <c:pt idx="13">
                  <c:v>-3.6479872829732404E-2</c:v>
                </c:pt>
                <c:pt idx="14">
                  <c:v>-0.16405956396823532</c:v>
                </c:pt>
                <c:pt idx="15">
                  <c:v>5.5177830690032681E-2</c:v>
                </c:pt>
                <c:pt idx="16">
                  <c:v>0.23038317507725414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864656"/>
        <c:axId val="177865040"/>
      </c:barChart>
      <c:lineChart>
        <c:grouping val="stacked"/>
        <c:varyColors val="0"/>
        <c:ser>
          <c:idx val="5"/>
          <c:order val="5"/>
          <c:tx>
            <c:strRef>
              <c:f>'U:\BD\Fontes\IBGE\[IBGE_CNT_4T17.xls]Valores Correntes_vIFI'!$BE$3</c:f>
              <c:strCache>
                <c:ptCount val="1"/>
                <c:pt idx="0">
                  <c:v>PIB Real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'[1]Valores Correntes_vIFI'!$A$78:$A$93</c:f>
              <c:strCache>
                <c:ptCount val="16"/>
                <c:pt idx="0">
                  <c:v>2014.I</c:v>
                </c:pt>
                <c:pt idx="1">
                  <c:v>2014.II</c:v>
                </c:pt>
                <c:pt idx="2">
                  <c:v>2014.III</c:v>
                </c:pt>
                <c:pt idx="3">
                  <c:v>2014.IV</c:v>
                </c:pt>
                <c:pt idx="4">
                  <c:v>2015.I</c:v>
                </c:pt>
                <c:pt idx="5">
                  <c:v>2015.II</c:v>
                </c:pt>
                <c:pt idx="6">
                  <c:v>2015.III</c:v>
                </c:pt>
                <c:pt idx="7">
                  <c:v>2015.IV</c:v>
                </c:pt>
                <c:pt idx="8">
                  <c:v>2016.I</c:v>
                </c:pt>
                <c:pt idx="9">
                  <c:v>2016.II</c:v>
                </c:pt>
                <c:pt idx="10">
                  <c:v>2016.III</c:v>
                </c:pt>
                <c:pt idx="11">
                  <c:v>2016.IV</c:v>
                </c:pt>
                <c:pt idx="12">
                  <c:v>2017.I</c:v>
                </c:pt>
                <c:pt idx="13">
                  <c:v>2017.II</c:v>
                </c:pt>
                <c:pt idx="14">
                  <c:v>2017.III</c:v>
                </c:pt>
                <c:pt idx="15">
                  <c:v>2017.IV</c:v>
                </c:pt>
              </c:strCache>
            </c:strRef>
          </c:cat>
          <c:val>
            <c:numRef>
              <c:f>'[1]Valores Correntes_vIFI'!$BE$78:$BE$94</c:f>
              <c:numCache>
                <c:formatCode>General</c:formatCode>
                <c:ptCount val="17"/>
                <c:pt idx="0">
                  <c:v>3.192417451272977</c:v>
                </c:pt>
                <c:pt idx="1">
                  <c:v>2.0757390369384816</c:v>
                </c:pt>
                <c:pt idx="2">
                  <c:v>1.2259009599219162</c:v>
                </c:pt>
                <c:pt idx="3">
                  <c:v>0.54158466930453431</c:v>
                </c:pt>
                <c:pt idx="4">
                  <c:v>-0.72112085630869327</c:v>
                </c:pt>
                <c:pt idx="5">
                  <c:v>-1.2873706456080298</c:v>
                </c:pt>
                <c:pt idx="6">
                  <c:v>-2.1923974787528557</c:v>
                </c:pt>
                <c:pt idx="7">
                  <c:v>-3.5352563184013195</c:v>
                </c:pt>
                <c:pt idx="8">
                  <c:v>-4.4502260021859907</c:v>
                </c:pt>
                <c:pt idx="9">
                  <c:v>-4.6233419555811723</c:v>
                </c:pt>
                <c:pt idx="10">
                  <c:v>-4.2282392267361688</c:v>
                </c:pt>
                <c:pt idx="11">
                  <c:v>-3.4549035877157879</c:v>
                </c:pt>
                <c:pt idx="12">
                  <c:v>-2.1442898293414334</c:v>
                </c:pt>
                <c:pt idx="13">
                  <c:v>-1.1901101133570458</c:v>
                </c:pt>
                <c:pt idx="14">
                  <c:v>-0.16704498541246218</c:v>
                </c:pt>
                <c:pt idx="15">
                  <c:v>0.9843602808602554</c:v>
                </c:pt>
                <c:pt idx="16">
                  <c:v>1.2877290329248727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64656"/>
        <c:axId val="177865040"/>
      </c:lineChart>
      <c:catAx>
        <c:axId val="1778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865040"/>
        <c:crosses val="autoZero"/>
        <c:auto val="1"/>
        <c:lblAlgn val="ctr"/>
        <c:lblOffset val="100"/>
        <c:noMultiLvlLbl val="0"/>
      </c:catAx>
      <c:valAx>
        <c:axId val="17786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/>
            </a:pPr>
            <a:endParaRPr lang="pt-BR"/>
          </a:p>
        </c:txPr>
        <c:crossAx val="177864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1762062782224613E-2"/>
          <c:y val="0.14697165788220418"/>
          <c:w val="0.97491938507686537"/>
          <c:h val="6.764291500599461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 i="0" u="none" strike="noStrike" baseline="0">
          <a:solidFill>
            <a:srgbClr val="19597A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19597A"/>
                </a:solidFill>
              </a:rPr>
              <a:t>Receitas e despesas em % do PIB - acumuladas em 12 meses</a:t>
            </a:r>
          </a:p>
        </c:rich>
      </c:tx>
      <c:layout>
        <c:manualLayout>
          <c:xMode val="edge"/>
          <c:yMode val="edge"/>
          <c:x val="0.13919934552002"/>
          <c:y val="7.22439090894783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19597A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153472038928255E-2"/>
          <c:y val="9.2167121156913071E-2"/>
          <c:w val="0.93369249081274241"/>
          <c:h val="0.72388984718991112"/>
        </c:manualLayout>
      </c:layout>
      <c:lineChart>
        <c:grouping val="standard"/>
        <c:varyColors val="0"/>
        <c:ser>
          <c:idx val="0"/>
          <c:order val="0"/>
          <c:tx>
            <c:v>Receita líquida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02783362501407E-2"/>
                  <c:y val="4.486823208727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1.3346587440482989E-2"/>
                  <c:y val="-4.282876699239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-1.2011928696434601E-2"/>
                  <c:y val="-3.05919764231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959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Tendência/Receita</c:name>
            <c:spPr>
              <a:ln w="41275" cap="rnd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'1.1'!$AAF$5:$ACR$5</c:f>
              <c:numCache>
                <c:formatCode>mmm\-yy</c:formatCode>
                <c:ptCount val="65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  <c:pt idx="13">
                  <c:v>41640</c:v>
                </c:pt>
                <c:pt idx="14">
                  <c:v>41671</c:v>
                </c:pt>
                <c:pt idx="15">
                  <c:v>41699</c:v>
                </c:pt>
                <c:pt idx="16">
                  <c:v>41730</c:v>
                </c:pt>
                <c:pt idx="17">
                  <c:v>41760</c:v>
                </c:pt>
                <c:pt idx="18">
                  <c:v>41791</c:v>
                </c:pt>
                <c:pt idx="19">
                  <c:v>41821</c:v>
                </c:pt>
                <c:pt idx="20">
                  <c:v>41852</c:v>
                </c:pt>
                <c:pt idx="21">
                  <c:v>41883</c:v>
                </c:pt>
                <c:pt idx="22">
                  <c:v>41913</c:v>
                </c:pt>
                <c:pt idx="23">
                  <c:v>41944</c:v>
                </c:pt>
                <c:pt idx="24">
                  <c:v>41974</c:v>
                </c:pt>
                <c:pt idx="25">
                  <c:v>42005</c:v>
                </c:pt>
                <c:pt idx="26">
                  <c:v>42036</c:v>
                </c:pt>
                <c:pt idx="27">
                  <c:v>42064</c:v>
                </c:pt>
                <c:pt idx="28">
                  <c:v>42095</c:v>
                </c:pt>
                <c:pt idx="29">
                  <c:v>42125</c:v>
                </c:pt>
                <c:pt idx="30">
                  <c:v>42156</c:v>
                </c:pt>
                <c:pt idx="31">
                  <c:v>42186</c:v>
                </c:pt>
                <c:pt idx="32">
                  <c:v>42217</c:v>
                </c:pt>
                <c:pt idx="33">
                  <c:v>42248</c:v>
                </c:pt>
                <c:pt idx="34">
                  <c:v>42278</c:v>
                </c:pt>
                <c:pt idx="35">
                  <c:v>42309</c:v>
                </c:pt>
                <c:pt idx="36">
                  <c:v>42339</c:v>
                </c:pt>
                <c:pt idx="37">
                  <c:v>42370</c:v>
                </c:pt>
                <c:pt idx="38">
                  <c:v>42401</c:v>
                </c:pt>
                <c:pt idx="39">
                  <c:v>42430</c:v>
                </c:pt>
                <c:pt idx="40">
                  <c:v>42461</c:v>
                </c:pt>
                <c:pt idx="41">
                  <c:v>42491</c:v>
                </c:pt>
                <c:pt idx="42">
                  <c:v>42522</c:v>
                </c:pt>
                <c:pt idx="43">
                  <c:v>42552</c:v>
                </c:pt>
                <c:pt idx="44">
                  <c:v>42583</c:v>
                </c:pt>
                <c:pt idx="45">
                  <c:v>42614</c:v>
                </c:pt>
                <c:pt idx="46">
                  <c:v>42644</c:v>
                </c:pt>
                <c:pt idx="47">
                  <c:v>42675</c:v>
                </c:pt>
                <c:pt idx="48">
                  <c:v>42705</c:v>
                </c:pt>
                <c:pt idx="49">
                  <c:v>42736</c:v>
                </c:pt>
                <c:pt idx="50">
                  <c:v>42767</c:v>
                </c:pt>
                <c:pt idx="51">
                  <c:v>42795</c:v>
                </c:pt>
                <c:pt idx="52">
                  <c:v>42826</c:v>
                </c:pt>
                <c:pt idx="53">
                  <c:v>42856</c:v>
                </c:pt>
                <c:pt idx="54">
                  <c:v>42887</c:v>
                </c:pt>
                <c:pt idx="55">
                  <c:v>42917</c:v>
                </c:pt>
                <c:pt idx="56">
                  <c:v>42948</c:v>
                </c:pt>
                <c:pt idx="57">
                  <c:v>42979</c:v>
                </c:pt>
                <c:pt idx="58">
                  <c:v>43009</c:v>
                </c:pt>
                <c:pt idx="59">
                  <c:v>43040</c:v>
                </c:pt>
                <c:pt idx="60">
                  <c:v>43070</c:v>
                </c:pt>
                <c:pt idx="61">
                  <c:v>43101</c:v>
                </c:pt>
                <c:pt idx="62">
                  <c:v>43132</c:v>
                </c:pt>
                <c:pt idx="63">
                  <c:v>43160</c:v>
                </c:pt>
                <c:pt idx="64">
                  <c:v>43191</c:v>
                </c:pt>
              </c:numCache>
            </c:numRef>
          </c:cat>
          <c:val>
            <c:numRef>
              <c:f>'1.1'!$AAF$39:$ACR$39</c:f>
              <c:numCache>
                <c:formatCode>0.0%</c:formatCode>
                <c:ptCount val="65"/>
                <c:pt idx="0">
                  <c:v>0.18453567396839651</c:v>
                </c:pt>
                <c:pt idx="1">
                  <c:v>0.18568779947957298</c:v>
                </c:pt>
                <c:pt idx="2">
                  <c:v>0.18352660783580391</c:v>
                </c:pt>
                <c:pt idx="3">
                  <c:v>0.18158867048976743</c:v>
                </c:pt>
                <c:pt idx="4">
                  <c:v>0.18142515445018098</c:v>
                </c:pt>
                <c:pt idx="5">
                  <c:v>0.18196469336985083</c:v>
                </c:pt>
                <c:pt idx="6">
                  <c:v>0.18226400827745726</c:v>
                </c:pt>
                <c:pt idx="7">
                  <c:v>0.18243464312019836</c:v>
                </c:pt>
                <c:pt idx="8">
                  <c:v>0.18231657372742177</c:v>
                </c:pt>
                <c:pt idx="9">
                  <c:v>0.18143851215741436</c:v>
                </c:pt>
                <c:pt idx="10">
                  <c:v>0.18150160441791982</c:v>
                </c:pt>
                <c:pt idx="11">
                  <c:v>0.18785041532220623</c:v>
                </c:pt>
                <c:pt idx="12">
                  <c:v>0.18701416191976075</c:v>
                </c:pt>
                <c:pt idx="13">
                  <c:v>0.1859231162430473</c:v>
                </c:pt>
                <c:pt idx="14">
                  <c:v>0.18619912627439697</c:v>
                </c:pt>
                <c:pt idx="15">
                  <c:v>0.18704553670556562</c:v>
                </c:pt>
                <c:pt idx="16">
                  <c:v>0.1868486676863666</c:v>
                </c:pt>
                <c:pt idx="17">
                  <c:v>0.18491516969094918</c:v>
                </c:pt>
                <c:pt idx="18">
                  <c:v>0.18470461742095109</c:v>
                </c:pt>
                <c:pt idx="19">
                  <c:v>0.18411796085913909</c:v>
                </c:pt>
                <c:pt idx="20">
                  <c:v>0.18476151279290309</c:v>
                </c:pt>
                <c:pt idx="21">
                  <c:v>0.18385766309596269</c:v>
                </c:pt>
                <c:pt idx="22">
                  <c:v>0.1834693516469128</c:v>
                </c:pt>
                <c:pt idx="23">
                  <c:v>0.178276953122773</c:v>
                </c:pt>
                <c:pt idx="24">
                  <c:v>0.17702387437228975</c:v>
                </c:pt>
                <c:pt idx="25">
                  <c:v>0.17643480491669525</c:v>
                </c:pt>
                <c:pt idx="26">
                  <c:v>0.17672993675118562</c:v>
                </c:pt>
                <c:pt idx="27">
                  <c:v>0.17598449927659174</c:v>
                </c:pt>
                <c:pt idx="28">
                  <c:v>0.17618930431205354</c:v>
                </c:pt>
                <c:pt idx="29">
                  <c:v>0.17706336123679592</c:v>
                </c:pt>
                <c:pt idx="30">
                  <c:v>0.17663005763012266</c:v>
                </c:pt>
                <c:pt idx="31">
                  <c:v>0.17646849429568931</c:v>
                </c:pt>
                <c:pt idx="32">
                  <c:v>0.17540385745955481</c:v>
                </c:pt>
                <c:pt idx="33">
                  <c:v>0.17589607306646721</c:v>
                </c:pt>
                <c:pt idx="34">
                  <c:v>0.17479234963484022</c:v>
                </c:pt>
                <c:pt idx="35">
                  <c:v>0.17285740427527727</c:v>
                </c:pt>
                <c:pt idx="36">
                  <c:v>0.17397300584524913</c:v>
                </c:pt>
                <c:pt idx="37">
                  <c:v>0.1768254197464999</c:v>
                </c:pt>
                <c:pt idx="38">
                  <c:v>0.1756751074215894</c:v>
                </c:pt>
                <c:pt idx="39">
                  <c:v>0.1757672945349939</c:v>
                </c:pt>
                <c:pt idx="40">
                  <c:v>0.17566038165968123</c:v>
                </c:pt>
                <c:pt idx="41">
                  <c:v>0.17486133292572853</c:v>
                </c:pt>
                <c:pt idx="42">
                  <c:v>0.1741176850321875</c:v>
                </c:pt>
                <c:pt idx="43">
                  <c:v>0.17365351007870591</c:v>
                </c:pt>
                <c:pt idx="44">
                  <c:v>0.17209697454184955</c:v>
                </c:pt>
                <c:pt idx="45">
                  <c:v>0.17136631665032903</c:v>
                </c:pt>
                <c:pt idx="46">
                  <c:v>0.17831007396254828</c:v>
                </c:pt>
                <c:pt idx="47">
                  <c:v>0.17742672956657748</c:v>
                </c:pt>
                <c:pt idx="48">
                  <c:v>0.17384214130369915</c:v>
                </c:pt>
                <c:pt idx="49">
                  <c:v>0.17199208250859602</c:v>
                </c:pt>
                <c:pt idx="50">
                  <c:v>0.17160138495413174</c:v>
                </c:pt>
                <c:pt idx="51">
                  <c:v>0.17128601869851262</c:v>
                </c:pt>
                <c:pt idx="52">
                  <c:v>0.17150071562407404</c:v>
                </c:pt>
                <c:pt idx="53">
                  <c:v>0.17074512097279351</c:v>
                </c:pt>
                <c:pt idx="54">
                  <c:v>0.17063111843137371</c:v>
                </c:pt>
                <c:pt idx="55">
                  <c:v>0.1695151722100342</c:v>
                </c:pt>
                <c:pt idx="56">
                  <c:v>0.171465748638572</c:v>
                </c:pt>
                <c:pt idx="57">
                  <c:v>0.17238479540416476</c:v>
                </c:pt>
                <c:pt idx="58">
                  <c:v>0.16733536425149634</c:v>
                </c:pt>
                <c:pt idx="59">
                  <c:v>0.17159608482563452</c:v>
                </c:pt>
                <c:pt idx="60">
                  <c:v>0.17602999784004125</c:v>
                </c:pt>
                <c:pt idx="61">
                  <c:v>0.17796457864280299</c:v>
                </c:pt>
                <c:pt idx="62">
                  <c:v>0.17895995449669272</c:v>
                </c:pt>
                <c:pt idx="63">
                  <c:v>0.17883089202484376</c:v>
                </c:pt>
                <c:pt idx="64">
                  <c:v>0.17976008805103122</c:v>
                </c:pt>
              </c:numCache>
            </c:numRef>
          </c:val>
          <c:smooth val="0"/>
        </c:ser>
        <c:ser>
          <c:idx val="1"/>
          <c:order val="1"/>
          <c:tx>
            <c:v>Despesa total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689198648820918E-2"/>
                  <c:y val="-4.282876699239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0"/>
                  <c:y val="-2.651304623338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0"/>
                  <c:y val="7.74996736052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959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Tendência/Despesa</c:name>
            <c:spPr>
              <a:ln w="41275" cap="rnd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'1.1'!$AAF$5:$ACR$5</c:f>
              <c:numCache>
                <c:formatCode>mmm\-yy</c:formatCode>
                <c:ptCount val="65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  <c:pt idx="13">
                  <c:v>41640</c:v>
                </c:pt>
                <c:pt idx="14">
                  <c:v>41671</c:v>
                </c:pt>
                <c:pt idx="15">
                  <c:v>41699</c:v>
                </c:pt>
                <c:pt idx="16">
                  <c:v>41730</c:v>
                </c:pt>
                <c:pt idx="17">
                  <c:v>41760</c:v>
                </c:pt>
                <c:pt idx="18">
                  <c:v>41791</c:v>
                </c:pt>
                <c:pt idx="19">
                  <c:v>41821</c:v>
                </c:pt>
                <c:pt idx="20">
                  <c:v>41852</c:v>
                </c:pt>
                <c:pt idx="21">
                  <c:v>41883</c:v>
                </c:pt>
                <c:pt idx="22">
                  <c:v>41913</c:v>
                </c:pt>
                <c:pt idx="23">
                  <c:v>41944</c:v>
                </c:pt>
                <c:pt idx="24">
                  <c:v>41974</c:v>
                </c:pt>
                <c:pt idx="25">
                  <c:v>42005</c:v>
                </c:pt>
                <c:pt idx="26">
                  <c:v>42036</c:v>
                </c:pt>
                <c:pt idx="27">
                  <c:v>42064</c:v>
                </c:pt>
                <c:pt idx="28">
                  <c:v>42095</c:v>
                </c:pt>
                <c:pt idx="29">
                  <c:v>42125</c:v>
                </c:pt>
                <c:pt idx="30">
                  <c:v>42156</c:v>
                </c:pt>
                <c:pt idx="31">
                  <c:v>42186</c:v>
                </c:pt>
                <c:pt idx="32">
                  <c:v>42217</c:v>
                </c:pt>
                <c:pt idx="33">
                  <c:v>42248</c:v>
                </c:pt>
                <c:pt idx="34">
                  <c:v>42278</c:v>
                </c:pt>
                <c:pt idx="35">
                  <c:v>42309</c:v>
                </c:pt>
                <c:pt idx="36">
                  <c:v>42339</c:v>
                </c:pt>
                <c:pt idx="37">
                  <c:v>42370</c:v>
                </c:pt>
                <c:pt idx="38">
                  <c:v>42401</c:v>
                </c:pt>
                <c:pt idx="39">
                  <c:v>42430</c:v>
                </c:pt>
                <c:pt idx="40">
                  <c:v>42461</c:v>
                </c:pt>
                <c:pt idx="41">
                  <c:v>42491</c:v>
                </c:pt>
                <c:pt idx="42">
                  <c:v>42522</c:v>
                </c:pt>
                <c:pt idx="43">
                  <c:v>42552</c:v>
                </c:pt>
                <c:pt idx="44">
                  <c:v>42583</c:v>
                </c:pt>
                <c:pt idx="45">
                  <c:v>42614</c:v>
                </c:pt>
                <c:pt idx="46">
                  <c:v>42644</c:v>
                </c:pt>
                <c:pt idx="47">
                  <c:v>42675</c:v>
                </c:pt>
                <c:pt idx="48">
                  <c:v>42705</c:v>
                </c:pt>
                <c:pt idx="49">
                  <c:v>42736</c:v>
                </c:pt>
                <c:pt idx="50">
                  <c:v>42767</c:v>
                </c:pt>
                <c:pt idx="51">
                  <c:v>42795</c:v>
                </c:pt>
                <c:pt idx="52">
                  <c:v>42826</c:v>
                </c:pt>
                <c:pt idx="53">
                  <c:v>42856</c:v>
                </c:pt>
                <c:pt idx="54">
                  <c:v>42887</c:v>
                </c:pt>
                <c:pt idx="55">
                  <c:v>42917</c:v>
                </c:pt>
                <c:pt idx="56">
                  <c:v>42948</c:v>
                </c:pt>
                <c:pt idx="57">
                  <c:v>42979</c:v>
                </c:pt>
                <c:pt idx="58">
                  <c:v>43009</c:v>
                </c:pt>
                <c:pt idx="59">
                  <c:v>43040</c:v>
                </c:pt>
                <c:pt idx="60">
                  <c:v>43070</c:v>
                </c:pt>
                <c:pt idx="61">
                  <c:v>43101</c:v>
                </c:pt>
                <c:pt idx="62">
                  <c:v>43132</c:v>
                </c:pt>
                <c:pt idx="63">
                  <c:v>43160</c:v>
                </c:pt>
                <c:pt idx="64">
                  <c:v>43191</c:v>
                </c:pt>
              </c:numCache>
            </c:numRef>
          </c:cat>
          <c:val>
            <c:numRef>
              <c:f>'1.1'!$AAF$40:$ACR$40</c:f>
              <c:numCache>
                <c:formatCode>0.0%</c:formatCode>
                <c:ptCount val="65"/>
                <c:pt idx="0">
                  <c:v>0.16945954011167275</c:v>
                </c:pt>
                <c:pt idx="1">
                  <c:v>0.16962535611723825</c:v>
                </c:pt>
                <c:pt idx="2">
                  <c:v>0.17003103006623524</c:v>
                </c:pt>
                <c:pt idx="3">
                  <c:v>0.16977516936499573</c:v>
                </c:pt>
                <c:pt idx="4">
                  <c:v>0.17057891004709544</c:v>
                </c:pt>
                <c:pt idx="5">
                  <c:v>0.17038897793145197</c:v>
                </c:pt>
                <c:pt idx="6">
                  <c:v>0.17076544190735243</c:v>
                </c:pt>
                <c:pt idx="7">
                  <c:v>0.17110435224143158</c:v>
                </c:pt>
                <c:pt idx="8">
                  <c:v>0.17139455005967613</c:v>
                </c:pt>
                <c:pt idx="9">
                  <c:v>0.17287696043786377</c:v>
                </c:pt>
                <c:pt idx="10">
                  <c:v>0.17387193650718502</c:v>
                </c:pt>
                <c:pt idx="11">
                  <c:v>0.17400396874112048</c:v>
                </c:pt>
                <c:pt idx="12">
                  <c:v>0.17347997210643687</c:v>
                </c:pt>
                <c:pt idx="13">
                  <c:v>0.17508629260417941</c:v>
                </c:pt>
                <c:pt idx="14">
                  <c:v>0.17485602163316402</c:v>
                </c:pt>
                <c:pt idx="15">
                  <c:v>0.17517751221102468</c:v>
                </c:pt>
                <c:pt idx="16">
                  <c:v>0.173343003659755</c:v>
                </c:pt>
                <c:pt idx="17">
                  <c:v>0.17457724499567859</c:v>
                </c:pt>
                <c:pt idx="18">
                  <c:v>0.1750342126692585</c:v>
                </c:pt>
                <c:pt idx="19">
                  <c:v>0.17557811433727608</c:v>
                </c:pt>
                <c:pt idx="20">
                  <c:v>0.17809853958138447</c:v>
                </c:pt>
                <c:pt idx="21">
                  <c:v>0.17903528530418616</c:v>
                </c:pt>
                <c:pt idx="22">
                  <c:v>0.17900935137516769</c:v>
                </c:pt>
                <c:pt idx="23">
                  <c:v>0.18002345610447534</c:v>
                </c:pt>
                <c:pt idx="24">
                  <c:v>0.18108731005326581</c:v>
                </c:pt>
                <c:pt idx="25">
                  <c:v>0.18087220979621749</c:v>
                </c:pt>
                <c:pt idx="26">
                  <c:v>0.18186732670830519</c:v>
                </c:pt>
                <c:pt idx="27">
                  <c:v>0.18139578846386034</c:v>
                </c:pt>
                <c:pt idx="28">
                  <c:v>0.18265108505085309</c:v>
                </c:pt>
                <c:pt idx="29">
                  <c:v>0.18301540179860193</c:v>
                </c:pt>
                <c:pt idx="30">
                  <c:v>0.18361137946629352</c:v>
                </c:pt>
                <c:pt idx="31">
                  <c:v>0.18429226715561048</c:v>
                </c:pt>
                <c:pt idx="32">
                  <c:v>0.1823761274384462</c:v>
                </c:pt>
                <c:pt idx="33">
                  <c:v>0.18056268058478955</c:v>
                </c:pt>
                <c:pt idx="34">
                  <c:v>0.18216349134990614</c:v>
                </c:pt>
                <c:pt idx="35">
                  <c:v>0.18256551018412009</c:v>
                </c:pt>
                <c:pt idx="36">
                  <c:v>0.194213422412404</c:v>
                </c:pt>
                <c:pt idx="37">
                  <c:v>0.19625365041232465</c:v>
                </c:pt>
                <c:pt idx="38">
                  <c:v>0.19800927922019701</c:v>
                </c:pt>
                <c:pt idx="39">
                  <c:v>0.19955298757053888</c:v>
                </c:pt>
                <c:pt idx="40">
                  <c:v>0.19956910472804903</c:v>
                </c:pt>
                <c:pt idx="41">
                  <c:v>0.20007564168625719</c:v>
                </c:pt>
                <c:pt idx="42">
                  <c:v>0.19929707614494388</c:v>
                </c:pt>
                <c:pt idx="43">
                  <c:v>0.20061986753403629</c:v>
                </c:pt>
                <c:pt idx="44">
                  <c:v>0.20129485168004807</c:v>
                </c:pt>
                <c:pt idx="45">
                  <c:v>0.20341558553580233</c:v>
                </c:pt>
                <c:pt idx="46">
                  <c:v>0.20158336353326026</c:v>
                </c:pt>
                <c:pt idx="47">
                  <c:v>0.20336101974416357</c:v>
                </c:pt>
                <c:pt idx="48">
                  <c:v>0.19960819904582813</c:v>
                </c:pt>
                <c:pt idx="49">
                  <c:v>0.19708055916582301</c:v>
                </c:pt>
                <c:pt idx="50">
                  <c:v>0.19674366278552713</c:v>
                </c:pt>
                <c:pt idx="51">
                  <c:v>0.19685618784802428</c:v>
                </c:pt>
                <c:pt idx="52">
                  <c:v>0.19645122325867442</c:v>
                </c:pt>
                <c:pt idx="53">
                  <c:v>0.1974903666534252</c:v>
                </c:pt>
                <c:pt idx="54">
                  <c:v>0.19886098200753188</c:v>
                </c:pt>
                <c:pt idx="55">
                  <c:v>0.19777356665334178</c:v>
                </c:pt>
                <c:pt idx="56">
                  <c:v>0.19804840753084121</c:v>
                </c:pt>
                <c:pt idx="57">
                  <c:v>0.19852351299421039</c:v>
                </c:pt>
                <c:pt idx="58">
                  <c:v>0.19887592037182703</c:v>
                </c:pt>
                <c:pt idx="59">
                  <c:v>0.19693815903928452</c:v>
                </c:pt>
                <c:pt idx="60">
                  <c:v>0.19497247001995746</c:v>
                </c:pt>
                <c:pt idx="61">
                  <c:v>0.19484571222506686</c:v>
                </c:pt>
                <c:pt idx="62">
                  <c:v>0.19472364651822155</c:v>
                </c:pt>
                <c:pt idx="63">
                  <c:v>0.19655651584172446</c:v>
                </c:pt>
                <c:pt idx="64">
                  <c:v>0.19818273594051555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414256"/>
        <c:axId val="174414648"/>
      </c:lineChart>
      <c:dateAx>
        <c:axId val="17441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414648"/>
        <c:crosses val="autoZero"/>
        <c:auto val="1"/>
        <c:lblOffset val="100"/>
        <c:baseTimeUnit val="months"/>
      </c:dateAx>
      <c:valAx>
        <c:axId val="174414648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597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4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9597A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5147392065862E-2"/>
          <c:y val="1.8567907148488567E-2"/>
          <c:w val="0.91748815025183805"/>
          <c:h val="0.8377799067892181"/>
        </c:manualLayout>
      </c:layout>
      <c:lineChart>
        <c:grouping val="standard"/>
        <c:varyColors val="0"/>
        <c:ser>
          <c:idx val="0"/>
          <c:order val="0"/>
          <c:tx>
            <c:v>Divida Bruta (Met. FMI)</c:v>
          </c:tx>
          <c:spPr>
            <a:ln w="12700">
              <a:solidFill>
                <a:srgbClr val="005D89"/>
              </a:solidFill>
              <a:prstDash val="sysDot"/>
            </a:ln>
          </c:spPr>
          <c:marker>
            <c:symbol val="none"/>
          </c:marker>
          <c:cat>
            <c:strRef>
              <c:f>BCB_Divida!$C$2:$EQ$2</c:f>
              <c:strCache>
                <c:ptCount val="137"/>
                <c:pt idx="0">
                  <c:v>Dez/06</c:v>
                </c:pt>
                <c:pt idx="1">
                  <c:v>jan/07</c:v>
                </c:pt>
                <c:pt idx="2">
                  <c:v>Fev/07</c:v>
                </c:pt>
                <c:pt idx="3">
                  <c:v>mar/07</c:v>
                </c:pt>
                <c:pt idx="4">
                  <c:v>Abr/07</c:v>
                </c:pt>
                <c:pt idx="5">
                  <c:v>Mai/07</c:v>
                </c:pt>
                <c:pt idx="6">
                  <c:v>jun/07</c:v>
                </c:pt>
                <c:pt idx="7">
                  <c:v>jul/07</c:v>
                </c:pt>
                <c:pt idx="8">
                  <c:v>Ago/07</c:v>
                </c:pt>
                <c:pt idx="9">
                  <c:v>Set/07</c:v>
                </c:pt>
                <c:pt idx="10">
                  <c:v>Out/07</c:v>
                </c:pt>
                <c:pt idx="11">
                  <c:v>jul/07</c:v>
                </c:pt>
                <c:pt idx="12">
                  <c:v>Dez/07</c:v>
                </c:pt>
                <c:pt idx="13">
                  <c:v>jan/08</c:v>
                </c:pt>
                <c:pt idx="14">
                  <c:v>Fev/08</c:v>
                </c:pt>
                <c:pt idx="15">
                  <c:v>mar/08</c:v>
                </c:pt>
                <c:pt idx="16">
                  <c:v>Abr/08</c:v>
                </c:pt>
                <c:pt idx="17">
                  <c:v>Mai/08</c:v>
                </c:pt>
                <c:pt idx="18">
                  <c:v>jun/08</c:v>
                </c:pt>
                <c:pt idx="19">
                  <c:v>jul/08</c:v>
                </c:pt>
                <c:pt idx="20">
                  <c:v>Ago/08</c:v>
                </c:pt>
                <c:pt idx="21">
                  <c:v>Set/08</c:v>
                </c:pt>
                <c:pt idx="22">
                  <c:v>Out/08</c:v>
                </c:pt>
                <c:pt idx="23">
                  <c:v>ago/08</c:v>
                </c:pt>
                <c:pt idx="24">
                  <c:v>Dez/08</c:v>
                </c:pt>
                <c:pt idx="25">
                  <c:v>jan/09</c:v>
                </c:pt>
                <c:pt idx="26">
                  <c:v>Fev/09</c:v>
                </c:pt>
                <c:pt idx="27">
                  <c:v>mar/09</c:v>
                </c:pt>
                <c:pt idx="28">
                  <c:v>Abr/09</c:v>
                </c:pt>
                <c:pt idx="29">
                  <c:v>Mai/09</c:v>
                </c:pt>
                <c:pt idx="30">
                  <c:v>jun/09</c:v>
                </c:pt>
                <c:pt idx="31">
                  <c:v>jul/09</c:v>
                </c:pt>
                <c:pt idx="32">
                  <c:v>Ago/09</c:v>
                </c:pt>
                <c:pt idx="33">
                  <c:v>Set/09</c:v>
                </c:pt>
                <c:pt idx="34">
                  <c:v>Out/09</c:v>
                </c:pt>
                <c:pt idx="35">
                  <c:v>set/09</c:v>
                </c:pt>
                <c:pt idx="36">
                  <c:v>Dez/09</c:v>
                </c:pt>
                <c:pt idx="37">
                  <c:v>jan/10</c:v>
                </c:pt>
                <c:pt idx="38">
                  <c:v>Fev/10</c:v>
                </c:pt>
                <c:pt idx="39">
                  <c:v>mar/10</c:v>
                </c:pt>
                <c:pt idx="40">
                  <c:v>Abr/10</c:v>
                </c:pt>
                <c:pt idx="41">
                  <c:v>Mai/10</c:v>
                </c:pt>
                <c:pt idx="42">
                  <c:v>jun/10</c:v>
                </c:pt>
                <c:pt idx="43">
                  <c:v>jul/10</c:v>
                </c:pt>
                <c:pt idx="44">
                  <c:v>Ago/10</c:v>
                </c:pt>
                <c:pt idx="45">
                  <c:v>Set/10</c:v>
                </c:pt>
                <c:pt idx="46">
                  <c:v>Out/10</c:v>
                </c:pt>
                <c:pt idx="47">
                  <c:v>out/10</c:v>
                </c:pt>
                <c:pt idx="48">
                  <c:v>Dez/10</c:v>
                </c:pt>
                <c:pt idx="49">
                  <c:v>jan/11</c:v>
                </c:pt>
                <c:pt idx="50">
                  <c:v>Fev/11</c:v>
                </c:pt>
                <c:pt idx="51">
                  <c:v>mar/11</c:v>
                </c:pt>
                <c:pt idx="52">
                  <c:v>Abr/11</c:v>
                </c:pt>
                <c:pt idx="53">
                  <c:v>Mai/11</c:v>
                </c:pt>
                <c:pt idx="54">
                  <c:v>jun/11</c:v>
                </c:pt>
                <c:pt idx="55">
                  <c:v>jul/11</c:v>
                </c:pt>
                <c:pt idx="56">
                  <c:v>Ago/11</c:v>
                </c:pt>
                <c:pt idx="57">
                  <c:v>Set/11</c:v>
                </c:pt>
                <c:pt idx="58">
                  <c:v>Out/11</c:v>
                </c:pt>
                <c:pt idx="59">
                  <c:v>nov/11</c:v>
                </c:pt>
                <c:pt idx="60">
                  <c:v>Dez/11</c:v>
                </c:pt>
                <c:pt idx="61">
                  <c:v>jan/12</c:v>
                </c:pt>
                <c:pt idx="62">
                  <c:v>Fev/12</c:v>
                </c:pt>
                <c:pt idx="63">
                  <c:v>mar/12</c:v>
                </c:pt>
                <c:pt idx="64">
                  <c:v>Abr/12</c:v>
                </c:pt>
                <c:pt idx="65">
                  <c:v>Mai/12</c:v>
                </c:pt>
                <c:pt idx="66">
                  <c:v>jun/12</c:v>
                </c:pt>
                <c:pt idx="67">
                  <c:v>jul/12</c:v>
                </c:pt>
                <c:pt idx="68">
                  <c:v>Ago/12</c:v>
                </c:pt>
                <c:pt idx="69">
                  <c:v>Set/12</c:v>
                </c:pt>
                <c:pt idx="70">
                  <c:v>Out/12</c:v>
                </c:pt>
                <c:pt idx="71">
                  <c:v>nov/12</c:v>
                </c:pt>
                <c:pt idx="72">
                  <c:v>Dez/12</c:v>
                </c:pt>
                <c:pt idx="73">
                  <c:v>jan/13</c:v>
                </c:pt>
                <c:pt idx="74">
                  <c:v>Fev/13</c:v>
                </c:pt>
                <c:pt idx="75">
                  <c:v>mar/13</c:v>
                </c:pt>
                <c:pt idx="76">
                  <c:v>Abr/13</c:v>
                </c:pt>
                <c:pt idx="77">
                  <c:v>Mai/13</c:v>
                </c:pt>
                <c:pt idx="78">
                  <c:v>jun/13</c:v>
                </c:pt>
                <c:pt idx="79">
                  <c:v>jul/13</c:v>
                </c:pt>
                <c:pt idx="80">
                  <c:v>Ago/13</c:v>
                </c:pt>
                <c:pt idx="81">
                  <c:v>Set/13</c:v>
                </c:pt>
                <c:pt idx="82">
                  <c:v>Out/13</c:v>
                </c:pt>
                <c:pt idx="83">
                  <c:v>nov/13</c:v>
                </c:pt>
                <c:pt idx="84">
                  <c:v>Dez/13</c:v>
                </c:pt>
                <c:pt idx="85">
                  <c:v>jan/14</c:v>
                </c:pt>
                <c:pt idx="86">
                  <c:v>Fev/14</c:v>
                </c:pt>
                <c:pt idx="87">
                  <c:v>mar/14</c:v>
                </c:pt>
                <c:pt idx="88">
                  <c:v>Abr/14</c:v>
                </c:pt>
                <c:pt idx="89">
                  <c:v>Mai/14</c:v>
                </c:pt>
                <c:pt idx="90">
                  <c:v>jun/14</c:v>
                </c:pt>
                <c:pt idx="91">
                  <c:v>jul/14</c:v>
                </c:pt>
                <c:pt idx="92">
                  <c:v>Ago/14</c:v>
                </c:pt>
                <c:pt idx="93">
                  <c:v>Set/14</c:v>
                </c:pt>
                <c:pt idx="94">
                  <c:v>Out/14</c:v>
                </c:pt>
                <c:pt idx="95">
                  <c:v>nov/14</c:v>
                </c:pt>
                <c:pt idx="96">
                  <c:v>Dez/14</c:v>
                </c:pt>
                <c:pt idx="97">
                  <c:v>jan/15</c:v>
                </c:pt>
                <c:pt idx="98">
                  <c:v>Fev/15</c:v>
                </c:pt>
                <c:pt idx="99">
                  <c:v>mar/15</c:v>
                </c:pt>
                <c:pt idx="100">
                  <c:v>Abr/15</c:v>
                </c:pt>
                <c:pt idx="101">
                  <c:v>Mai/15</c:v>
                </c:pt>
                <c:pt idx="102">
                  <c:v>jun/15</c:v>
                </c:pt>
                <c:pt idx="103">
                  <c:v>jul/15</c:v>
                </c:pt>
                <c:pt idx="104">
                  <c:v>Ago/15</c:v>
                </c:pt>
                <c:pt idx="105">
                  <c:v>Set/15</c:v>
                </c:pt>
                <c:pt idx="106">
                  <c:v>Out/15</c:v>
                </c:pt>
                <c:pt idx="107">
                  <c:v>nov/15</c:v>
                </c:pt>
                <c:pt idx="108">
                  <c:v>dez/15</c:v>
                </c:pt>
                <c:pt idx="109">
                  <c:v>jan/16</c:v>
                </c:pt>
                <c:pt idx="110">
                  <c:v>fev/16</c:v>
                </c:pt>
                <c:pt idx="111">
                  <c:v>mar/16</c:v>
                </c:pt>
                <c:pt idx="112">
                  <c:v>abr/16</c:v>
                </c:pt>
                <c:pt idx="113">
                  <c:v>mai/16</c:v>
                </c:pt>
                <c:pt idx="114">
                  <c:v>jun/16</c:v>
                </c:pt>
                <c:pt idx="115">
                  <c:v>jul/16</c:v>
                </c:pt>
                <c:pt idx="116">
                  <c:v>ago/16</c:v>
                </c:pt>
                <c:pt idx="117">
                  <c:v>set/16</c:v>
                </c:pt>
                <c:pt idx="118">
                  <c:v>out/16</c:v>
                </c:pt>
                <c:pt idx="119">
                  <c:v>nov/16</c:v>
                </c:pt>
                <c:pt idx="120">
                  <c:v>dez/16</c:v>
                </c:pt>
                <c:pt idx="121">
                  <c:v>jan/17</c:v>
                </c:pt>
                <c:pt idx="122">
                  <c:v>fev/17</c:v>
                </c:pt>
                <c:pt idx="123">
                  <c:v>mar/17</c:v>
                </c:pt>
                <c:pt idx="124">
                  <c:v>abr/17</c:v>
                </c:pt>
                <c:pt idx="125">
                  <c:v>mai/17</c:v>
                </c:pt>
                <c:pt idx="126">
                  <c:v>jun/17</c:v>
                </c:pt>
                <c:pt idx="127">
                  <c:v>jul/17</c:v>
                </c:pt>
                <c:pt idx="128">
                  <c:v>ago/17</c:v>
                </c:pt>
                <c:pt idx="129">
                  <c:v>set/17</c:v>
                </c:pt>
                <c:pt idx="130">
                  <c:v>out/17</c:v>
                </c:pt>
                <c:pt idx="131">
                  <c:v>nov/17</c:v>
                </c:pt>
                <c:pt idx="132">
                  <c:v>dez/17</c:v>
                </c:pt>
                <c:pt idx="133">
                  <c:v>jan/18</c:v>
                </c:pt>
                <c:pt idx="134">
                  <c:v>fev/18</c:v>
                </c:pt>
                <c:pt idx="135">
                  <c:v>mar/18</c:v>
                </c:pt>
                <c:pt idx="136">
                  <c:v>abr/18</c:v>
                </c:pt>
              </c:strCache>
            </c:strRef>
          </c:cat>
          <c:val>
            <c:numRef>
              <c:f>BCB_Divida!$C$111:$EQ$111</c:f>
              <c:numCache>
                <c:formatCode>0.0%</c:formatCode>
                <c:ptCount val="137"/>
                <c:pt idx="0">
                  <c:v>0.64598824842872582</c:v>
                </c:pt>
                <c:pt idx="1">
                  <c:v>0.63602983808912006</c:v>
                </c:pt>
                <c:pt idx="2">
                  <c:v>0.6469463986417846</c:v>
                </c:pt>
                <c:pt idx="3">
                  <c:v>0.64492225579918616</c:v>
                </c:pt>
                <c:pt idx="4">
                  <c:v>0.6367027955730602</c:v>
                </c:pt>
                <c:pt idx="5">
                  <c:v>0.63996764696900854</c:v>
                </c:pt>
                <c:pt idx="6">
                  <c:v>0.64275692389341021</c:v>
                </c:pt>
                <c:pt idx="7">
                  <c:v>0.62161690096704558</c:v>
                </c:pt>
                <c:pt idx="8">
                  <c:v>0.62680675476625358</c:v>
                </c:pt>
                <c:pt idx="9">
                  <c:v>0.62464625663334827</c:v>
                </c:pt>
                <c:pt idx="10">
                  <c:v>0.62697835997157148</c:v>
                </c:pt>
                <c:pt idx="11">
                  <c:v>0.63144308892932055</c:v>
                </c:pt>
                <c:pt idx="12">
                  <c:v>0.63024661509105506</c:v>
                </c:pt>
                <c:pt idx="13">
                  <c:v>0.61302110890525419</c:v>
                </c:pt>
                <c:pt idx="14">
                  <c:v>0.61902777201483716</c:v>
                </c:pt>
                <c:pt idx="15">
                  <c:v>0.61934743298402661</c:v>
                </c:pt>
                <c:pt idx="16">
                  <c:v>0.59834161366645922</c:v>
                </c:pt>
                <c:pt idx="17">
                  <c:v>0.60040577218494362</c:v>
                </c:pt>
                <c:pt idx="18">
                  <c:v>0.61375887772713766</c:v>
                </c:pt>
                <c:pt idx="19">
                  <c:v>0.58029981852976487</c:v>
                </c:pt>
                <c:pt idx="20">
                  <c:v>0.58263472655518234</c:v>
                </c:pt>
                <c:pt idx="21">
                  <c:v>0.58156578057831354</c:v>
                </c:pt>
                <c:pt idx="22">
                  <c:v>0.57948901265113029</c:v>
                </c:pt>
                <c:pt idx="23">
                  <c:v>0.58454815771595092</c:v>
                </c:pt>
                <c:pt idx="24">
                  <c:v>0.61420077771323844</c:v>
                </c:pt>
                <c:pt idx="25">
                  <c:v>0.58660593466919464</c:v>
                </c:pt>
                <c:pt idx="26">
                  <c:v>0.59526969920518347</c:v>
                </c:pt>
                <c:pt idx="27">
                  <c:v>0.60199023877697544</c:v>
                </c:pt>
                <c:pt idx="28">
                  <c:v>0.59251407756676444</c:v>
                </c:pt>
                <c:pt idx="29">
                  <c:v>0.5910967690988993</c:v>
                </c:pt>
                <c:pt idx="30">
                  <c:v>0.61115372093093556</c:v>
                </c:pt>
                <c:pt idx="31">
                  <c:v>0.61470419007267207</c:v>
                </c:pt>
                <c:pt idx="32">
                  <c:v>0.63005108493332729</c:v>
                </c:pt>
                <c:pt idx="33">
                  <c:v>0.63111039171555505</c:v>
                </c:pt>
                <c:pt idx="34">
                  <c:v>0.62737357529601756</c:v>
                </c:pt>
                <c:pt idx="35">
                  <c:v>0.62763900825350005</c:v>
                </c:pt>
                <c:pt idx="36">
                  <c:v>0.64701578573047336</c:v>
                </c:pt>
                <c:pt idx="37">
                  <c:v>0.61699147490442796</c:v>
                </c:pt>
                <c:pt idx="38">
                  <c:v>0.62104805425102061</c:v>
                </c:pt>
                <c:pt idx="39">
                  <c:v>0.629890940876487</c:v>
                </c:pt>
                <c:pt idx="40">
                  <c:v>0.64577598683045923</c:v>
                </c:pt>
                <c:pt idx="41">
                  <c:v>0.6492543375823272</c:v>
                </c:pt>
                <c:pt idx="42">
                  <c:v>0.64139553071543243</c:v>
                </c:pt>
                <c:pt idx="43">
                  <c:v>0.6302580460773316</c:v>
                </c:pt>
                <c:pt idx="44">
                  <c:v>0.62499392337035875</c:v>
                </c:pt>
                <c:pt idx="45">
                  <c:v>0.62321517722563191</c:v>
                </c:pt>
                <c:pt idx="46">
                  <c:v>0.62266235942758263</c:v>
                </c:pt>
                <c:pt idx="47">
                  <c:v>0.62139764490774652</c:v>
                </c:pt>
                <c:pt idx="48">
                  <c:v>0.62433203472128118</c:v>
                </c:pt>
                <c:pt idx="49">
                  <c:v>0.598671042807985</c:v>
                </c:pt>
                <c:pt idx="50">
                  <c:v>0.6028849069016432</c:v>
                </c:pt>
                <c:pt idx="51">
                  <c:v>0.60363536432851772</c:v>
                </c:pt>
                <c:pt idx="52">
                  <c:v>0.6099386598735268</c:v>
                </c:pt>
                <c:pt idx="53">
                  <c:v>0.60498782694794984</c:v>
                </c:pt>
                <c:pt idx="54">
                  <c:v>0.61081772321563554</c:v>
                </c:pt>
                <c:pt idx="55">
                  <c:v>0.58575709691000666</c:v>
                </c:pt>
                <c:pt idx="56">
                  <c:v>0.59065253453386535</c:v>
                </c:pt>
                <c:pt idx="57">
                  <c:v>0.59985840451435635</c:v>
                </c:pt>
                <c:pt idx="58">
                  <c:v>0.59824103089989566</c:v>
                </c:pt>
                <c:pt idx="59">
                  <c:v>0.60274723619031478</c:v>
                </c:pt>
                <c:pt idx="60">
                  <c:v>0.60633708254044283</c:v>
                </c:pt>
                <c:pt idx="61">
                  <c:v>0.59491106350783474</c:v>
                </c:pt>
                <c:pt idx="62">
                  <c:v>0.61206522228109606</c:v>
                </c:pt>
                <c:pt idx="63">
                  <c:v>0.60017239047913296</c:v>
                </c:pt>
                <c:pt idx="64">
                  <c:v>0.6085316925785601</c:v>
                </c:pt>
                <c:pt idx="65">
                  <c:v>0.61571931644019451</c:v>
                </c:pt>
                <c:pt idx="66">
                  <c:v>0.62439236918475216</c:v>
                </c:pt>
                <c:pt idx="67">
                  <c:v>0.59588479429635077</c:v>
                </c:pt>
                <c:pt idx="68">
                  <c:v>0.59208534040351557</c:v>
                </c:pt>
                <c:pt idx="69">
                  <c:v>0.59793561881703039</c:v>
                </c:pt>
                <c:pt idx="70">
                  <c:v>0.59980809632341714</c:v>
                </c:pt>
                <c:pt idx="71">
                  <c:v>0.60497369764542874</c:v>
                </c:pt>
                <c:pt idx="72">
                  <c:v>0.6161425483344225</c:v>
                </c:pt>
                <c:pt idx="73">
                  <c:v>0.59022320901524206</c:v>
                </c:pt>
                <c:pt idx="74">
                  <c:v>0.59247519297052831</c:v>
                </c:pt>
                <c:pt idx="75">
                  <c:v>0.59151949526815017</c:v>
                </c:pt>
                <c:pt idx="76">
                  <c:v>0.58579285247371082</c:v>
                </c:pt>
                <c:pt idx="77">
                  <c:v>0.5812773053973066</c:v>
                </c:pt>
                <c:pt idx="78">
                  <c:v>0.58628491763133428</c:v>
                </c:pt>
                <c:pt idx="79">
                  <c:v>0.57580054880782627</c:v>
                </c:pt>
                <c:pt idx="80">
                  <c:v>0.57984140123934436</c:v>
                </c:pt>
                <c:pt idx="81">
                  <c:v>0.57741095810582554</c:v>
                </c:pt>
                <c:pt idx="82">
                  <c:v>0.58078801709114181</c:v>
                </c:pt>
                <c:pt idx="83">
                  <c:v>0.58874580343727001</c:v>
                </c:pt>
                <c:pt idx="84">
                  <c:v>0.59594680773323461</c:v>
                </c:pt>
                <c:pt idx="85">
                  <c:v>0.57722064424215946</c:v>
                </c:pt>
                <c:pt idx="86">
                  <c:v>0.57764486361533873</c:v>
                </c:pt>
                <c:pt idx="87">
                  <c:v>0.57767656363840481</c:v>
                </c:pt>
                <c:pt idx="88">
                  <c:v>0.57031601130866305</c:v>
                </c:pt>
                <c:pt idx="89">
                  <c:v>0.57999805904849755</c:v>
                </c:pt>
                <c:pt idx="90">
                  <c:v>0.59302746576226673</c:v>
                </c:pt>
                <c:pt idx="91">
                  <c:v>0.57942460681930874</c:v>
                </c:pt>
                <c:pt idx="92">
                  <c:v>0.58081185038282257</c:v>
                </c:pt>
                <c:pt idx="93">
                  <c:v>0.58057682784648712</c:v>
                </c:pt>
                <c:pt idx="94">
                  <c:v>0.57416304221912351</c:v>
                </c:pt>
                <c:pt idx="95">
                  <c:v>0.58806707143617787</c:v>
                </c:pt>
                <c:pt idx="96">
                  <c:v>0.61617150217834649</c:v>
                </c:pt>
                <c:pt idx="97">
                  <c:v>0.59710799787327318</c:v>
                </c:pt>
                <c:pt idx="98">
                  <c:v>0.61493248835130521</c:v>
                </c:pt>
                <c:pt idx="99">
                  <c:v>0.63915638094741112</c:v>
                </c:pt>
                <c:pt idx="100">
                  <c:v>0.63686818730122552</c:v>
                </c:pt>
                <c:pt idx="101">
                  <c:v>0.64336318491593047</c:v>
                </c:pt>
                <c:pt idx="102">
                  <c:v>0.65653108214113509</c:v>
                </c:pt>
                <c:pt idx="103">
                  <c:v>0.65692108738924782</c:v>
                </c:pt>
                <c:pt idx="104">
                  <c:v>0.67539098065154213</c:v>
                </c:pt>
                <c:pt idx="105">
                  <c:v>0.69688202540150013</c:v>
                </c:pt>
                <c:pt idx="106">
                  <c:v>0.67948402515837814</c:v>
                </c:pt>
                <c:pt idx="107">
                  <c:v>0.69181954911386168</c:v>
                </c:pt>
                <c:pt idx="108" formatCode="0.00%">
                  <c:v>0.71729676542302701</c:v>
                </c:pt>
                <c:pt idx="109" formatCode="0.00%">
                  <c:v>0.7047560909312367</c:v>
                </c:pt>
                <c:pt idx="110" formatCode="0.00%">
                  <c:v>0.71529749170548429</c:v>
                </c:pt>
                <c:pt idx="111" formatCode="0.00%">
                  <c:v>0.72611871961413177</c:v>
                </c:pt>
                <c:pt idx="112" formatCode="0.00%">
                  <c:v>0.71112446107581806</c:v>
                </c:pt>
                <c:pt idx="113" formatCode="0.00%">
                  <c:v>0.72434175503719989</c:v>
                </c:pt>
                <c:pt idx="114" formatCode="0.00%">
                  <c:v>0.73342440818356924</c:v>
                </c:pt>
                <c:pt idx="115" formatCode="0.00%">
                  <c:v>0.72913832630026187</c:v>
                </c:pt>
                <c:pt idx="116" formatCode="0.00%">
                  <c:v>0.72322248178587856</c:v>
                </c:pt>
                <c:pt idx="117" formatCode="0.00%">
                  <c:v>0.74311831144860319</c:v>
                </c:pt>
                <c:pt idx="118" formatCode="0.00%">
                  <c:v>0.74144970141868571</c:v>
                </c:pt>
                <c:pt idx="119" formatCode="0.00%">
                  <c:v>0.75029260308303292</c:v>
                </c:pt>
                <c:pt idx="120" formatCode="0.00%">
                  <c:v>0.77547110677631914</c:v>
                </c:pt>
                <c:pt idx="121" formatCode="0.00%">
                  <c:v>0.76679123507434488</c:v>
                </c:pt>
                <c:pt idx="122" formatCode="0.00%">
                  <c:v>0.78057023948290705</c:v>
                </c:pt>
                <c:pt idx="123" formatCode="0.00%">
                  <c:v>0.79606360163602707</c:v>
                </c:pt>
                <c:pt idx="124" formatCode="0.00%">
                  <c:v>0.79783628868488365</c:v>
                </c:pt>
                <c:pt idx="125" formatCode="0.00%">
                  <c:v>0.79129608545831709</c:v>
                </c:pt>
                <c:pt idx="126" formatCode="0.00%">
                  <c:v>0.80603950797409818</c:v>
                </c:pt>
                <c:pt idx="127" formatCode="0.00%">
                  <c:v>0.79256727616608014</c:v>
                </c:pt>
                <c:pt idx="128" formatCode="0.00%">
                  <c:v>0.81032252057642151</c:v>
                </c:pt>
                <c:pt idx="129" formatCode="0.00%">
                  <c:v>0.81550259743368025</c:v>
                </c:pt>
                <c:pt idx="130" formatCode="0.00%">
                  <c:v>0.81346058297129231</c:v>
                </c:pt>
                <c:pt idx="131" formatCode="0.00%">
                  <c:v>0.82044999323575019</c:v>
                </c:pt>
                <c:pt idx="132">
                  <c:v>0.83067089541054817</c:v>
                </c:pt>
                <c:pt idx="133">
                  <c:v>0.82239197257250474</c:v>
                </c:pt>
                <c:pt idx="134" formatCode="0.00%">
                  <c:v>0.83057490330800487</c:v>
                </c:pt>
                <c:pt idx="135" formatCode="0.00%">
                  <c:v>0.84501968120693316</c:v>
                </c:pt>
                <c:pt idx="136" formatCode="0.00%">
                  <c:v>0.8492969851113118</c:v>
                </c:pt>
              </c:numCache>
            </c:numRef>
          </c:val>
          <c:smooth val="0"/>
        </c:ser>
        <c:ser>
          <c:idx val="1"/>
          <c:order val="1"/>
          <c:tx>
            <c:v>Divida Liquida</c:v>
          </c:tx>
          <c:spPr>
            <a:ln w="127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BCB_Divida!$C$2:$EQ$2</c:f>
              <c:strCache>
                <c:ptCount val="137"/>
                <c:pt idx="0">
                  <c:v>Dez/06</c:v>
                </c:pt>
                <c:pt idx="1">
                  <c:v>jan/07</c:v>
                </c:pt>
                <c:pt idx="2">
                  <c:v>Fev/07</c:v>
                </c:pt>
                <c:pt idx="3">
                  <c:v>mar/07</c:v>
                </c:pt>
                <c:pt idx="4">
                  <c:v>Abr/07</c:v>
                </c:pt>
                <c:pt idx="5">
                  <c:v>Mai/07</c:v>
                </c:pt>
                <c:pt idx="6">
                  <c:v>jun/07</c:v>
                </c:pt>
                <c:pt idx="7">
                  <c:v>jul/07</c:v>
                </c:pt>
                <c:pt idx="8">
                  <c:v>Ago/07</c:v>
                </c:pt>
                <c:pt idx="9">
                  <c:v>Set/07</c:v>
                </c:pt>
                <c:pt idx="10">
                  <c:v>Out/07</c:v>
                </c:pt>
                <c:pt idx="11">
                  <c:v>jul/07</c:v>
                </c:pt>
                <c:pt idx="12">
                  <c:v>Dez/07</c:v>
                </c:pt>
                <c:pt idx="13">
                  <c:v>jan/08</c:v>
                </c:pt>
                <c:pt idx="14">
                  <c:v>Fev/08</c:v>
                </c:pt>
                <c:pt idx="15">
                  <c:v>mar/08</c:v>
                </c:pt>
                <c:pt idx="16">
                  <c:v>Abr/08</c:v>
                </c:pt>
                <c:pt idx="17">
                  <c:v>Mai/08</c:v>
                </c:pt>
                <c:pt idx="18">
                  <c:v>jun/08</c:v>
                </c:pt>
                <c:pt idx="19">
                  <c:v>jul/08</c:v>
                </c:pt>
                <c:pt idx="20">
                  <c:v>Ago/08</c:v>
                </c:pt>
                <c:pt idx="21">
                  <c:v>Set/08</c:v>
                </c:pt>
                <c:pt idx="22">
                  <c:v>Out/08</c:v>
                </c:pt>
                <c:pt idx="23">
                  <c:v>ago/08</c:v>
                </c:pt>
                <c:pt idx="24">
                  <c:v>Dez/08</c:v>
                </c:pt>
                <c:pt idx="25">
                  <c:v>jan/09</c:v>
                </c:pt>
                <c:pt idx="26">
                  <c:v>Fev/09</c:v>
                </c:pt>
                <c:pt idx="27">
                  <c:v>mar/09</c:v>
                </c:pt>
                <c:pt idx="28">
                  <c:v>Abr/09</c:v>
                </c:pt>
                <c:pt idx="29">
                  <c:v>Mai/09</c:v>
                </c:pt>
                <c:pt idx="30">
                  <c:v>jun/09</c:v>
                </c:pt>
                <c:pt idx="31">
                  <c:v>jul/09</c:v>
                </c:pt>
                <c:pt idx="32">
                  <c:v>Ago/09</c:v>
                </c:pt>
                <c:pt idx="33">
                  <c:v>Set/09</c:v>
                </c:pt>
                <c:pt idx="34">
                  <c:v>Out/09</c:v>
                </c:pt>
                <c:pt idx="35">
                  <c:v>set/09</c:v>
                </c:pt>
                <c:pt idx="36">
                  <c:v>Dez/09</c:v>
                </c:pt>
                <c:pt idx="37">
                  <c:v>jan/10</c:v>
                </c:pt>
                <c:pt idx="38">
                  <c:v>Fev/10</c:v>
                </c:pt>
                <c:pt idx="39">
                  <c:v>mar/10</c:v>
                </c:pt>
                <c:pt idx="40">
                  <c:v>Abr/10</c:v>
                </c:pt>
                <c:pt idx="41">
                  <c:v>Mai/10</c:v>
                </c:pt>
                <c:pt idx="42">
                  <c:v>jun/10</c:v>
                </c:pt>
                <c:pt idx="43">
                  <c:v>jul/10</c:v>
                </c:pt>
                <c:pt idx="44">
                  <c:v>Ago/10</c:v>
                </c:pt>
                <c:pt idx="45">
                  <c:v>Set/10</c:v>
                </c:pt>
                <c:pt idx="46">
                  <c:v>Out/10</c:v>
                </c:pt>
                <c:pt idx="47">
                  <c:v>out/10</c:v>
                </c:pt>
                <c:pt idx="48">
                  <c:v>Dez/10</c:v>
                </c:pt>
                <c:pt idx="49">
                  <c:v>jan/11</c:v>
                </c:pt>
                <c:pt idx="50">
                  <c:v>Fev/11</c:v>
                </c:pt>
                <c:pt idx="51">
                  <c:v>mar/11</c:v>
                </c:pt>
                <c:pt idx="52">
                  <c:v>Abr/11</c:v>
                </c:pt>
                <c:pt idx="53">
                  <c:v>Mai/11</c:v>
                </c:pt>
                <c:pt idx="54">
                  <c:v>jun/11</c:v>
                </c:pt>
                <c:pt idx="55">
                  <c:v>jul/11</c:v>
                </c:pt>
                <c:pt idx="56">
                  <c:v>Ago/11</c:v>
                </c:pt>
                <c:pt idx="57">
                  <c:v>Set/11</c:v>
                </c:pt>
                <c:pt idx="58">
                  <c:v>Out/11</c:v>
                </c:pt>
                <c:pt idx="59">
                  <c:v>nov/11</c:v>
                </c:pt>
                <c:pt idx="60">
                  <c:v>Dez/11</c:v>
                </c:pt>
                <c:pt idx="61">
                  <c:v>jan/12</c:v>
                </c:pt>
                <c:pt idx="62">
                  <c:v>Fev/12</c:v>
                </c:pt>
                <c:pt idx="63">
                  <c:v>mar/12</c:v>
                </c:pt>
                <c:pt idx="64">
                  <c:v>Abr/12</c:v>
                </c:pt>
                <c:pt idx="65">
                  <c:v>Mai/12</c:v>
                </c:pt>
                <c:pt idx="66">
                  <c:v>jun/12</c:v>
                </c:pt>
                <c:pt idx="67">
                  <c:v>jul/12</c:v>
                </c:pt>
                <c:pt idx="68">
                  <c:v>Ago/12</c:v>
                </c:pt>
                <c:pt idx="69">
                  <c:v>Set/12</c:v>
                </c:pt>
                <c:pt idx="70">
                  <c:v>Out/12</c:v>
                </c:pt>
                <c:pt idx="71">
                  <c:v>nov/12</c:v>
                </c:pt>
                <c:pt idx="72">
                  <c:v>Dez/12</c:v>
                </c:pt>
                <c:pt idx="73">
                  <c:v>jan/13</c:v>
                </c:pt>
                <c:pt idx="74">
                  <c:v>Fev/13</c:v>
                </c:pt>
                <c:pt idx="75">
                  <c:v>mar/13</c:v>
                </c:pt>
                <c:pt idx="76">
                  <c:v>Abr/13</c:v>
                </c:pt>
                <c:pt idx="77">
                  <c:v>Mai/13</c:v>
                </c:pt>
                <c:pt idx="78">
                  <c:v>jun/13</c:v>
                </c:pt>
                <c:pt idx="79">
                  <c:v>jul/13</c:v>
                </c:pt>
                <c:pt idx="80">
                  <c:v>Ago/13</c:v>
                </c:pt>
                <c:pt idx="81">
                  <c:v>Set/13</c:v>
                </c:pt>
                <c:pt idx="82">
                  <c:v>Out/13</c:v>
                </c:pt>
                <c:pt idx="83">
                  <c:v>nov/13</c:v>
                </c:pt>
                <c:pt idx="84">
                  <c:v>Dez/13</c:v>
                </c:pt>
                <c:pt idx="85">
                  <c:v>jan/14</c:v>
                </c:pt>
                <c:pt idx="86">
                  <c:v>Fev/14</c:v>
                </c:pt>
                <c:pt idx="87">
                  <c:v>mar/14</c:v>
                </c:pt>
                <c:pt idx="88">
                  <c:v>Abr/14</c:v>
                </c:pt>
                <c:pt idx="89">
                  <c:v>Mai/14</c:v>
                </c:pt>
                <c:pt idx="90">
                  <c:v>jun/14</c:v>
                </c:pt>
                <c:pt idx="91">
                  <c:v>jul/14</c:v>
                </c:pt>
                <c:pt idx="92">
                  <c:v>Ago/14</c:v>
                </c:pt>
                <c:pt idx="93">
                  <c:v>Set/14</c:v>
                </c:pt>
                <c:pt idx="94">
                  <c:v>Out/14</c:v>
                </c:pt>
                <c:pt idx="95">
                  <c:v>nov/14</c:v>
                </c:pt>
                <c:pt idx="96">
                  <c:v>Dez/14</c:v>
                </c:pt>
                <c:pt idx="97">
                  <c:v>jan/15</c:v>
                </c:pt>
                <c:pt idx="98">
                  <c:v>Fev/15</c:v>
                </c:pt>
                <c:pt idx="99">
                  <c:v>mar/15</c:v>
                </c:pt>
                <c:pt idx="100">
                  <c:v>Abr/15</c:v>
                </c:pt>
                <c:pt idx="101">
                  <c:v>Mai/15</c:v>
                </c:pt>
                <c:pt idx="102">
                  <c:v>jun/15</c:v>
                </c:pt>
                <c:pt idx="103">
                  <c:v>jul/15</c:v>
                </c:pt>
                <c:pt idx="104">
                  <c:v>Ago/15</c:v>
                </c:pt>
                <c:pt idx="105">
                  <c:v>Set/15</c:v>
                </c:pt>
                <c:pt idx="106">
                  <c:v>Out/15</c:v>
                </c:pt>
                <c:pt idx="107">
                  <c:v>nov/15</c:v>
                </c:pt>
                <c:pt idx="108">
                  <c:v>dez/15</c:v>
                </c:pt>
                <c:pt idx="109">
                  <c:v>jan/16</c:v>
                </c:pt>
                <c:pt idx="110">
                  <c:v>fev/16</c:v>
                </c:pt>
                <c:pt idx="111">
                  <c:v>mar/16</c:v>
                </c:pt>
                <c:pt idx="112">
                  <c:v>abr/16</c:v>
                </c:pt>
                <c:pt idx="113">
                  <c:v>mai/16</c:v>
                </c:pt>
                <c:pt idx="114">
                  <c:v>jun/16</c:v>
                </c:pt>
                <c:pt idx="115">
                  <c:v>jul/16</c:v>
                </c:pt>
                <c:pt idx="116">
                  <c:v>ago/16</c:v>
                </c:pt>
                <c:pt idx="117">
                  <c:v>set/16</c:v>
                </c:pt>
                <c:pt idx="118">
                  <c:v>out/16</c:v>
                </c:pt>
                <c:pt idx="119">
                  <c:v>nov/16</c:v>
                </c:pt>
                <c:pt idx="120">
                  <c:v>dez/16</c:v>
                </c:pt>
                <c:pt idx="121">
                  <c:v>jan/17</c:v>
                </c:pt>
                <c:pt idx="122">
                  <c:v>fev/17</c:v>
                </c:pt>
                <c:pt idx="123">
                  <c:v>mar/17</c:v>
                </c:pt>
                <c:pt idx="124">
                  <c:v>abr/17</c:v>
                </c:pt>
                <c:pt idx="125">
                  <c:v>mai/17</c:v>
                </c:pt>
                <c:pt idx="126">
                  <c:v>jun/17</c:v>
                </c:pt>
                <c:pt idx="127">
                  <c:v>jul/17</c:v>
                </c:pt>
                <c:pt idx="128">
                  <c:v>ago/17</c:v>
                </c:pt>
                <c:pt idx="129">
                  <c:v>set/17</c:v>
                </c:pt>
                <c:pt idx="130">
                  <c:v>out/17</c:v>
                </c:pt>
                <c:pt idx="131">
                  <c:v>nov/17</c:v>
                </c:pt>
                <c:pt idx="132">
                  <c:v>dez/17</c:v>
                </c:pt>
                <c:pt idx="133">
                  <c:v>jan/18</c:v>
                </c:pt>
                <c:pt idx="134">
                  <c:v>fev/18</c:v>
                </c:pt>
                <c:pt idx="135">
                  <c:v>mar/18</c:v>
                </c:pt>
                <c:pt idx="136">
                  <c:v>abr/18</c:v>
                </c:pt>
              </c:strCache>
            </c:strRef>
          </c:cat>
          <c:val>
            <c:numRef>
              <c:f>BCB_Divida!$C$69:$EQ$69</c:f>
              <c:numCache>
                <c:formatCode>0.0%</c:formatCode>
                <c:ptCount val="137"/>
                <c:pt idx="0">
                  <c:v>0.46485825850903911</c:v>
                </c:pt>
                <c:pt idx="1">
                  <c:v>0.45938307774589621</c:v>
                </c:pt>
                <c:pt idx="2">
                  <c:v>0.4585236884767413</c:v>
                </c:pt>
                <c:pt idx="3">
                  <c:v>0.45810052169961368</c:v>
                </c:pt>
                <c:pt idx="4">
                  <c:v>0.45087080140595653</c:v>
                </c:pt>
                <c:pt idx="5">
                  <c:v>0.45239218060643926</c:v>
                </c:pt>
                <c:pt idx="6">
                  <c:v>0.44800222950719515</c:v>
                </c:pt>
                <c:pt idx="7">
                  <c:v>0.44738827497964267</c:v>
                </c:pt>
                <c:pt idx="8">
                  <c:v>0.44102138879465802</c:v>
                </c:pt>
                <c:pt idx="9">
                  <c:v>0.44585384588240601</c:v>
                </c:pt>
                <c:pt idx="10">
                  <c:v>0.44586903891333018</c:v>
                </c:pt>
                <c:pt idx="11">
                  <c:v>0.44095575753773258</c:v>
                </c:pt>
                <c:pt idx="12">
                  <c:v>0.4454577718730891</c:v>
                </c:pt>
                <c:pt idx="13">
                  <c:v>0.4370975257252156</c:v>
                </c:pt>
                <c:pt idx="14">
                  <c:v>0.43798528271087189</c:v>
                </c:pt>
                <c:pt idx="15">
                  <c:v>0.42999581890239125</c:v>
                </c:pt>
                <c:pt idx="16">
                  <c:v>0.42824476604772227</c:v>
                </c:pt>
                <c:pt idx="17">
                  <c:v>0.43033032092501156</c:v>
                </c:pt>
                <c:pt idx="18">
                  <c:v>0.42887703902140978</c:v>
                </c:pt>
                <c:pt idx="19">
                  <c:v>0.4268489671402117</c:v>
                </c:pt>
                <c:pt idx="20">
                  <c:v>0.4197557125407092</c:v>
                </c:pt>
                <c:pt idx="21">
                  <c:v>0.39959065075392264</c:v>
                </c:pt>
                <c:pt idx="22">
                  <c:v>0.38311864659308709</c:v>
                </c:pt>
                <c:pt idx="23">
                  <c:v>0.36963429227415961</c:v>
                </c:pt>
                <c:pt idx="24">
                  <c:v>0.37566313321511896</c:v>
                </c:pt>
                <c:pt idx="25">
                  <c:v>0.38044514051917411</c:v>
                </c:pt>
                <c:pt idx="26">
                  <c:v>0.38003822851310515</c:v>
                </c:pt>
                <c:pt idx="27">
                  <c:v>0.38040113897941724</c:v>
                </c:pt>
                <c:pt idx="28">
                  <c:v>0.38647139160589822</c:v>
                </c:pt>
                <c:pt idx="29">
                  <c:v>0.39651075510946659</c:v>
                </c:pt>
                <c:pt idx="30">
                  <c:v>0.39976010892738822</c:v>
                </c:pt>
                <c:pt idx="31">
                  <c:v>0.40677887902771537</c:v>
                </c:pt>
                <c:pt idx="32">
                  <c:v>0.40655030247563889</c:v>
                </c:pt>
                <c:pt idx="33">
                  <c:v>0.41559377534608682</c:v>
                </c:pt>
                <c:pt idx="34">
                  <c:v>0.41457937402287864</c:v>
                </c:pt>
                <c:pt idx="35">
                  <c:v>0.40989719043235073</c:v>
                </c:pt>
                <c:pt idx="36">
                  <c:v>0.4088492817350815</c:v>
                </c:pt>
                <c:pt idx="37">
                  <c:v>0.39595239155639328</c:v>
                </c:pt>
                <c:pt idx="38">
                  <c:v>0.3981347466887164</c:v>
                </c:pt>
                <c:pt idx="39">
                  <c:v>0.39908447896995825</c:v>
                </c:pt>
                <c:pt idx="40">
                  <c:v>0.39476892341619613</c:v>
                </c:pt>
                <c:pt idx="41">
                  <c:v>0.38977044366390917</c:v>
                </c:pt>
                <c:pt idx="42">
                  <c:v>0.38885776231964042</c:v>
                </c:pt>
                <c:pt idx="43">
                  <c:v>0.3899671202057603</c:v>
                </c:pt>
                <c:pt idx="44">
                  <c:v>0.38763905225130452</c:v>
                </c:pt>
                <c:pt idx="45">
                  <c:v>0.38222679782842578</c:v>
                </c:pt>
                <c:pt idx="46">
                  <c:v>0.37876411069558463</c:v>
                </c:pt>
                <c:pt idx="47">
                  <c:v>0.37742948117848035</c:v>
                </c:pt>
                <c:pt idx="48">
                  <c:v>0.37979370134938162</c:v>
                </c:pt>
                <c:pt idx="49">
                  <c:v>0.37558038414238576</c:v>
                </c:pt>
                <c:pt idx="50">
                  <c:v>0.37476360104141893</c:v>
                </c:pt>
                <c:pt idx="51">
                  <c:v>0.3753268009257878</c:v>
                </c:pt>
                <c:pt idx="52">
                  <c:v>0.37422675335243732</c:v>
                </c:pt>
                <c:pt idx="53">
                  <c:v>0.37278499950261934</c:v>
                </c:pt>
                <c:pt idx="54">
                  <c:v>0.37084463928289024</c:v>
                </c:pt>
                <c:pt idx="55">
                  <c:v>0.36798818316506521</c:v>
                </c:pt>
                <c:pt idx="56">
                  <c:v>0.3652363585822711</c:v>
                </c:pt>
                <c:pt idx="57">
                  <c:v>0.34666003079716018</c:v>
                </c:pt>
                <c:pt idx="58">
                  <c:v>0.35640521943459047</c:v>
                </c:pt>
                <c:pt idx="59">
                  <c:v>0.3475507758660617</c:v>
                </c:pt>
                <c:pt idx="60">
                  <c:v>0.34470182776151642</c:v>
                </c:pt>
                <c:pt idx="61">
                  <c:v>0.35017979118270437</c:v>
                </c:pt>
                <c:pt idx="62">
                  <c:v>0.35187999076255616</c:v>
                </c:pt>
                <c:pt idx="63">
                  <c:v>0.34262759499748974</c:v>
                </c:pt>
                <c:pt idx="64">
                  <c:v>0.33489147428964616</c:v>
                </c:pt>
                <c:pt idx="65">
                  <c:v>0.32743224133014537</c:v>
                </c:pt>
                <c:pt idx="66">
                  <c:v>0.3278412552303443</c:v>
                </c:pt>
                <c:pt idx="67">
                  <c:v>0.32510886486644996</c:v>
                </c:pt>
                <c:pt idx="68">
                  <c:v>0.32597962326415875</c:v>
                </c:pt>
                <c:pt idx="69">
                  <c:v>0.3262384853545548</c:v>
                </c:pt>
                <c:pt idx="70">
                  <c:v>0.32456969496201998</c:v>
                </c:pt>
                <c:pt idx="71">
                  <c:v>0.32104458535015301</c:v>
                </c:pt>
                <c:pt idx="72">
                  <c:v>0.32194399682603753</c:v>
                </c:pt>
                <c:pt idx="73">
                  <c:v>0.32155342340885557</c:v>
                </c:pt>
                <c:pt idx="74">
                  <c:v>0.32572510779432379</c:v>
                </c:pt>
                <c:pt idx="75">
                  <c:v>0.32399397035160199</c:v>
                </c:pt>
                <c:pt idx="76">
                  <c:v>0.32161017658209928</c:v>
                </c:pt>
                <c:pt idx="77">
                  <c:v>0.31534773456137405</c:v>
                </c:pt>
                <c:pt idx="78">
                  <c:v>0.31191698702752685</c:v>
                </c:pt>
                <c:pt idx="79">
                  <c:v>0.30795180307462644</c:v>
                </c:pt>
                <c:pt idx="80">
                  <c:v>0.30581270479839578</c:v>
                </c:pt>
                <c:pt idx="81">
                  <c:v>0.31514398022251772</c:v>
                </c:pt>
                <c:pt idx="82">
                  <c:v>0.31612750096580938</c:v>
                </c:pt>
                <c:pt idx="83">
                  <c:v>0.30575957037824625</c:v>
                </c:pt>
                <c:pt idx="84">
                  <c:v>0.30503583155144004</c:v>
                </c:pt>
                <c:pt idx="85">
                  <c:v>0.29998446040535093</c:v>
                </c:pt>
                <c:pt idx="86">
                  <c:v>0.30352073762179083</c:v>
                </c:pt>
                <c:pt idx="87">
                  <c:v>0.307825523168898</c:v>
                </c:pt>
                <c:pt idx="88">
                  <c:v>0.30763307258285022</c:v>
                </c:pt>
                <c:pt idx="89">
                  <c:v>0.31074182937485323</c:v>
                </c:pt>
                <c:pt idx="90">
                  <c:v>0.31477376908988791</c:v>
                </c:pt>
                <c:pt idx="91">
                  <c:v>0.31621258209555597</c:v>
                </c:pt>
                <c:pt idx="92">
                  <c:v>0.32146339446012678</c:v>
                </c:pt>
                <c:pt idx="93">
                  <c:v>0.32069473513698593</c:v>
                </c:pt>
                <c:pt idx="94">
                  <c:v>0.3221494685942638</c:v>
                </c:pt>
                <c:pt idx="95">
                  <c:v>0.32167145154584748</c:v>
                </c:pt>
                <c:pt idx="96">
                  <c:v>0.32586300974490867</c:v>
                </c:pt>
                <c:pt idx="97">
                  <c:v>0.32503672993140753</c:v>
                </c:pt>
                <c:pt idx="98">
                  <c:v>0.32306637196017235</c:v>
                </c:pt>
                <c:pt idx="99">
                  <c:v>0.31586775428677477</c:v>
                </c:pt>
                <c:pt idx="100">
                  <c:v>0.32347497517689494</c:v>
                </c:pt>
                <c:pt idx="101">
                  <c:v>0.32391223052112456</c:v>
                </c:pt>
                <c:pt idx="102">
                  <c:v>0.33228035657195609</c:v>
                </c:pt>
                <c:pt idx="103">
                  <c:v>0.32909491493147219</c:v>
                </c:pt>
                <c:pt idx="104">
                  <c:v>0.3247338733175052</c:v>
                </c:pt>
                <c:pt idx="105">
                  <c:v>0.32016903544552083</c:v>
                </c:pt>
                <c:pt idx="106">
                  <c:v>0.33050496145370428</c:v>
                </c:pt>
                <c:pt idx="107">
                  <c:v>0.33889243461108509</c:v>
                </c:pt>
                <c:pt idx="108" formatCode="0.00%">
                  <c:v>0.35639825238145734</c:v>
                </c:pt>
                <c:pt idx="109" formatCode="0.00%">
                  <c:v>0.35330260546762754</c:v>
                </c:pt>
                <c:pt idx="110" formatCode="0.00%">
                  <c:v>0.36274570404672851</c:v>
                </c:pt>
                <c:pt idx="111" formatCode="0.00%">
                  <c:v>0.38345735778322443</c:v>
                </c:pt>
                <c:pt idx="112" formatCode="0.00%">
                  <c:v>0.3894518316265721</c:v>
                </c:pt>
                <c:pt idx="113" formatCode="0.00%">
                  <c:v>0.39180428394225969</c:v>
                </c:pt>
                <c:pt idx="114" formatCode="0.00%">
                  <c:v>0.41385352545341342</c:v>
                </c:pt>
                <c:pt idx="115" formatCode="0.00%">
                  <c:v>0.4193757217018278</c:v>
                </c:pt>
                <c:pt idx="116" formatCode="0.00%">
                  <c:v>0.42803257382955173</c:v>
                </c:pt>
                <c:pt idx="117" formatCode="0.00%">
                  <c:v>0.43695421476899821</c:v>
                </c:pt>
                <c:pt idx="118" formatCode="0.00%">
                  <c:v>0.44018769530600843</c:v>
                </c:pt>
                <c:pt idx="119" formatCode="0.00%">
                  <c:v>0.44161233058194604</c:v>
                </c:pt>
                <c:pt idx="120" formatCode="0.00%">
                  <c:v>0.46218376246629472</c:v>
                </c:pt>
                <c:pt idx="121" formatCode="0.00%">
                  <c:v>0.46497902510630384</c:v>
                </c:pt>
                <c:pt idx="122" formatCode="0.00%">
                  <c:v>0.47279982305582036</c:v>
                </c:pt>
                <c:pt idx="123" formatCode="0.00%">
                  <c:v>0.47593483394092501</c:v>
                </c:pt>
                <c:pt idx="124" formatCode="0.00%">
                  <c:v>0.47532782494582621</c:v>
                </c:pt>
                <c:pt idx="125" formatCode="0.00%">
                  <c:v>0.48044017563470404</c:v>
                </c:pt>
                <c:pt idx="126" formatCode="0.00%">
                  <c:v>0.48473399437439885</c:v>
                </c:pt>
                <c:pt idx="127" formatCode="0.00%">
                  <c:v>0.49720362844908933</c:v>
                </c:pt>
                <c:pt idx="128" formatCode="0.00%">
                  <c:v>0.50154500456362683</c:v>
                </c:pt>
                <c:pt idx="129" formatCode="0.00%">
                  <c:v>0.50827349626994067</c:v>
                </c:pt>
                <c:pt idx="130" formatCode="0.00%">
                  <c:v>0.50650078355539108</c:v>
                </c:pt>
                <c:pt idx="131" formatCode="0.00%">
                  <c:v>0.5098949928920341</c:v>
                </c:pt>
                <c:pt idx="132">
                  <c:v>0.51569710286446491</c:v>
                </c:pt>
                <c:pt idx="133">
                  <c:v>0.51716960819302316</c:v>
                </c:pt>
                <c:pt idx="134" formatCode="0.00%">
                  <c:v>0.51975425058828739</c:v>
                </c:pt>
                <c:pt idx="135" formatCode="0.00%">
                  <c:v>0.52321696706261878</c:v>
                </c:pt>
                <c:pt idx="136" formatCode="0.00%">
                  <c:v>0.51871683952624081</c:v>
                </c:pt>
              </c:numCache>
            </c:numRef>
          </c:val>
          <c:smooth val="0"/>
        </c:ser>
        <c:ser>
          <c:idx val="2"/>
          <c:order val="2"/>
          <c:tx>
            <c:v>Divida Bruta (Met. BC)</c:v>
          </c:tx>
          <c:spPr>
            <a:ln w="12700">
              <a:solidFill>
                <a:srgbClr val="BD534B"/>
              </a:solidFill>
            </a:ln>
          </c:spPr>
          <c:marker>
            <c:symbol val="none"/>
          </c:marker>
          <c:cat>
            <c:strRef>
              <c:f>BCB_Divida!$C$2:$EQ$2</c:f>
              <c:strCache>
                <c:ptCount val="137"/>
                <c:pt idx="0">
                  <c:v>Dez/06</c:v>
                </c:pt>
                <c:pt idx="1">
                  <c:v>jan/07</c:v>
                </c:pt>
                <c:pt idx="2">
                  <c:v>Fev/07</c:v>
                </c:pt>
                <c:pt idx="3">
                  <c:v>mar/07</c:v>
                </c:pt>
                <c:pt idx="4">
                  <c:v>Abr/07</c:v>
                </c:pt>
                <c:pt idx="5">
                  <c:v>Mai/07</c:v>
                </c:pt>
                <c:pt idx="6">
                  <c:v>jun/07</c:v>
                </c:pt>
                <c:pt idx="7">
                  <c:v>jul/07</c:v>
                </c:pt>
                <c:pt idx="8">
                  <c:v>Ago/07</c:v>
                </c:pt>
                <c:pt idx="9">
                  <c:v>Set/07</c:v>
                </c:pt>
                <c:pt idx="10">
                  <c:v>Out/07</c:v>
                </c:pt>
                <c:pt idx="11">
                  <c:v>jul/07</c:v>
                </c:pt>
                <c:pt idx="12">
                  <c:v>Dez/07</c:v>
                </c:pt>
                <c:pt idx="13">
                  <c:v>jan/08</c:v>
                </c:pt>
                <c:pt idx="14">
                  <c:v>Fev/08</c:v>
                </c:pt>
                <c:pt idx="15">
                  <c:v>mar/08</c:v>
                </c:pt>
                <c:pt idx="16">
                  <c:v>Abr/08</c:v>
                </c:pt>
                <c:pt idx="17">
                  <c:v>Mai/08</c:v>
                </c:pt>
                <c:pt idx="18">
                  <c:v>jun/08</c:v>
                </c:pt>
                <c:pt idx="19">
                  <c:v>jul/08</c:v>
                </c:pt>
                <c:pt idx="20">
                  <c:v>Ago/08</c:v>
                </c:pt>
                <c:pt idx="21">
                  <c:v>Set/08</c:v>
                </c:pt>
                <c:pt idx="22">
                  <c:v>Out/08</c:v>
                </c:pt>
                <c:pt idx="23">
                  <c:v>ago/08</c:v>
                </c:pt>
                <c:pt idx="24">
                  <c:v>Dez/08</c:v>
                </c:pt>
                <c:pt idx="25">
                  <c:v>jan/09</c:v>
                </c:pt>
                <c:pt idx="26">
                  <c:v>Fev/09</c:v>
                </c:pt>
                <c:pt idx="27">
                  <c:v>mar/09</c:v>
                </c:pt>
                <c:pt idx="28">
                  <c:v>Abr/09</c:v>
                </c:pt>
                <c:pt idx="29">
                  <c:v>Mai/09</c:v>
                </c:pt>
                <c:pt idx="30">
                  <c:v>jun/09</c:v>
                </c:pt>
                <c:pt idx="31">
                  <c:v>jul/09</c:v>
                </c:pt>
                <c:pt idx="32">
                  <c:v>Ago/09</c:v>
                </c:pt>
                <c:pt idx="33">
                  <c:v>Set/09</c:v>
                </c:pt>
                <c:pt idx="34">
                  <c:v>Out/09</c:v>
                </c:pt>
                <c:pt idx="35">
                  <c:v>set/09</c:v>
                </c:pt>
                <c:pt idx="36">
                  <c:v>Dez/09</c:v>
                </c:pt>
                <c:pt idx="37">
                  <c:v>jan/10</c:v>
                </c:pt>
                <c:pt idx="38">
                  <c:v>Fev/10</c:v>
                </c:pt>
                <c:pt idx="39">
                  <c:v>mar/10</c:v>
                </c:pt>
                <c:pt idx="40">
                  <c:v>Abr/10</c:v>
                </c:pt>
                <c:pt idx="41">
                  <c:v>Mai/10</c:v>
                </c:pt>
                <c:pt idx="42">
                  <c:v>jun/10</c:v>
                </c:pt>
                <c:pt idx="43">
                  <c:v>jul/10</c:v>
                </c:pt>
                <c:pt idx="44">
                  <c:v>Ago/10</c:v>
                </c:pt>
                <c:pt idx="45">
                  <c:v>Set/10</c:v>
                </c:pt>
                <c:pt idx="46">
                  <c:v>Out/10</c:v>
                </c:pt>
                <c:pt idx="47">
                  <c:v>out/10</c:v>
                </c:pt>
                <c:pt idx="48">
                  <c:v>Dez/10</c:v>
                </c:pt>
                <c:pt idx="49">
                  <c:v>jan/11</c:v>
                </c:pt>
                <c:pt idx="50">
                  <c:v>Fev/11</c:v>
                </c:pt>
                <c:pt idx="51">
                  <c:v>mar/11</c:v>
                </c:pt>
                <c:pt idx="52">
                  <c:v>Abr/11</c:v>
                </c:pt>
                <c:pt idx="53">
                  <c:v>Mai/11</c:v>
                </c:pt>
                <c:pt idx="54">
                  <c:v>jun/11</c:v>
                </c:pt>
                <c:pt idx="55">
                  <c:v>jul/11</c:v>
                </c:pt>
                <c:pt idx="56">
                  <c:v>Ago/11</c:v>
                </c:pt>
                <c:pt idx="57">
                  <c:v>Set/11</c:v>
                </c:pt>
                <c:pt idx="58">
                  <c:v>Out/11</c:v>
                </c:pt>
                <c:pt idx="59">
                  <c:v>nov/11</c:v>
                </c:pt>
                <c:pt idx="60">
                  <c:v>Dez/11</c:v>
                </c:pt>
                <c:pt idx="61">
                  <c:v>jan/12</c:v>
                </c:pt>
                <c:pt idx="62">
                  <c:v>Fev/12</c:v>
                </c:pt>
                <c:pt idx="63">
                  <c:v>mar/12</c:v>
                </c:pt>
                <c:pt idx="64">
                  <c:v>Abr/12</c:v>
                </c:pt>
                <c:pt idx="65">
                  <c:v>Mai/12</c:v>
                </c:pt>
                <c:pt idx="66">
                  <c:v>jun/12</c:v>
                </c:pt>
                <c:pt idx="67">
                  <c:v>jul/12</c:v>
                </c:pt>
                <c:pt idx="68">
                  <c:v>Ago/12</c:v>
                </c:pt>
                <c:pt idx="69">
                  <c:v>Set/12</c:v>
                </c:pt>
                <c:pt idx="70">
                  <c:v>Out/12</c:v>
                </c:pt>
                <c:pt idx="71">
                  <c:v>nov/12</c:v>
                </c:pt>
                <c:pt idx="72">
                  <c:v>Dez/12</c:v>
                </c:pt>
                <c:pt idx="73">
                  <c:v>jan/13</c:v>
                </c:pt>
                <c:pt idx="74">
                  <c:v>Fev/13</c:v>
                </c:pt>
                <c:pt idx="75">
                  <c:v>mar/13</c:v>
                </c:pt>
                <c:pt idx="76">
                  <c:v>Abr/13</c:v>
                </c:pt>
                <c:pt idx="77">
                  <c:v>Mai/13</c:v>
                </c:pt>
                <c:pt idx="78">
                  <c:v>jun/13</c:v>
                </c:pt>
                <c:pt idx="79">
                  <c:v>jul/13</c:v>
                </c:pt>
                <c:pt idx="80">
                  <c:v>Ago/13</c:v>
                </c:pt>
                <c:pt idx="81">
                  <c:v>Set/13</c:v>
                </c:pt>
                <c:pt idx="82">
                  <c:v>Out/13</c:v>
                </c:pt>
                <c:pt idx="83">
                  <c:v>nov/13</c:v>
                </c:pt>
                <c:pt idx="84">
                  <c:v>Dez/13</c:v>
                </c:pt>
                <c:pt idx="85">
                  <c:v>jan/14</c:v>
                </c:pt>
                <c:pt idx="86">
                  <c:v>Fev/14</c:v>
                </c:pt>
                <c:pt idx="87">
                  <c:v>mar/14</c:v>
                </c:pt>
                <c:pt idx="88">
                  <c:v>Abr/14</c:v>
                </c:pt>
                <c:pt idx="89">
                  <c:v>Mai/14</c:v>
                </c:pt>
                <c:pt idx="90">
                  <c:v>jun/14</c:v>
                </c:pt>
                <c:pt idx="91">
                  <c:v>jul/14</c:v>
                </c:pt>
                <c:pt idx="92">
                  <c:v>Ago/14</c:v>
                </c:pt>
                <c:pt idx="93">
                  <c:v>Set/14</c:v>
                </c:pt>
                <c:pt idx="94">
                  <c:v>Out/14</c:v>
                </c:pt>
                <c:pt idx="95">
                  <c:v>nov/14</c:v>
                </c:pt>
                <c:pt idx="96">
                  <c:v>Dez/14</c:v>
                </c:pt>
                <c:pt idx="97">
                  <c:v>jan/15</c:v>
                </c:pt>
                <c:pt idx="98">
                  <c:v>Fev/15</c:v>
                </c:pt>
                <c:pt idx="99">
                  <c:v>mar/15</c:v>
                </c:pt>
                <c:pt idx="100">
                  <c:v>Abr/15</c:v>
                </c:pt>
                <c:pt idx="101">
                  <c:v>Mai/15</c:v>
                </c:pt>
                <c:pt idx="102">
                  <c:v>jun/15</c:v>
                </c:pt>
                <c:pt idx="103">
                  <c:v>jul/15</c:v>
                </c:pt>
                <c:pt idx="104">
                  <c:v>Ago/15</c:v>
                </c:pt>
                <c:pt idx="105">
                  <c:v>Set/15</c:v>
                </c:pt>
                <c:pt idx="106">
                  <c:v>Out/15</c:v>
                </c:pt>
                <c:pt idx="107">
                  <c:v>nov/15</c:v>
                </c:pt>
                <c:pt idx="108">
                  <c:v>dez/15</c:v>
                </c:pt>
                <c:pt idx="109">
                  <c:v>jan/16</c:v>
                </c:pt>
                <c:pt idx="110">
                  <c:v>fev/16</c:v>
                </c:pt>
                <c:pt idx="111">
                  <c:v>mar/16</c:v>
                </c:pt>
                <c:pt idx="112">
                  <c:v>abr/16</c:v>
                </c:pt>
                <c:pt idx="113">
                  <c:v>mai/16</c:v>
                </c:pt>
                <c:pt idx="114">
                  <c:v>jun/16</c:v>
                </c:pt>
                <c:pt idx="115">
                  <c:v>jul/16</c:v>
                </c:pt>
                <c:pt idx="116">
                  <c:v>ago/16</c:v>
                </c:pt>
                <c:pt idx="117">
                  <c:v>set/16</c:v>
                </c:pt>
                <c:pt idx="118">
                  <c:v>out/16</c:v>
                </c:pt>
                <c:pt idx="119">
                  <c:v>nov/16</c:v>
                </c:pt>
                <c:pt idx="120">
                  <c:v>dez/16</c:v>
                </c:pt>
                <c:pt idx="121">
                  <c:v>jan/17</c:v>
                </c:pt>
                <c:pt idx="122">
                  <c:v>fev/17</c:v>
                </c:pt>
                <c:pt idx="123">
                  <c:v>mar/17</c:v>
                </c:pt>
                <c:pt idx="124">
                  <c:v>abr/17</c:v>
                </c:pt>
                <c:pt idx="125">
                  <c:v>mai/17</c:v>
                </c:pt>
                <c:pt idx="126">
                  <c:v>jun/17</c:v>
                </c:pt>
                <c:pt idx="127">
                  <c:v>jul/17</c:v>
                </c:pt>
                <c:pt idx="128">
                  <c:v>ago/17</c:v>
                </c:pt>
                <c:pt idx="129">
                  <c:v>set/17</c:v>
                </c:pt>
                <c:pt idx="130">
                  <c:v>out/17</c:v>
                </c:pt>
                <c:pt idx="131">
                  <c:v>nov/17</c:v>
                </c:pt>
                <c:pt idx="132">
                  <c:v>dez/17</c:v>
                </c:pt>
                <c:pt idx="133">
                  <c:v>jan/18</c:v>
                </c:pt>
                <c:pt idx="134">
                  <c:v>fev/18</c:v>
                </c:pt>
                <c:pt idx="135">
                  <c:v>mar/18</c:v>
                </c:pt>
                <c:pt idx="136">
                  <c:v>abr/18</c:v>
                </c:pt>
              </c:strCache>
            </c:strRef>
          </c:cat>
          <c:val>
            <c:numRef>
              <c:f>BCB_Divida!$C$71:$EQ$71</c:f>
              <c:numCache>
                <c:formatCode>0.0%</c:formatCode>
                <c:ptCount val="137"/>
                <c:pt idx="0">
                  <c:v>0.55475108949717644</c:v>
                </c:pt>
                <c:pt idx="1">
                  <c:v>0.56157829461337905</c:v>
                </c:pt>
                <c:pt idx="2">
                  <c:v>0.56890960010718095</c:v>
                </c:pt>
                <c:pt idx="3">
                  <c:v>0.57237676902999302</c:v>
                </c:pt>
                <c:pt idx="4">
                  <c:v>0.57172276352729545</c:v>
                </c:pt>
                <c:pt idx="5">
                  <c:v>0.57922378635849781</c:v>
                </c:pt>
                <c:pt idx="6">
                  <c:v>0.58225068797074331</c:v>
                </c:pt>
                <c:pt idx="7">
                  <c:v>0.58331986315032447</c:v>
                </c:pt>
                <c:pt idx="8">
                  <c:v>0.58472555773394219</c:v>
                </c:pt>
                <c:pt idx="9">
                  <c:v>0.57881108238966938</c:v>
                </c:pt>
                <c:pt idx="10">
                  <c:v>0.57464250183899701</c:v>
                </c:pt>
                <c:pt idx="11">
                  <c:v>0.57238371038002578</c:v>
                </c:pt>
                <c:pt idx="12">
                  <c:v>0.56717011933147232</c:v>
                </c:pt>
                <c:pt idx="13">
                  <c:v>0.5751112572669409</c:v>
                </c:pt>
                <c:pt idx="14">
                  <c:v>0.57049344157796733</c:v>
                </c:pt>
                <c:pt idx="15">
                  <c:v>0.5709062478482575</c:v>
                </c:pt>
                <c:pt idx="16">
                  <c:v>0.56529264392973044</c:v>
                </c:pt>
                <c:pt idx="17">
                  <c:v>0.5583067351911648</c:v>
                </c:pt>
                <c:pt idx="18">
                  <c:v>0.55595417230115729</c:v>
                </c:pt>
                <c:pt idx="19">
                  <c:v>0.55458300965181206</c:v>
                </c:pt>
                <c:pt idx="20">
                  <c:v>0.54884172614880844</c:v>
                </c:pt>
                <c:pt idx="21">
                  <c:v>0.54830470459511427</c:v>
                </c:pt>
                <c:pt idx="22">
                  <c:v>0.55058108965545527</c:v>
                </c:pt>
                <c:pt idx="23">
                  <c:v>0.54655739811477766</c:v>
                </c:pt>
                <c:pt idx="24">
                  <c:v>0.55980646187515926</c:v>
                </c:pt>
                <c:pt idx="25">
                  <c:v>0.56861183395219927</c:v>
                </c:pt>
                <c:pt idx="26">
                  <c:v>0.57152889236422433</c:v>
                </c:pt>
                <c:pt idx="27">
                  <c:v>0.574698476362419</c:v>
                </c:pt>
                <c:pt idx="28">
                  <c:v>0.56786098676769736</c:v>
                </c:pt>
                <c:pt idx="29">
                  <c:v>0.57052423155939758</c:v>
                </c:pt>
                <c:pt idx="30">
                  <c:v>0.58338894662124652</c:v>
                </c:pt>
                <c:pt idx="31">
                  <c:v>0.59732571122805966</c:v>
                </c:pt>
                <c:pt idx="32">
                  <c:v>0.60802407828979188</c:v>
                </c:pt>
                <c:pt idx="33">
                  <c:v>0.60803909172938464</c:v>
                </c:pt>
                <c:pt idx="34">
                  <c:v>0.61050694613287715</c:v>
                </c:pt>
                <c:pt idx="35">
                  <c:v>0.60297116820309804</c:v>
                </c:pt>
                <c:pt idx="36">
                  <c:v>0.59207933255405087</c:v>
                </c:pt>
                <c:pt idx="37">
                  <c:v>0.5977237637398114</c:v>
                </c:pt>
                <c:pt idx="38">
                  <c:v>0.59024061239888681</c:v>
                </c:pt>
                <c:pt idx="39">
                  <c:v>0.56243859648846173</c:v>
                </c:pt>
                <c:pt idx="40">
                  <c:v>0.56059352465949819</c:v>
                </c:pt>
                <c:pt idx="41">
                  <c:v>0.5595976682299012</c:v>
                </c:pt>
                <c:pt idx="42">
                  <c:v>0.55782084569312052</c:v>
                </c:pt>
                <c:pt idx="43">
                  <c:v>0.55537262307369384</c:v>
                </c:pt>
                <c:pt idx="44">
                  <c:v>0.54982983345128233</c:v>
                </c:pt>
                <c:pt idx="45">
                  <c:v>0.54892684533646141</c:v>
                </c:pt>
                <c:pt idx="46">
                  <c:v>0.55056291326010298</c:v>
                </c:pt>
                <c:pt idx="47">
                  <c:v>0.54613339685055529</c:v>
                </c:pt>
                <c:pt idx="48">
                  <c:v>0.51765334914485661</c:v>
                </c:pt>
                <c:pt idx="49">
                  <c:v>0.52385524778631143</c:v>
                </c:pt>
                <c:pt idx="50">
                  <c:v>0.52352865345003408</c:v>
                </c:pt>
                <c:pt idx="51">
                  <c:v>0.52612090541326617</c:v>
                </c:pt>
                <c:pt idx="52">
                  <c:v>0.52620052492572966</c:v>
                </c:pt>
                <c:pt idx="53">
                  <c:v>0.52250417469724286</c:v>
                </c:pt>
                <c:pt idx="54">
                  <c:v>0.5235219089083053</c:v>
                </c:pt>
                <c:pt idx="55">
                  <c:v>0.52490279664605122</c:v>
                </c:pt>
                <c:pt idx="56">
                  <c:v>0.52252459960701536</c:v>
                </c:pt>
                <c:pt idx="57">
                  <c:v>0.52106608385137343</c:v>
                </c:pt>
                <c:pt idx="58">
                  <c:v>0.51691367359197915</c:v>
                </c:pt>
                <c:pt idx="59">
                  <c:v>0.51748327568449348</c:v>
                </c:pt>
                <c:pt idx="60">
                  <c:v>0.51266175207217357</c:v>
                </c:pt>
                <c:pt idx="61">
                  <c:v>0.51851864736941</c:v>
                </c:pt>
                <c:pt idx="62">
                  <c:v>0.5227397772453517</c:v>
                </c:pt>
                <c:pt idx="63">
                  <c:v>0.52717608267872218</c:v>
                </c:pt>
                <c:pt idx="64">
                  <c:v>0.53198214686514189</c:v>
                </c:pt>
                <c:pt idx="65">
                  <c:v>0.53228527814642568</c:v>
                </c:pt>
                <c:pt idx="66">
                  <c:v>0.5341971047643761</c:v>
                </c:pt>
                <c:pt idx="67">
                  <c:v>0.53594087579507055</c:v>
                </c:pt>
                <c:pt idx="68">
                  <c:v>0.53330192824908174</c:v>
                </c:pt>
                <c:pt idx="69">
                  <c:v>0.5404989165170877</c:v>
                </c:pt>
                <c:pt idx="70">
                  <c:v>0.54555327037670798</c:v>
                </c:pt>
                <c:pt idx="71">
                  <c:v>0.54690552051747987</c:v>
                </c:pt>
                <c:pt idx="72">
                  <c:v>0.53667189110830149</c:v>
                </c:pt>
                <c:pt idx="73">
                  <c:v>0.53961120307815791</c:v>
                </c:pt>
                <c:pt idx="74">
                  <c:v>0.53975079663572134</c:v>
                </c:pt>
                <c:pt idx="75">
                  <c:v>0.54050953266322932</c:v>
                </c:pt>
                <c:pt idx="76">
                  <c:v>0.53818850652793848</c:v>
                </c:pt>
                <c:pt idx="77">
                  <c:v>0.53973015764940568</c:v>
                </c:pt>
                <c:pt idx="78">
                  <c:v>0.53607334885626889</c:v>
                </c:pt>
                <c:pt idx="79">
                  <c:v>0.53693767414217508</c:v>
                </c:pt>
                <c:pt idx="80">
                  <c:v>0.53446333746584451</c:v>
                </c:pt>
                <c:pt idx="81">
                  <c:v>0.52946059389444056</c:v>
                </c:pt>
                <c:pt idx="82">
                  <c:v>0.5309072217263956</c:v>
                </c:pt>
                <c:pt idx="83">
                  <c:v>0.52723965290719643</c:v>
                </c:pt>
                <c:pt idx="84">
                  <c:v>0.5154150463463294</c:v>
                </c:pt>
                <c:pt idx="85">
                  <c:v>0.52618039102049319</c:v>
                </c:pt>
                <c:pt idx="86">
                  <c:v>0.51828579242553641</c:v>
                </c:pt>
                <c:pt idx="87">
                  <c:v>0.51784347057627977</c:v>
                </c:pt>
                <c:pt idx="88">
                  <c:v>0.51969241029776436</c:v>
                </c:pt>
                <c:pt idx="89">
                  <c:v>0.52139075302115911</c:v>
                </c:pt>
                <c:pt idx="90">
                  <c:v>0.52747335469768375</c:v>
                </c:pt>
                <c:pt idx="91">
                  <c:v>0.53206994955358256</c:v>
                </c:pt>
                <c:pt idx="92">
                  <c:v>0.53822941416497616</c:v>
                </c:pt>
                <c:pt idx="93">
                  <c:v>0.55105514149143575</c:v>
                </c:pt>
                <c:pt idx="94">
                  <c:v>0.55415239754329748</c:v>
                </c:pt>
                <c:pt idx="95">
                  <c:v>0.55984090546225118</c:v>
                </c:pt>
                <c:pt idx="96">
                  <c:v>0.56280931953117375</c:v>
                </c:pt>
                <c:pt idx="97">
                  <c:v>0.57166955930655083</c:v>
                </c:pt>
                <c:pt idx="98">
                  <c:v>0.58292508438711044</c:v>
                </c:pt>
                <c:pt idx="99">
                  <c:v>0.59496517707471619</c:v>
                </c:pt>
                <c:pt idx="100">
                  <c:v>0.59116017214572725</c:v>
                </c:pt>
                <c:pt idx="101">
                  <c:v>0.60211763331655699</c:v>
                </c:pt>
                <c:pt idx="102">
                  <c:v>0.60748049935090198</c:v>
                </c:pt>
                <c:pt idx="103">
                  <c:v>0.62163602921130268</c:v>
                </c:pt>
                <c:pt idx="104">
                  <c:v>0.62991945473168431</c:v>
                </c:pt>
                <c:pt idx="105">
                  <c:v>0.63647693902810565</c:v>
                </c:pt>
                <c:pt idx="106">
                  <c:v>0.63904506738499789</c:v>
                </c:pt>
                <c:pt idx="107">
                  <c:v>0.64262729296712173</c:v>
                </c:pt>
                <c:pt idx="108" formatCode="0.00%">
                  <c:v>0.65504712939279708</c:v>
                </c:pt>
                <c:pt idx="109" formatCode="0.00%">
                  <c:v>0.66496464315688542</c:v>
                </c:pt>
                <c:pt idx="110" formatCode="0.00%">
                  <c:v>0.66639696750031019</c:v>
                </c:pt>
                <c:pt idx="111" formatCode="0.00%">
                  <c:v>0.66355052521058777</c:v>
                </c:pt>
                <c:pt idx="112" formatCode="0.00%">
                  <c:v>0.66753001669668954</c:v>
                </c:pt>
                <c:pt idx="113" formatCode="0.00%">
                  <c:v>0.67749256046076134</c:v>
                </c:pt>
                <c:pt idx="114" formatCode="0.00%">
                  <c:v>0.6757942718248956</c:v>
                </c:pt>
                <c:pt idx="115" formatCode="0.00%">
                  <c:v>0.68714331482973179</c:v>
                </c:pt>
                <c:pt idx="116" formatCode="0.00%">
                  <c:v>0.69321070178250188</c:v>
                </c:pt>
                <c:pt idx="117" formatCode="0.00%">
                  <c:v>0.70073092195820841</c:v>
                </c:pt>
                <c:pt idx="118" formatCode="0.00%">
                  <c:v>0.70006560845389132</c:v>
                </c:pt>
                <c:pt idx="119" formatCode="0.00%">
                  <c:v>0.71106215065801281</c:v>
                </c:pt>
                <c:pt idx="120" formatCode="0.00%">
                  <c:v>0.69952501089228047</c:v>
                </c:pt>
                <c:pt idx="121" formatCode="0.00%">
                  <c:v>0.69869340584268191</c:v>
                </c:pt>
                <c:pt idx="122" formatCode="0.00%">
                  <c:v>0.70418073403331372</c:v>
                </c:pt>
                <c:pt idx="123" formatCode="0.00%">
                  <c:v>0.7132848265036954</c:v>
                </c:pt>
                <c:pt idx="124" formatCode="0.00%">
                  <c:v>0.71458850345582581</c:v>
                </c:pt>
                <c:pt idx="125" formatCode="0.00%">
                  <c:v>0.72391119280845628</c:v>
                </c:pt>
                <c:pt idx="126" formatCode="0.00%">
                  <c:v>0.7279202930586226</c:v>
                </c:pt>
                <c:pt idx="127" formatCode="0.00%">
                  <c:v>0.73231584944753947</c:v>
                </c:pt>
                <c:pt idx="128" formatCode="0.00%">
                  <c:v>0.73692658219669127</c:v>
                </c:pt>
                <c:pt idx="129" formatCode="0.00%">
                  <c:v>0.73809892078773176</c:v>
                </c:pt>
                <c:pt idx="130" formatCode="0.00%">
                  <c:v>0.74276449467434214</c:v>
                </c:pt>
                <c:pt idx="131" formatCode="0.00%">
                  <c:v>0.74224077955811685</c:v>
                </c:pt>
                <c:pt idx="132" formatCode="0.00%">
                  <c:v>0.7400492023491626</c:v>
                </c:pt>
                <c:pt idx="133">
                  <c:v>0.74446429911459533</c:v>
                </c:pt>
                <c:pt idx="134" formatCode="0.00%">
                  <c:v>0.75077905557612468</c:v>
                </c:pt>
                <c:pt idx="135" formatCode="0.00%">
                  <c:v>0.7530441723041702</c:v>
                </c:pt>
                <c:pt idx="136" formatCode="0.00%">
                  <c:v>0.75905719015163442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BCB_Divida!$B$67</c:f>
              <c:strCache>
                <c:ptCount val="1"/>
                <c:pt idx="0">
                  <c:v>Divida Bruta ex-Reservas Internacionais</c:v>
                </c:pt>
              </c:strCache>
            </c:strRef>
          </c:tx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BCB_Divida!$C$2:$EQ$2</c:f>
              <c:strCache>
                <c:ptCount val="137"/>
                <c:pt idx="0">
                  <c:v>Dez/06</c:v>
                </c:pt>
                <c:pt idx="1">
                  <c:v>jan/07</c:v>
                </c:pt>
                <c:pt idx="2">
                  <c:v>Fev/07</c:v>
                </c:pt>
                <c:pt idx="3">
                  <c:v>mar/07</c:v>
                </c:pt>
                <c:pt idx="4">
                  <c:v>Abr/07</c:v>
                </c:pt>
                <c:pt idx="5">
                  <c:v>Mai/07</c:v>
                </c:pt>
                <c:pt idx="6">
                  <c:v>jun/07</c:v>
                </c:pt>
                <c:pt idx="7">
                  <c:v>jul/07</c:v>
                </c:pt>
                <c:pt idx="8">
                  <c:v>Ago/07</c:v>
                </c:pt>
                <c:pt idx="9">
                  <c:v>Set/07</c:v>
                </c:pt>
                <c:pt idx="10">
                  <c:v>Out/07</c:v>
                </c:pt>
                <c:pt idx="11">
                  <c:v>jul/07</c:v>
                </c:pt>
                <c:pt idx="12">
                  <c:v>Dez/07</c:v>
                </c:pt>
                <c:pt idx="13">
                  <c:v>jan/08</c:v>
                </c:pt>
                <c:pt idx="14">
                  <c:v>Fev/08</c:v>
                </c:pt>
                <c:pt idx="15">
                  <c:v>mar/08</c:v>
                </c:pt>
                <c:pt idx="16">
                  <c:v>Abr/08</c:v>
                </c:pt>
                <c:pt idx="17">
                  <c:v>Mai/08</c:v>
                </c:pt>
                <c:pt idx="18">
                  <c:v>jun/08</c:v>
                </c:pt>
                <c:pt idx="19">
                  <c:v>jul/08</c:v>
                </c:pt>
                <c:pt idx="20">
                  <c:v>Ago/08</c:v>
                </c:pt>
                <c:pt idx="21">
                  <c:v>Set/08</c:v>
                </c:pt>
                <c:pt idx="22">
                  <c:v>Out/08</c:v>
                </c:pt>
                <c:pt idx="23">
                  <c:v>ago/08</c:v>
                </c:pt>
                <c:pt idx="24">
                  <c:v>Dez/08</c:v>
                </c:pt>
                <c:pt idx="25">
                  <c:v>jan/09</c:v>
                </c:pt>
                <c:pt idx="26">
                  <c:v>Fev/09</c:v>
                </c:pt>
                <c:pt idx="27">
                  <c:v>mar/09</c:v>
                </c:pt>
                <c:pt idx="28">
                  <c:v>Abr/09</c:v>
                </c:pt>
                <c:pt idx="29">
                  <c:v>Mai/09</c:v>
                </c:pt>
                <c:pt idx="30">
                  <c:v>jun/09</c:v>
                </c:pt>
                <c:pt idx="31">
                  <c:v>jul/09</c:v>
                </c:pt>
                <c:pt idx="32">
                  <c:v>Ago/09</c:v>
                </c:pt>
                <c:pt idx="33">
                  <c:v>Set/09</c:v>
                </c:pt>
                <c:pt idx="34">
                  <c:v>Out/09</c:v>
                </c:pt>
                <c:pt idx="35">
                  <c:v>set/09</c:v>
                </c:pt>
                <c:pt idx="36">
                  <c:v>Dez/09</c:v>
                </c:pt>
                <c:pt idx="37">
                  <c:v>jan/10</c:v>
                </c:pt>
                <c:pt idx="38">
                  <c:v>Fev/10</c:v>
                </c:pt>
                <c:pt idx="39">
                  <c:v>mar/10</c:v>
                </c:pt>
                <c:pt idx="40">
                  <c:v>Abr/10</c:v>
                </c:pt>
                <c:pt idx="41">
                  <c:v>Mai/10</c:v>
                </c:pt>
                <c:pt idx="42">
                  <c:v>jun/10</c:v>
                </c:pt>
                <c:pt idx="43">
                  <c:v>jul/10</c:v>
                </c:pt>
                <c:pt idx="44">
                  <c:v>Ago/10</c:v>
                </c:pt>
                <c:pt idx="45">
                  <c:v>Set/10</c:v>
                </c:pt>
                <c:pt idx="46">
                  <c:v>Out/10</c:v>
                </c:pt>
                <c:pt idx="47">
                  <c:v>out/10</c:v>
                </c:pt>
                <c:pt idx="48">
                  <c:v>Dez/10</c:v>
                </c:pt>
                <c:pt idx="49">
                  <c:v>jan/11</c:v>
                </c:pt>
                <c:pt idx="50">
                  <c:v>Fev/11</c:v>
                </c:pt>
                <c:pt idx="51">
                  <c:v>mar/11</c:v>
                </c:pt>
                <c:pt idx="52">
                  <c:v>Abr/11</c:v>
                </c:pt>
                <c:pt idx="53">
                  <c:v>Mai/11</c:v>
                </c:pt>
                <c:pt idx="54">
                  <c:v>jun/11</c:v>
                </c:pt>
                <c:pt idx="55">
                  <c:v>jul/11</c:v>
                </c:pt>
                <c:pt idx="56">
                  <c:v>Ago/11</c:v>
                </c:pt>
                <c:pt idx="57">
                  <c:v>Set/11</c:v>
                </c:pt>
                <c:pt idx="58">
                  <c:v>Out/11</c:v>
                </c:pt>
                <c:pt idx="59">
                  <c:v>nov/11</c:v>
                </c:pt>
                <c:pt idx="60">
                  <c:v>Dez/11</c:v>
                </c:pt>
                <c:pt idx="61">
                  <c:v>jan/12</c:v>
                </c:pt>
                <c:pt idx="62">
                  <c:v>Fev/12</c:v>
                </c:pt>
                <c:pt idx="63">
                  <c:v>mar/12</c:v>
                </c:pt>
                <c:pt idx="64">
                  <c:v>Abr/12</c:v>
                </c:pt>
                <c:pt idx="65">
                  <c:v>Mai/12</c:v>
                </c:pt>
                <c:pt idx="66">
                  <c:v>jun/12</c:v>
                </c:pt>
                <c:pt idx="67">
                  <c:v>jul/12</c:v>
                </c:pt>
                <c:pt idx="68">
                  <c:v>Ago/12</c:v>
                </c:pt>
                <c:pt idx="69">
                  <c:v>Set/12</c:v>
                </c:pt>
                <c:pt idx="70">
                  <c:v>Out/12</c:v>
                </c:pt>
                <c:pt idx="71">
                  <c:v>nov/12</c:v>
                </c:pt>
                <c:pt idx="72">
                  <c:v>Dez/12</c:v>
                </c:pt>
                <c:pt idx="73">
                  <c:v>jan/13</c:v>
                </c:pt>
                <c:pt idx="74">
                  <c:v>Fev/13</c:v>
                </c:pt>
                <c:pt idx="75">
                  <c:v>mar/13</c:v>
                </c:pt>
                <c:pt idx="76">
                  <c:v>Abr/13</c:v>
                </c:pt>
                <c:pt idx="77">
                  <c:v>Mai/13</c:v>
                </c:pt>
                <c:pt idx="78">
                  <c:v>jun/13</c:v>
                </c:pt>
                <c:pt idx="79">
                  <c:v>jul/13</c:v>
                </c:pt>
                <c:pt idx="80">
                  <c:v>Ago/13</c:v>
                </c:pt>
                <c:pt idx="81">
                  <c:v>Set/13</c:v>
                </c:pt>
                <c:pt idx="82">
                  <c:v>Out/13</c:v>
                </c:pt>
                <c:pt idx="83">
                  <c:v>nov/13</c:v>
                </c:pt>
                <c:pt idx="84">
                  <c:v>Dez/13</c:v>
                </c:pt>
                <c:pt idx="85">
                  <c:v>jan/14</c:v>
                </c:pt>
                <c:pt idx="86">
                  <c:v>Fev/14</c:v>
                </c:pt>
                <c:pt idx="87">
                  <c:v>mar/14</c:v>
                </c:pt>
                <c:pt idx="88">
                  <c:v>Abr/14</c:v>
                </c:pt>
                <c:pt idx="89">
                  <c:v>Mai/14</c:v>
                </c:pt>
                <c:pt idx="90">
                  <c:v>jun/14</c:v>
                </c:pt>
                <c:pt idx="91">
                  <c:v>jul/14</c:v>
                </c:pt>
                <c:pt idx="92">
                  <c:v>Ago/14</c:v>
                </c:pt>
                <c:pt idx="93">
                  <c:v>Set/14</c:v>
                </c:pt>
                <c:pt idx="94">
                  <c:v>Out/14</c:v>
                </c:pt>
                <c:pt idx="95">
                  <c:v>nov/14</c:v>
                </c:pt>
                <c:pt idx="96">
                  <c:v>Dez/14</c:v>
                </c:pt>
                <c:pt idx="97">
                  <c:v>jan/15</c:v>
                </c:pt>
                <c:pt idx="98">
                  <c:v>Fev/15</c:v>
                </c:pt>
                <c:pt idx="99">
                  <c:v>mar/15</c:v>
                </c:pt>
                <c:pt idx="100">
                  <c:v>Abr/15</c:v>
                </c:pt>
                <c:pt idx="101">
                  <c:v>Mai/15</c:v>
                </c:pt>
                <c:pt idx="102">
                  <c:v>jun/15</c:v>
                </c:pt>
                <c:pt idx="103">
                  <c:v>jul/15</c:v>
                </c:pt>
                <c:pt idx="104">
                  <c:v>Ago/15</c:v>
                </c:pt>
                <c:pt idx="105">
                  <c:v>Set/15</c:v>
                </c:pt>
                <c:pt idx="106">
                  <c:v>Out/15</c:v>
                </c:pt>
                <c:pt idx="107">
                  <c:v>nov/15</c:v>
                </c:pt>
                <c:pt idx="108">
                  <c:v>dez/15</c:v>
                </c:pt>
                <c:pt idx="109">
                  <c:v>jan/16</c:v>
                </c:pt>
                <c:pt idx="110">
                  <c:v>fev/16</c:v>
                </c:pt>
                <c:pt idx="111">
                  <c:v>mar/16</c:v>
                </c:pt>
                <c:pt idx="112">
                  <c:v>abr/16</c:v>
                </c:pt>
                <c:pt idx="113">
                  <c:v>mai/16</c:v>
                </c:pt>
                <c:pt idx="114">
                  <c:v>jun/16</c:v>
                </c:pt>
                <c:pt idx="115">
                  <c:v>jul/16</c:v>
                </c:pt>
                <c:pt idx="116">
                  <c:v>ago/16</c:v>
                </c:pt>
                <c:pt idx="117">
                  <c:v>set/16</c:v>
                </c:pt>
                <c:pt idx="118">
                  <c:v>out/16</c:v>
                </c:pt>
                <c:pt idx="119">
                  <c:v>nov/16</c:v>
                </c:pt>
                <c:pt idx="120">
                  <c:v>dez/16</c:v>
                </c:pt>
                <c:pt idx="121">
                  <c:v>jan/17</c:v>
                </c:pt>
                <c:pt idx="122">
                  <c:v>fev/17</c:v>
                </c:pt>
                <c:pt idx="123">
                  <c:v>mar/17</c:v>
                </c:pt>
                <c:pt idx="124">
                  <c:v>abr/17</c:v>
                </c:pt>
                <c:pt idx="125">
                  <c:v>mai/17</c:v>
                </c:pt>
                <c:pt idx="126">
                  <c:v>jun/17</c:v>
                </c:pt>
                <c:pt idx="127">
                  <c:v>jul/17</c:v>
                </c:pt>
                <c:pt idx="128">
                  <c:v>ago/17</c:v>
                </c:pt>
                <c:pt idx="129">
                  <c:v>set/17</c:v>
                </c:pt>
                <c:pt idx="130">
                  <c:v>out/17</c:v>
                </c:pt>
                <c:pt idx="131">
                  <c:v>nov/17</c:v>
                </c:pt>
                <c:pt idx="132">
                  <c:v>dez/17</c:v>
                </c:pt>
                <c:pt idx="133">
                  <c:v>jan/18</c:v>
                </c:pt>
                <c:pt idx="134">
                  <c:v>fev/18</c:v>
                </c:pt>
                <c:pt idx="135">
                  <c:v>mar/18</c:v>
                </c:pt>
                <c:pt idx="136">
                  <c:v>abr/18</c:v>
                </c:pt>
              </c:strCache>
            </c:strRef>
          </c:cat>
          <c:val>
            <c:numRef>
              <c:f>BCB_Divida!$C$67:$EQ$67</c:f>
              <c:numCache>
                <c:formatCode>0.0%</c:formatCode>
                <c:ptCount val="137"/>
                <c:pt idx="0">
                  <c:v>0.47721825914557398</c:v>
                </c:pt>
                <c:pt idx="1">
                  <c:v>0.48083724198180011</c:v>
                </c:pt>
                <c:pt idx="2">
                  <c:v>0.48092486576762794</c:v>
                </c:pt>
                <c:pt idx="3">
                  <c:v>0.4789088002693262</c:v>
                </c:pt>
                <c:pt idx="4">
                  <c:v>0.46983657699604214</c:v>
                </c:pt>
                <c:pt idx="5">
                  <c:v>0.46736871852915962</c:v>
                </c:pt>
                <c:pt idx="6">
                  <c:v>0.46402976019592573</c:v>
                </c:pt>
                <c:pt idx="7">
                  <c:v>0.46045643848307466</c:v>
                </c:pt>
                <c:pt idx="8">
                  <c:v>0.46014036609267378</c:v>
                </c:pt>
                <c:pt idx="9">
                  <c:v>0.45503122492920656</c:v>
                </c:pt>
                <c:pt idx="10">
                  <c:v>0.4498326530826568</c:v>
                </c:pt>
                <c:pt idx="11">
                  <c:v>0.44330216067240213</c:v>
                </c:pt>
                <c:pt idx="12">
                  <c:v>0.43806483710741417</c:v>
                </c:pt>
                <c:pt idx="13">
                  <c:v>0.44324719805902402</c:v>
                </c:pt>
                <c:pt idx="14">
                  <c:v>0.43825575465530464</c:v>
                </c:pt>
                <c:pt idx="15">
                  <c:v>0.43823588577597627</c:v>
                </c:pt>
                <c:pt idx="16">
                  <c:v>0.43471976724718742</c:v>
                </c:pt>
                <c:pt idx="17">
                  <c:v>0.42839345082820635</c:v>
                </c:pt>
                <c:pt idx="18">
                  <c:v>0.42655057951456654</c:v>
                </c:pt>
                <c:pt idx="19">
                  <c:v>0.42603691260033605</c:v>
                </c:pt>
                <c:pt idx="20">
                  <c:v>0.42150786804142182</c:v>
                </c:pt>
                <c:pt idx="21">
                  <c:v>0.42192453229893634</c:v>
                </c:pt>
                <c:pt idx="22">
                  <c:v>0.4286755426197702</c:v>
                </c:pt>
                <c:pt idx="23">
                  <c:v>0.42386628719654873</c:v>
                </c:pt>
                <c:pt idx="24">
                  <c:v>0.43766334950144054</c:v>
                </c:pt>
                <c:pt idx="25">
                  <c:v>0.44955940150919166</c:v>
                </c:pt>
                <c:pt idx="26">
                  <c:v>0.45286842534377952</c:v>
                </c:pt>
                <c:pt idx="27">
                  <c:v>0.4541625361600572</c:v>
                </c:pt>
                <c:pt idx="28">
                  <c:v>0.44760533370630218</c:v>
                </c:pt>
                <c:pt idx="29">
                  <c:v>0.44733601682254537</c:v>
                </c:pt>
                <c:pt idx="30">
                  <c:v>0.45807381747616716</c:v>
                </c:pt>
                <c:pt idx="31">
                  <c:v>0.4693767915147673</c:v>
                </c:pt>
                <c:pt idx="32">
                  <c:v>0.47538048309333397</c:v>
                </c:pt>
                <c:pt idx="33">
                  <c:v>0.47195217109708454</c:v>
                </c:pt>
                <c:pt idx="34">
                  <c:v>0.46914034159581758</c:v>
                </c:pt>
                <c:pt idx="35">
                  <c:v>0.45930731746863168</c:v>
                </c:pt>
                <c:pt idx="36">
                  <c:v>0.44915779131106981</c:v>
                </c:pt>
                <c:pt idx="37">
                  <c:v>0.45726869311363871</c:v>
                </c:pt>
                <c:pt idx="38">
                  <c:v>0.45300922962587886</c:v>
                </c:pt>
                <c:pt idx="39">
                  <c:v>0.42761748717224146</c:v>
                </c:pt>
                <c:pt idx="40">
                  <c:v>0.42747219562079486</c:v>
                </c:pt>
                <c:pt idx="41">
                  <c:v>0.42837472010174238</c:v>
                </c:pt>
                <c:pt idx="42">
                  <c:v>0.42782059402737577</c:v>
                </c:pt>
                <c:pt idx="43">
                  <c:v>0.42618920801927396</c:v>
                </c:pt>
                <c:pt idx="44">
                  <c:v>0.42153872870050546</c:v>
                </c:pt>
                <c:pt idx="45">
                  <c:v>0.41663763820838207</c:v>
                </c:pt>
                <c:pt idx="46">
                  <c:v>0.41628927647234043</c:v>
                </c:pt>
                <c:pt idx="47">
                  <c:v>0.41442504221646387</c:v>
                </c:pt>
                <c:pt idx="48">
                  <c:v>0.38706171234957965</c:v>
                </c:pt>
                <c:pt idx="49">
                  <c:v>0.39107723758318558</c:v>
                </c:pt>
                <c:pt idx="50">
                  <c:v>0.38853959906610303</c:v>
                </c:pt>
                <c:pt idx="51">
                  <c:v>0.38867201329608014</c:v>
                </c:pt>
                <c:pt idx="52">
                  <c:v>0.38594422933501593</c:v>
                </c:pt>
                <c:pt idx="53">
                  <c:v>0.38240771079548208</c:v>
                </c:pt>
                <c:pt idx="54">
                  <c:v>0.3843960967454505</c:v>
                </c:pt>
                <c:pt idx="55">
                  <c:v>0.38345909376837894</c:v>
                </c:pt>
                <c:pt idx="56">
                  <c:v>0.3803184214325091</c:v>
                </c:pt>
                <c:pt idx="57">
                  <c:v>0.38217881666689985</c:v>
                </c:pt>
                <c:pt idx="58">
                  <c:v>0.37855882489211362</c:v>
                </c:pt>
                <c:pt idx="59">
                  <c:v>0.38118295374174943</c:v>
                </c:pt>
                <c:pt idx="60">
                  <c:v>0.37802246214782143</c:v>
                </c:pt>
                <c:pt idx="61">
                  <c:v>0.38219828924892829</c:v>
                </c:pt>
                <c:pt idx="62">
                  <c:v>0.38545774325341725</c:v>
                </c:pt>
                <c:pt idx="63">
                  <c:v>0.38570722615563569</c:v>
                </c:pt>
                <c:pt idx="64">
                  <c:v>0.38617167725641299</c:v>
                </c:pt>
                <c:pt idx="65">
                  <c:v>0.3863889443104595</c:v>
                </c:pt>
                <c:pt idx="66">
                  <c:v>0.38682226951707366</c:v>
                </c:pt>
                <c:pt idx="67">
                  <c:v>0.38699477260580073</c:v>
                </c:pt>
                <c:pt idx="68">
                  <c:v>0.38326686765968998</c:v>
                </c:pt>
                <c:pt idx="69">
                  <c:v>0.38898106148175526</c:v>
                </c:pt>
                <c:pt idx="70">
                  <c:v>0.3939833555721664</c:v>
                </c:pt>
                <c:pt idx="71">
                  <c:v>0.39421412082345964</c:v>
                </c:pt>
                <c:pt idx="72">
                  <c:v>0.38298588770426933</c:v>
                </c:pt>
                <c:pt idx="73">
                  <c:v>0.38654085919380909</c:v>
                </c:pt>
                <c:pt idx="74">
                  <c:v>0.38709312550047947</c:v>
                </c:pt>
                <c:pt idx="75">
                  <c:v>0.38757589800734971</c:v>
                </c:pt>
                <c:pt idx="76">
                  <c:v>0.38509568092596164</c:v>
                </c:pt>
                <c:pt idx="77">
                  <c:v>0.38827346444935684</c:v>
                </c:pt>
                <c:pt idx="78">
                  <c:v>0.38592824447538293</c:v>
                </c:pt>
                <c:pt idx="79">
                  <c:v>0.38585210023832206</c:v>
                </c:pt>
                <c:pt idx="80">
                  <c:v>0.38353284251758857</c:v>
                </c:pt>
                <c:pt idx="81">
                  <c:v>0.37732454371106733</c:v>
                </c:pt>
                <c:pt idx="82">
                  <c:v>0.37825988761029905</c:v>
                </c:pt>
                <c:pt idx="83">
                  <c:v>0.37475793692028542</c:v>
                </c:pt>
                <c:pt idx="84">
                  <c:v>0.36317650037324101</c:v>
                </c:pt>
                <c:pt idx="85">
                  <c:v>0.37431535627608103</c:v>
                </c:pt>
                <c:pt idx="86">
                  <c:v>0.36623734226631999</c:v>
                </c:pt>
                <c:pt idx="87">
                  <c:v>0.36583819296787135</c:v>
                </c:pt>
                <c:pt idx="88">
                  <c:v>0.3670448637362248</c:v>
                </c:pt>
                <c:pt idx="89">
                  <c:v>0.36850524587997247</c:v>
                </c:pt>
                <c:pt idx="90">
                  <c:v>0.37372693808169122</c:v>
                </c:pt>
                <c:pt idx="91">
                  <c:v>0.37869057513450832</c:v>
                </c:pt>
                <c:pt idx="92">
                  <c:v>0.38434903098616263</c:v>
                </c:pt>
                <c:pt idx="93">
                  <c:v>0.3986588258095578</c:v>
                </c:pt>
                <c:pt idx="94">
                  <c:v>0.40142792648813708</c:v>
                </c:pt>
                <c:pt idx="95">
                  <c:v>0.40697932392645675</c:v>
                </c:pt>
                <c:pt idx="96">
                  <c:v>0.41043689061808875</c:v>
                </c:pt>
                <c:pt idx="97">
                  <c:v>0.40490785714946798</c:v>
                </c:pt>
                <c:pt idx="98">
                  <c:v>0.42448672066436</c:v>
                </c:pt>
                <c:pt idx="99">
                  <c:v>0.43367837403036497</c:v>
                </c:pt>
                <c:pt idx="100">
                  <c:v>0.42508142820158362</c:v>
                </c:pt>
                <c:pt idx="101">
                  <c:v>0.43233010012504181</c:v>
                </c:pt>
                <c:pt idx="102">
                  <c:v>0.43360011990213432</c:v>
                </c:pt>
                <c:pt idx="103">
                  <c:v>0.44379787712560698</c:v>
                </c:pt>
                <c:pt idx="104">
                  <c:v>0.44726893498762049</c:v>
                </c:pt>
                <c:pt idx="105">
                  <c:v>0.44834985933806354</c:v>
                </c:pt>
                <c:pt idx="106">
                  <c:v>0.44485201344062164</c:v>
                </c:pt>
                <c:pt idx="107">
                  <c:v>0.44352530672817625</c:v>
                </c:pt>
                <c:pt idx="108">
                  <c:v>0.44975497114693241</c:v>
                </c:pt>
                <c:pt idx="109">
                  <c:v>0.45855012494352776</c:v>
                </c:pt>
                <c:pt idx="110">
                  <c:v>0.45891192134481473</c:v>
                </c:pt>
                <c:pt idx="111">
                  <c:v>0.45360597168367395</c:v>
                </c:pt>
                <c:pt idx="112">
                  <c:v>0.45659960820349854</c:v>
                </c:pt>
                <c:pt idx="113">
                  <c:v>0.46758777230038051</c:v>
                </c:pt>
                <c:pt idx="114">
                  <c:v>0.46495802219636995</c:v>
                </c:pt>
                <c:pt idx="115">
                  <c:v>0.47566087067906743</c:v>
                </c:pt>
                <c:pt idx="116">
                  <c:v>0.48242245694845554</c:v>
                </c:pt>
                <c:pt idx="117">
                  <c:v>0.4896903630817262</c:v>
                </c:pt>
                <c:pt idx="118">
                  <c:v>0.49022439521549432</c:v>
                </c:pt>
                <c:pt idx="119">
                  <c:v>0.50310784737223657</c:v>
                </c:pt>
                <c:pt idx="120">
                  <c:v>0.49241731094892305</c:v>
                </c:pt>
                <c:pt idx="121">
                  <c:v>0.49228218664954593</c:v>
                </c:pt>
                <c:pt idx="122">
                  <c:v>0.49959619494279761</c:v>
                </c:pt>
                <c:pt idx="123">
                  <c:v>0.51125609329384736</c:v>
                </c:pt>
                <c:pt idx="124">
                  <c:v>0.5140191411394881</c:v>
                </c:pt>
                <c:pt idx="125">
                  <c:v>0.52504041818912095</c:v>
                </c:pt>
                <c:pt idx="126">
                  <c:v>0.53065806084519829</c:v>
                </c:pt>
                <c:pt idx="127">
                  <c:v>0.53592048670559467</c:v>
                </c:pt>
                <c:pt idx="128">
                  <c:v>0.54243271611136912</c:v>
                </c:pt>
                <c:pt idx="129">
                  <c:v>0.54603045315801235</c:v>
                </c:pt>
                <c:pt idx="130">
                  <c:v>0.55340739605457678</c:v>
                </c:pt>
                <c:pt idx="131">
                  <c:v>0.55466982613603977</c:v>
                </c:pt>
                <c:pt idx="132">
                  <c:v>0.55419121021026685</c:v>
                </c:pt>
                <c:pt idx="133">
                  <c:v>0.55758442987658785</c:v>
                </c:pt>
                <c:pt idx="134">
                  <c:v>0.56405186249043471</c:v>
                </c:pt>
                <c:pt idx="135">
                  <c:v>0.56545149664400607</c:v>
                </c:pt>
                <c:pt idx="136">
                  <c:v>0.57175042217029948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415432"/>
        <c:axId val="174415824"/>
      </c:lineChart>
      <c:catAx>
        <c:axId val="1744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bg1">
                <a:lumMod val="75000"/>
              </a:schemeClr>
            </a:solidFill>
          </a:ln>
        </c:spPr>
        <c:txPr>
          <a:bodyPr rot="-2700000"/>
          <a:lstStyle/>
          <a:p>
            <a:pPr>
              <a:defRPr sz="900"/>
            </a:pPr>
            <a:endParaRPr lang="pt-BR"/>
          </a:p>
        </c:txPr>
        <c:crossAx val="174415824"/>
        <c:crosses val="autoZero"/>
        <c:auto val="1"/>
        <c:lblAlgn val="ctr"/>
        <c:lblOffset val="100"/>
        <c:noMultiLvlLbl val="0"/>
      </c:catAx>
      <c:valAx>
        <c:axId val="174415824"/>
        <c:scaling>
          <c:orientation val="minMax"/>
          <c:min val="0.30000000000000004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spPr>
          <a:ln w="6350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pt-BR"/>
          </a:p>
        </c:txPr>
        <c:crossAx val="174415432"/>
        <c:crosses val="autoZero"/>
        <c:crossBetween val="between"/>
      </c:valAx>
      <c:spPr>
        <a:ln w="6350">
          <a:solidFill>
            <a:schemeClr val="bg1">
              <a:lumMod val="7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6.8094319594752734E-2"/>
          <c:y val="2.1118185074116242E-2"/>
          <c:w val="0.89618802249209373"/>
          <c:h val="0.1116186097884033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solidFill>
            <a:srgbClr val="005D89"/>
          </a:solidFill>
          <a:latin typeface="+mn-lt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66650669794942E-2"/>
          <c:y val="0.13605766284290605"/>
          <c:w val="0.92987954948069418"/>
          <c:h val="0.719119198290599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Resumo!$C$25</c:f>
              <c:strCache>
                <c:ptCount val="1"/>
                <c:pt idx="0">
                  <c:v>Juros nominais</c:v>
                </c:pt>
              </c:strCache>
            </c:strRef>
          </c:tx>
          <c:spPr>
            <a:solidFill>
              <a:srgbClr val="BD534B"/>
            </a:solidFill>
            <a:ln>
              <a:solidFill>
                <a:srgbClr val="BD534B"/>
              </a:solidFill>
            </a:ln>
          </c:spPr>
          <c:invertIfNegative val="0"/>
          <c:dLbls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-8.1898919508425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BCB_Nfsp!$HW$5:$JF$5</c:f>
              <c:numCache>
                <c:formatCode>[$-409]mmm\-yy;@</c:formatCode>
                <c:ptCount val="2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</c:numCache>
            </c:numRef>
          </c:cat>
          <c:val>
            <c:numRef>
              <c:f>BCB_Nfsp!$HW$60:$JF$60</c:f>
              <c:numCache>
                <c:formatCode>0.00%</c:formatCode>
                <c:ptCount val="28"/>
                <c:pt idx="0">
                  <c:v>-8.9929683169530927E-2</c:v>
                </c:pt>
                <c:pt idx="1">
                  <c:v>-8.516920108630302E-2</c:v>
                </c:pt>
                <c:pt idx="2">
                  <c:v>-7.3432638367870062E-2</c:v>
                </c:pt>
                <c:pt idx="3">
                  <c:v>-7.6750959251405571E-2</c:v>
                </c:pt>
                <c:pt idx="4">
                  <c:v>-7.4774389992058335E-2</c:v>
                </c:pt>
                <c:pt idx="5">
                  <c:v>-7.3492590366525792E-2</c:v>
                </c:pt>
                <c:pt idx="6">
                  <c:v>-6.963769939291195E-2</c:v>
                </c:pt>
                <c:pt idx="7">
                  <c:v>-6.782074248142414E-2</c:v>
                </c:pt>
                <c:pt idx="8">
                  <c:v>-6.2875867048000772E-2</c:v>
                </c:pt>
                <c:pt idx="9">
                  <c:v>-6.5766277821768068E-2</c:v>
                </c:pt>
                <c:pt idx="10">
                  <c:v>-6.8334201104021802E-2</c:v>
                </c:pt>
                <c:pt idx="11">
                  <c:v>-6.5027875691668194E-2</c:v>
                </c:pt>
                <c:pt idx="12">
                  <c:v>-6.1501307778747287E-2</c:v>
                </c:pt>
                <c:pt idx="13">
                  <c:v>-6.1430937793098085E-2</c:v>
                </c:pt>
                <c:pt idx="14">
                  <c:v>-6.8091720726501381E-2</c:v>
                </c:pt>
                <c:pt idx="15">
                  <c:v>-6.8689127209147313E-2</c:v>
                </c:pt>
                <c:pt idx="16">
                  <c:v>-6.7320794390066149E-2</c:v>
                </c:pt>
                <c:pt idx="17">
                  <c:v>-6.8562198685291509E-2</c:v>
                </c:pt>
                <c:pt idx="18">
                  <c:v>-6.6404612315734537E-2</c:v>
                </c:pt>
                <c:pt idx="19">
                  <c:v>-6.5446770323851405E-2</c:v>
                </c:pt>
                <c:pt idx="20">
                  <c:v>-6.3974989437718482E-2</c:v>
                </c:pt>
                <c:pt idx="21">
                  <c:v>-6.3595664496254325E-2</c:v>
                </c:pt>
                <c:pt idx="22">
                  <c:v>-6.1490327161082083E-2</c:v>
                </c:pt>
                <c:pt idx="23">
                  <c:v>-6.1102046193800136E-2</c:v>
                </c:pt>
                <c:pt idx="24">
                  <c:v>-5.961560739430008E-2</c:v>
                </c:pt>
                <c:pt idx="25">
                  <c:v>-5.9118223228577051E-2</c:v>
                </c:pt>
                <c:pt idx="26">
                  <c:v>-5.7337114675689554E-2</c:v>
                </c:pt>
                <c:pt idx="27">
                  <c:v>-5.7294388656743911E-2</c:v>
                </c:pt>
              </c:numCache>
            </c:numRef>
          </c:val>
        </c:ser>
        <c:ser>
          <c:idx val="2"/>
          <c:order val="2"/>
          <c:tx>
            <c:strRef>
              <c:f>Resumo!$C$37</c:f>
              <c:strCache>
                <c:ptCount val="1"/>
                <c:pt idx="0">
                  <c:v>Primário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BCB_Nfsp!$HW$5:$JF$5</c:f>
              <c:numCache>
                <c:formatCode>[$-409]mmm\-yy;@</c:formatCode>
                <c:ptCount val="2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</c:numCache>
            </c:numRef>
          </c:cat>
          <c:val>
            <c:numRef>
              <c:f>BCB_Nfsp!$HW$74:$JF$74</c:f>
              <c:numCache>
                <c:formatCode>0.00%</c:formatCode>
                <c:ptCount val="28"/>
                <c:pt idx="0">
                  <c:v>-1.7386771776137781E-2</c:v>
                </c:pt>
                <c:pt idx="1">
                  <c:v>-2.0758314583979507E-2</c:v>
                </c:pt>
                <c:pt idx="2">
                  <c:v>-2.2532263015727971E-2</c:v>
                </c:pt>
                <c:pt idx="3">
                  <c:v>-2.3018192634180715E-2</c:v>
                </c:pt>
                <c:pt idx="4">
                  <c:v>-2.478660371036287E-2</c:v>
                </c:pt>
                <c:pt idx="5">
                  <c:v>-2.474390500418714E-2</c:v>
                </c:pt>
                <c:pt idx="6">
                  <c:v>-2.5119081165362708E-2</c:v>
                </c:pt>
                <c:pt idx="7">
                  <c:v>-2.741851611331966E-2</c:v>
                </c:pt>
                <c:pt idx="8">
                  <c:v>-3.0479388946175589E-2</c:v>
                </c:pt>
                <c:pt idx="9">
                  <c:v>-2.2180925955050768E-2</c:v>
                </c:pt>
                <c:pt idx="10">
                  <c:v>-2.5231106332018759E-2</c:v>
                </c:pt>
                <c:pt idx="11">
                  <c:v>-2.4889748883847752E-2</c:v>
                </c:pt>
                <c:pt idx="12">
                  <c:v>-2.3346405491923426E-2</c:v>
                </c:pt>
                <c:pt idx="13">
                  <c:v>-2.3328002005318437E-2</c:v>
                </c:pt>
                <c:pt idx="14">
                  <c:v>-2.329126647763009E-2</c:v>
                </c:pt>
                <c:pt idx="15">
                  <c:v>-2.2799201708537921E-2</c:v>
                </c:pt>
                <c:pt idx="16">
                  <c:v>-2.4639178199521529E-2</c:v>
                </c:pt>
                <c:pt idx="17">
                  <c:v>-2.6035812986425998E-2</c:v>
                </c:pt>
                <c:pt idx="18">
                  <c:v>-2.6444547975737209E-2</c:v>
                </c:pt>
                <c:pt idx="19">
                  <c:v>-2.4381768887164416E-2</c:v>
                </c:pt>
                <c:pt idx="20">
                  <c:v>-2.3486623054440763E-2</c:v>
                </c:pt>
                <c:pt idx="21">
                  <c:v>-2.8749551128312307E-2</c:v>
                </c:pt>
                <c:pt idx="22">
                  <c:v>-2.279062591011239E-2</c:v>
                </c:pt>
                <c:pt idx="23">
                  <c:v>-1.685726860602918E-2</c:v>
                </c:pt>
                <c:pt idx="24">
                  <c:v>-1.5233728688565944E-2</c:v>
                </c:pt>
                <c:pt idx="25">
                  <c:v>-1.4281946526980066E-2</c:v>
                </c:pt>
                <c:pt idx="26">
                  <c:v>-1.6374374962042023E-2</c:v>
                </c:pt>
                <c:pt idx="27">
                  <c:v>-1.7811046410434614E-2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15"/>
        <c:axId val="174416608"/>
        <c:axId val="174417000"/>
      </c:barChart>
      <c:lineChart>
        <c:grouping val="standard"/>
        <c:varyColors val="0"/>
        <c:ser>
          <c:idx val="0"/>
          <c:order val="0"/>
          <c:tx>
            <c:strRef>
              <c:f>Resumo!$C$13</c:f>
              <c:strCache>
                <c:ptCount val="1"/>
                <c:pt idx="0">
                  <c:v>Resultado nominal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bg1"/>
              </a:solidFill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5"/>
              <c:layout>
                <c:manualLayout>
                  <c:x val="-3.3286563236607183E-2"/>
                  <c:y val="4.915870552612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9.2462675657243535E-3"/>
                  <c:y val="5.325526431997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BCB_Nfsp!$HW$5:$JF$5</c:f>
              <c:numCache>
                <c:formatCode>[$-409]mmm\-yy;@</c:formatCode>
                <c:ptCount val="2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</c:numCache>
            </c:numRef>
          </c:cat>
          <c:val>
            <c:numRef>
              <c:f>BCB_Nfsp!$HW$46:$JF$46</c:f>
              <c:numCache>
                <c:formatCode>0.00%</c:formatCode>
                <c:ptCount val="28"/>
                <c:pt idx="0">
                  <c:v>-0.10731645494566876</c:v>
                </c:pt>
                <c:pt idx="1">
                  <c:v>-0.10592751567028254</c:v>
                </c:pt>
                <c:pt idx="2">
                  <c:v>-9.596490138359802E-2</c:v>
                </c:pt>
                <c:pt idx="3">
                  <c:v>-9.9769151885586299E-2</c:v>
                </c:pt>
                <c:pt idx="4">
                  <c:v>-9.9560993702421191E-2</c:v>
                </c:pt>
                <c:pt idx="5">
                  <c:v>-9.823649537071294E-2</c:v>
                </c:pt>
                <c:pt idx="6">
                  <c:v>-9.4756780558274689E-2</c:v>
                </c:pt>
                <c:pt idx="7">
                  <c:v>-9.5239258594743817E-2</c:v>
                </c:pt>
                <c:pt idx="8">
                  <c:v>-9.3355255994176364E-2</c:v>
                </c:pt>
                <c:pt idx="9">
                  <c:v>-8.7947203776818819E-2</c:v>
                </c:pt>
                <c:pt idx="10">
                  <c:v>-9.3565307436040551E-2</c:v>
                </c:pt>
                <c:pt idx="11" formatCode="0.0%">
                  <c:v>-8.9917624575515886E-2</c:v>
                </c:pt>
                <c:pt idx="12" formatCode="0.0%">
                  <c:v>-8.4847713270670616E-2</c:v>
                </c:pt>
                <c:pt idx="13" formatCode="0.0%">
                  <c:v>-8.4758939798416408E-2</c:v>
                </c:pt>
                <c:pt idx="14" formatCode="0.0%">
                  <c:v>-9.1382987204131363E-2</c:v>
                </c:pt>
                <c:pt idx="15" formatCode="0.0%">
                  <c:v>-9.1488328917685116E-2</c:v>
                </c:pt>
                <c:pt idx="16" formatCode="0.0%">
                  <c:v>-9.195997258958756E-2</c:v>
                </c:pt>
                <c:pt idx="17" formatCode="0.0%">
                  <c:v>-9.45980116717174E-2</c:v>
                </c:pt>
                <c:pt idx="18" formatCode="0.0%">
                  <c:v>-9.2849160291471639E-2</c:v>
                </c:pt>
                <c:pt idx="19" formatCode="0.0%">
                  <c:v>-8.9828539211015745E-2</c:v>
                </c:pt>
                <c:pt idx="20" formatCode="0.0%">
                  <c:v>-8.7461612492159183E-2</c:v>
                </c:pt>
                <c:pt idx="21" formatCode="0.0%">
                  <c:v>-9.234521562456656E-2</c:v>
                </c:pt>
                <c:pt idx="22" formatCode="0.0%">
                  <c:v>-8.4280953071194417E-2</c:v>
                </c:pt>
                <c:pt idx="23">
                  <c:v>-7.795931479982926E-2</c:v>
                </c:pt>
                <c:pt idx="24">
                  <c:v>-7.4849336082866022E-2</c:v>
                </c:pt>
                <c:pt idx="25">
                  <c:v>-7.3400169755557146E-2</c:v>
                </c:pt>
                <c:pt idx="26">
                  <c:v>-7.3711489637731609E-2</c:v>
                </c:pt>
                <c:pt idx="27">
                  <c:v>-7.5105435067178566E-2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16608"/>
        <c:axId val="174417000"/>
      </c:lineChart>
      <c:dateAx>
        <c:axId val="174416608"/>
        <c:scaling>
          <c:orientation val="minMax"/>
        </c:scaling>
        <c:delete val="0"/>
        <c:axPos val="b"/>
        <c:minorGridlines/>
        <c:numFmt formatCode="[$-416]mmm\-yy;@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000"/>
            </a:pPr>
            <a:endParaRPr lang="pt-BR"/>
          </a:p>
        </c:txPr>
        <c:crossAx val="174417000"/>
        <c:crosses val="autoZero"/>
        <c:auto val="1"/>
        <c:lblOffset val="100"/>
        <c:baseTimeUnit val="months"/>
        <c:majorUnit val="3"/>
        <c:majorTimeUnit val="months"/>
      </c:dateAx>
      <c:valAx>
        <c:axId val="174417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7441660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5.0512963499959124E-2"/>
          <c:y val="1.391304347826087E-2"/>
          <c:w val="0.90354382755979867"/>
          <c:h val="9.5423478156600988E-2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solidFill>
            <a:srgbClr val="005D89"/>
          </a:solidFill>
          <a:latin typeface="+mn-lt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>
                <a:latin typeface="+mj-lt"/>
              </a:defRPr>
            </a:pPr>
            <a:r>
              <a:rPr lang="pt-BR" sz="1400">
                <a:latin typeface="+mj-lt"/>
              </a:rPr>
              <a:t>CARGA TRIBUTÁRIA BRUTA - % DO PIB 1988/2017</a:t>
            </a:r>
          </a:p>
        </c:rich>
      </c:tx>
      <c:layout>
        <c:manualLayout>
          <c:xMode val="edge"/>
          <c:yMode val="edge"/>
          <c:x val="0.28222160975466165"/>
          <c:y val="1.89663583596340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826164586569534E-2"/>
          <c:y val="0.10373760488176964"/>
          <c:w val="0.92421918688735338"/>
          <c:h val="0.710515865150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X'!$A$3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19597A"/>
            </a:solidFill>
            <a:ln>
              <a:noFill/>
            </a:ln>
            <a:effectLst/>
          </c:spPr>
          <c:invertIfNegative val="0"/>
          <c:dLbls>
            <c:dLbl>
              <c:idx val="17"/>
              <c:layout>
                <c:manualLayout>
                  <c:x val="-1.0552008941076822E-2"/>
                  <c:y val="-6.322119453211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5074298487252603E-2"/>
                  <c:y val="-6.3221194532113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1.5074298487253708E-3"/>
                  <c:y val="-1.896635835963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3.014859697450631E-3"/>
                  <c:y val="-2.212741808623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6.0297193949010418E-3"/>
                  <c:y val="-2.84495375394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X'!$B$2:$AE$2</c:f>
              <c:strCach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strCache>
            </c:strRef>
          </c:cat>
          <c:val>
            <c:numRef>
              <c:f>'Graf X'!$B$3:$AE$3</c:f>
              <c:numCache>
                <c:formatCode>0.0</c:formatCode>
                <c:ptCount val="30"/>
                <c:pt idx="0">
                  <c:v>23.35703418320108</c:v>
                </c:pt>
                <c:pt idx="1">
                  <c:v>23.742006738587683</c:v>
                </c:pt>
                <c:pt idx="2">
                  <c:v>27.939120304881982</c:v>
                </c:pt>
                <c:pt idx="3">
                  <c:v>24.380453467326383</c:v>
                </c:pt>
                <c:pt idx="4">
                  <c:v>25.145299220157849</c:v>
                </c:pt>
                <c:pt idx="5">
                  <c:v>25.916128232776494</c:v>
                </c:pt>
                <c:pt idx="6">
                  <c:v>28.874362247591762</c:v>
                </c:pt>
                <c:pt idx="7">
                  <c:v>28.056055455219315</c:v>
                </c:pt>
                <c:pt idx="8">
                  <c:v>26.422876918756426</c:v>
                </c:pt>
                <c:pt idx="9">
                  <c:v>26.49905728440287</c:v>
                </c:pt>
                <c:pt idx="10">
                  <c:v>27.365121652974164</c:v>
                </c:pt>
                <c:pt idx="11">
                  <c:v>28.574843413423348</c:v>
                </c:pt>
                <c:pt idx="12">
                  <c:v>29.86684189473365</c:v>
                </c:pt>
                <c:pt idx="13">
                  <c:v>31.536961727241003</c:v>
                </c:pt>
                <c:pt idx="14">
                  <c:v>32.029766759383911</c:v>
                </c:pt>
                <c:pt idx="15">
                  <c:v>31.394079317263447</c:v>
                </c:pt>
                <c:pt idx="16">
                  <c:v>32.374049395259348</c:v>
                </c:pt>
                <c:pt idx="17">
                  <c:v>33.570060849497736</c:v>
                </c:pt>
                <c:pt idx="18">
                  <c:v>33.319739487616609</c:v>
                </c:pt>
                <c:pt idx="19">
                  <c:v>33.672865169215967</c:v>
                </c:pt>
                <c:pt idx="20">
                  <c:v>33.589164031564849</c:v>
                </c:pt>
                <c:pt idx="21">
                  <c:v>32.311998049745142</c:v>
                </c:pt>
                <c:pt idx="22">
                  <c:v>32.499794188541976</c:v>
                </c:pt>
                <c:pt idx="23">
                  <c:v>33.382086026582556</c:v>
                </c:pt>
                <c:pt idx="24">
                  <c:v>32.494633504540758</c:v>
                </c:pt>
                <c:pt idx="25">
                  <c:v>32.580888004775069</c:v>
                </c:pt>
                <c:pt idx="26">
                  <c:v>31.900756642696333</c:v>
                </c:pt>
                <c:pt idx="27">
                  <c:v>32.145488323994478</c:v>
                </c:pt>
                <c:pt idx="28">
                  <c:v>32.337313571975088</c:v>
                </c:pt>
                <c:pt idx="29">
                  <c:v>32.295761523000678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65770312"/>
        <c:axId val="465770704"/>
      </c:barChart>
      <c:catAx>
        <c:axId val="46577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465770704"/>
        <c:crosses val="autoZero"/>
        <c:auto val="1"/>
        <c:lblAlgn val="ctr"/>
        <c:lblOffset val="100"/>
        <c:noMultiLvlLbl val="0"/>
      </c:catAx>
      <c:valAx>
        <c:axId val="46577070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65770312"/>
        <c:crosses val="autoZero"/>
        <c:crossBetween val="between"/>
        <c:majorUnit val="1"/>
        <c:minorUnit val="0.5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5D89"/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Cenarios!$DL$452</c:f>
              <c:strCache>
                <c:ptCount val="1"/>
                <c:pt idx="0">
                  <c:v>Cenário 3 (pessimista)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Cenarios!$DM$452:$DY$452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Cenarios!$EQ$456:$FC$456</c:f>
              <c:numCache>
                <c:formatCode>#,##0.00</c:formatCode>
                <c:ptCount val="13"/>
                <c:pt idx="0">
                  <c:v>-2.0037564961725352</c:v>
                </c:pt>
                <c:pt idx="1">
                  <c:v>-1.9252782500855901</c:v>
                </c:pt>
                <c:pt idx="2">
                  <c:v>-1.5077062700605257</c:v>
                </c:pt>
                <c:pt idx="3">
                  <c:v>-1.0875063833597538</c:v>
                </c:pt>
                <c:pt idx="4">
                  <c:v>-0.74269340932920758</c:v>
                </c:pt>
                <c:pt idx="5">
                  <c:v>-0.39834503517996334</c:v>
                </c:pt>
                <c:pt idx="6">
                  <c:v>-0.10966301048330802</c:v>
                </c:pt>
                <c:pt idx="7">
                  <c:v>0.16689041634686605</c:v>
                </c:pt>
                <c:pt idx="8">
                  <c:v>0.43299837858868079</c:v>
                </c:pt>
                <c:pt idx="9">
                  <c:v>0.6893036838039589</c:v>
                </c:pt>
                <c:pt idx="10">
                  <c:v>0.94098548994672826</c:v>
                </c:pt>
                <c:pt idx="11">
                  <c:v>1.1903533001299678</c:v>
                </c:pt>
                <c:pt idx="12">
                  <c:v>1.4280603460939778</c:v>
                </c:pt>
              </c:numCache>
            </c:numRef>
          </c:val>
        </c:ser>
        <c:ser>
          <c:idx val="0"/>
          <c:order val="1"/>
          <c:tx>
            <c:strRef>
              <c:f>Cenarios!$DL$434</c:f>
              <c:strCache>
                <c:ptCount val="1"/>
                <c:pt idx="0">
                  <c:v>Cenário 1 (base)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Cenarios!$DM$452:$DY$452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Cenarios!$EQ$438:$FC$438</c:f>
              <c:numCache>
                <c:formatCode>#,##0.00</c:formatCode>
                <c:ptCount val="13"/>
                <c:pt idx="0">
                  <c:v>-1.9576458258825005</c:v>
                </c:pt>
                <c:pt idx="1">
                  <c:v>-1.6957837437988306</c:v>
                </c:pt>
                <c:pt idx="2">
                  <c:v>-1.1168431888523376</c:v>
                </c:pt>
                <c:pt idx="3">
                  <c:v>-0.62827654447196968</c:v>
                </c:pt>
                <c:pt idx="4">
                  <c:v>-0.1765412706062299</c:v>
                </c:pt>
                <c:pt idx="5">
                  <c:v>0.29105036744481783</c:v>
                </c:pt>
                <c:pt idx="6">
                  <c:v>0.70835397841593939</c:v>
                </c:pt>
                <c:pt idx="7">
                  <c:v>1.1113462585775808</c:v>
                </c:pt>
                <c:pt idx="8">
                  <c:v>1.4995561591965505</c:v>
                </c:pt>
                <c:pt idx="9">
                  <c:v>1.8783451661389881</c:v>
                </c:pt>
                <c:pt idx="10">
                  <c:v>2.2471991610705455</c:v>
                </c:pt>
                <c:pt idx="11">
                  <c:v>2.6093151865571604</c:v>
                </c:pt>
                <c:pt idx="12">
                  <c:v>2.9544528173849693</c:v>
                </c:pt>
              </c:numCache>
            </c:numRef>
          </c:val>
        </c:ser>
        <c:ser>
          <c:idx val="1"/>
          <c:order val="2"/>
          <c:tx>
            <c:strRef>
              <c:f>Cenarios!$DL$443</c:f>
              <c:strCache>
                <c:ptCount val="1"/>
                <c:pt idx="0">
                  <c:v>Cenário 2 (otimista)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Cenarios!$DM$452:$DY$452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Cenarios!$EQ$447:$FC$447</c:f>
              <c:numCache>
                <c:formatCode>#,##0.00</c:formatCode>
                <c:ptCount val="13"/>
                <c:pt idx="0">
                  <c:v>-1.2555031506028023</c:v>
                </c:pt>
                <c:pt idx="1">
                  <c:v>-1.2061810640550121</c:v>
                </c:pt>
                <c:pt idx="2">
                  <c:v>-0.46931528972003211</c:v>
                </c:pt>
                <c:pt idx="3">
                  <c:v>0.19420308261938585</c:v>
                </c:pt>
                <c:pt idx="4">
                  <c:v>0.83517366983426977</c:v>
                </c:pt>
                <c:pt idx="5">
                  <c:v>1.4712625168270661</c:v>
                </c:pt>
                <c:pt idx="6">
                  <c:v>2.0392380887687773</c:v>
                </c:pt>
                <c:pt idx="7">
                  <c:v>2.5820229926800349</c:v>
                </c:pt>
                <c:pt idx="8">
                  <c:v>3.1003084252089215</c:v>
                </c:pt>
                <c:pt idx="9">
                  <c:v>3.594112621655368</c:v>
                </c:pt>
                <c:pt idx="10">
                  <c:v>4.0684107164225907</c:v>
                </c:pt>
                <c:pt idx="11">
                  <c:v>4.5268768658283287</c:v>
                </c:pt>
                <c:pt idx="12">
                  <c:v>4.9608545834991329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5"/>
        <c:axId val="465771488"/>
        <c:axId val="465771880"/>
      </c:barChart>
      <c:catAx>
        <c:axId val="46577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9597A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465771880"/>
        <c:crosses val="autoZero"/>
        <c:auto val="1"/>
        <c:lblAlgn val="ctr"/>
        <c:lblOffset val="100"/>
        <c:noMultiLvlLbl val="0"/>
      </c:catAx>
      <c:valAx>
        <c:axId val="46577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9597A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4657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130508377960098"/>
          <c:y val="1.9669201205861422E-2"/>
          <c:w val="0.81567617125441139"/>
          <c:h val="6.8432816384392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9597A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19597A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0.50541</cdr:x>
      <cdr:y>0.34669</cdr:y>
    </cdr:from>
    <cdr:to>
      <cdr:x>0.63286</cdr:x>
      <cdr:y>0.42577</cdr:y>
    </cdr:to>
    <cdr:sp macro="" textlink="">
      <cdr:nvSpPr>
        <cdr:cNvPr id="2" name="CaixaDeTexto 11"/>
        <cdr:cNvSpPr txBox="1"/>
      </cdr:nvSpPr>
      <cdr:spPr>
        <a:xfrm xmlns:a="http://schemas.openxmlformats.org/drawingml/2006/main">
          <a:off x="3712162" y="1349271"/>
          <a:ext cx="936104" cy="307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IFI</a:t>
          </a:r>
          <a:endParaRPr kumimoji="0" lang="pt-BR" sz="1400" b="1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7AD2-97EC-475A-83F5-B811D37F483F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B156F-BBD9-4870-9CB4-C9060AC57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06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096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54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45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24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87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47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1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32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620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2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4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066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230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81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1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74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87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44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4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58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19597A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rra_az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3296"/>
            <a:ext cx="9144000" cy="166823"/>
          </a:xfrm>
          <a:prstGeom prst="rect">
            <a:avLst/>
          </a:prstGeom>
        </p:spPr>
      </p:pic>
      <p:pic>
        <p:nvPicPr>
          <p:cNvPr id="8" name="Imagem 7" descr="ifi_assinacom_senad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6381328"/>
            <a:ext cx="2384700" cy="325483"/>
          </a:xfrm>
          <a:prstGeom prst="rect">
            <a:avLst/>
          </a:prstGeom>
        </p:spPr>
      </p:pic>
      <p:pic>
        <p:nvPicPr>
          <p:cNvPr id="5" name="Imagem 4" descr="Ifi_símbolo gráfic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260647"/>
            <a:ext cx="576064" cy="612297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84776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9597A"/>
                </a:solidFill>
                <a:latin typeface="Source Sans Pro Semibold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71599" y="274638"/>
            <a:ext cx="6984777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>
                <a:solidFill>
                  <a:srgbClr val="19597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119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7005CA-165D-4F77-A6AA-D2D4EF39B4B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09198" y="6217851"/>
            <a:ext cx="344002" cy="276999"/>
          </a:xfrm>
        </p:spPr>
        <p:txBody>
          <a:bodyPr/>
          <a:lstStyle/>
          <a:p>
            <a:fld id="{0B897934-B4F2-45D1-82CB-EB6CF6290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10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19597A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5309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rra_az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3296"/>
            <a:ext cx="9144000" cy="166823"/>
          </a:xfrm>
          <a:prstGeom prst="rect">
            <a:avLst/>
          </a:prstGeom>
        </p:spPr>
      </p:pic>
      <p:pic>
        <p:nvPicPr>
          <p:cNvPr id="8" name="Imagem 7" descr="ifi_assinacom_senad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6381328"/>
            <a:ext cx="2384700" cy="325483"/>
          </a:xfrm>
          <a:prstGeom prst="rect">
            <a:avLst/>
          </a:prstGeom>
        </p:spPr>
      </p:pic>
      <p:pic>
        <p:nvPicPr>
          <p:cNvPr id="5" name="Imagem 4" descr="Ifi_símbolo gráfic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260647"/>
            <a:ext cx="576064" cy="612297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84776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9597A"/>
                </a:solidFill>
                <a:latin typeface="Source Sans Pro Semibold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14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2534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71599" y="274638"/>
            <a:ext cx="6984777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>
                <a:solidFill>
                  <a:srgbClr val="19597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4145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barra_azul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0" y="6093295"/>
            <a:ext cx="9144000" cy="166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ifi_assinacom_senado.jp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588224" y="6381327"/>
            <a:ext cx="2384701" cy="325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jpeg" descr="Ifi_símbolo gráfico.jp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251519" y="260647"/>
            <a:ext cx="576066" cy="6122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66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barra_azul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6093295"/>
            <a:ext cx="9144000" cy="166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ifi_assinacom_senado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588224" y="6381327"/>
            <a:ext cx="2384701" cy="325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jpeg" descr="Ifi_símbolo gráfico.jp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51519" y="260647"/>
            <a:ext cx="576066" cy="6122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6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fi@senado.leg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21275" y="476672"/>
            <a:ext cx="8928994" cy="1584176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21275" y="2132857"/>
            <a:ext cx="8928994" cy="432222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87" name="image4.jpeg" descr="ifi_assinacom_senado_preferencial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9551" y="620687"/>
            <a:ext cx="8092442" cy="107289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481315" y="2348880"/>
            <a:ext cx="8208914" cy="4039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sz="2800" b="1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Seminário na FGV/EPGE</a:t>
            </a:r>
          </a:p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2800" b="1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sz="2800" b="1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 fiscal: o que significa para o Brasil? </a:t>
            </a:r>
            <a:endParaRPr lang="pt-BR" sz="1600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2000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2000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sz="2400" b="1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Felipe Salto</a:t>
            </a:r>
          </a:p>
          <a:p>
            <a:pPr algn="r">
              <a:spcBef>
                <a:spcPts val="7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2000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1400" dirty="0" smtClean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sz="1400" dirty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Rio de Janeiro</a:t>
            </a:r>
            <a:r>
              <a:rPr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pt-BR"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21 </a:t>
            </a:r>
            <a:r>
              <a:rPr lang="pt-BR"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</a:t>
            </a:r>
            <a:r>
              <a:rPr lang="pt-BR"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junho </a:t>
            </a:r>
            <a:r>
              <a:rPr lang="pt-BR" sz="1400" dirty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</a:t>
            </a:r>
            <a:r>
              <a:rPr lang="pt-BR" sz="1400" dirty="0" smtClean="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</a:t>
            </a:r>
            <a:endParaRPr lang="pt-BR" sz="1400" dirty="0">
              <a:solidFill>
                <a:srgbClr val="19597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17982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Cenários prospectivos – IFI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875669"/>
            <a:ext cx="9144000" cy="646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19597A"/>
                </a:solidFill>
              </a:rPr>
              <a:t>Atualizamos, além do </a:t>
            </a:r>
            <a:r>
              <a:rPr lang="pt-BR" b="1" dirty="0">
                <a:solidFill>
                  <a:srgbClr val="19597A"/>
                </a:solidFill>
              </a:rPr>
              <a:t>cenário </a:t>
            </a:r>
            <a:r>
              <a:rPr lang="pt-BR" b="1" dirty="0" smtClean="0">
                <a:solidFill>
                  <a:srgbClr val="19597A"/>
                </a:solidFill>
              </a:rPr>
              <a:t>base-1</a:t>
            </a:r>
            <a:r>
              <a:rPr lang="pt-BR" dirty="0" smtClean="0">
                <a:solidFill>
                  <a:srgbClr val="19597A"/>
                </a:solidFill>
              </a:rPr>
              <a:t>, </a:t>
            </a:r>
            <a:r>
              <a:rPr lang="pt-BR" dirty="0">
                <a:solidFill>
                  <a:srgbClr val="19597A"/>
                </a:solidFill>
              </a:rPr>
              <a:t>os parâmetros macroeconômicos dos cenários alternativos (</a:t>
            </a:r>
            <a:r>
              <a:rPr lang="pt-BR" b="1" dirty="0" smtClean="0">
                <a:solidFill>
                  <a:srgbClr val="19597A"/>
                </a:solidFill>
              </a:rPr>
              <a:t>otimista-2 </a:t>
            </a:r>
            <a:r>
              <a:rPr lang="pt-BR" b="1" dirty="0">
                <a:solidFill>
                  <a:srgbClr val="19597A"/>
                </a:solidFill>
              </a:rPr>
              <a:t>e </a:t>
            </a:r>
            <a:r>
              <a:rPr lang="pt-BR" b="1" dirty="0" smtClean="0">
                <a:solidFill>
                  <a:srgbClr val="19597A"/>
                </a:solidFill>
              </a:rPr>
              <a:t>pessimista-3</a:t>
            </a:r>
            <a:r>
              <a:rPr lang="pt-BR" dirty="0" smtClean="0">
                <a:solidFill>
                  <a:srgbClr val="19597A"/>
                </a:solidFill>
              </a:rPr>
              <a:t>)</a:t>
            </a:r>
            <a:endParaRPr lang="pt-BR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" y="1476888"/>
            <a:ext cx="7861718" cy="4832432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7441303" y="2042975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452320" y="2706303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441303" y="3519090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452320" y="4182418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430286" y="4975279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441303" y="5638607"/>
            <a:ext cx="504056" cy="17881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377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Evolução das receitas e despesas 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32920"/>
              </p:ext>
            </p:extLst>
          </p:nvPr>
        </p:nvGraphicFramePr>
        <p:xfrm>
          <a:off x="323528" y="927464"/>
          <a:ext cx="8214155" cy="527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366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72" y="116632"/>
            <a:ext cx="7886700" cy="587829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800" dirty="0">
                <a:solidFill>
                  <a:srgbClr val="19597A"/>
                </a:solidFill>
                <a:latin typeface="Source Sans Pro Semibold" pitchFamily="34" charset="0"/>
              </a:rPr>
              <a:t>Perda de receita da União com gastos tributários</a:t>
            </a:r>
            <a:br>
              <a:rPr lang="pt-BR" sz="2800" dirty="0">
                <a:solidFill>
                  <a:srgbClr val="19597A"/>
                </a:solidFill>
                <a:latin typeface="Source Sans Pro Semibold" pitchFamily="34" charset="0"/>
              </a:rPr>
            </a:br>
            <a:endParaRPr lang="pt-BR" sz="2800" dirty="0">
              <a:solidFill>
                <a:srgbClr val="19597A"/>
              </a:solidFill>
              <a:latin typeface="Source Sans Pro Semi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755576" y="3284984"/>
          <a:ext cx="7848873" cy="265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039"/>
                <a:gridCol w="619580"/>
                <a:gridCol w="619580"/>
                <a:gridCol w="619580"/>
                <a:gridCol w="619580"/>
                <a:gridCol w="619580"/>
                <a:gridCol w="622967"/>
                <a:gridCol w="622967"/>
              </a:tblGrid>
              <a:tr h="2471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PERDAS DE RECEITAS COM GASTOS TRIBUTÁRIOS </a:t>
                      </a: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</a:tr>
              <a:tr h="247146"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</a:tr>
              <a:tr h="338510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2016*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2017*</a:t>
                      </a:r>
                    </a:p>
                  </a:txBody>
                  <a:tcPr marL="7144" marR="7144" marT="7144" marB="0" anchor="b"/>
                </a:tc>
              </a:tr>
              <a:tr h="247146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</a:tr>
              <a:tr h="24714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Perda de Receita - PR (R$ bilhões)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223,3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256,2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270,1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270,4</a:t>
                      </a:r>
                    </a:p>
                  </a:txBody>
                  <a:tcPr marL="7144" marR="7144" marT="7144" marB="0" anchor="b"/>
                </a:tc>
              </a:tr>
              <a:tr h="33851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PR/Receita administrada pela RFB (%)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20,7</a:t>
                      </a:r>
                    </a:p>
                  </a:txBody>
                  <a:tcPr marL="7144" marR="7144" marT="7144" marB="0" anchor="b"/>
                </a:tc>
              </a:tr>
              <a:tr h="24714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PR/PIB (%)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144" marR="7144" marT="7144" marB="0" anchor="b"/>
                </a:tc>
              </a:tr>
              <a:tr h="24714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</a:tr>
              <a:tr h="246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Fonte: RFB. Elaboração: IFI.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</a:tr>
              <a:tr h="246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*projeção da RFB.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052736"/>
            <a:ext cx="9144000" cy="1754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 algn="just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São </a:t>
            </a:r>
            <a:r>
              <a:rPr lang="pt-BR" b="1" dirty="0" smtClean="0">
                <a:solidFill>
                  <a:srgbClr val="19597A"/>
                </a:solidFill>
              </a:rPr>
              <a:t>R</a:t>
            </a:r>
            <a:r>
              <a:rPr lang="pt-BR" b="1" dirty="0">
                <a:solidFill>
                  <a:srgbClr val="19597A"/>
                </a:solidFill>
              </a:rPr>
              <a:t>$ 270,4 bilhões, em 2017</a:t>
            </a:r>
            <a:r>
              <a:rPr lang="pt-BR" dirty="0">
                <a:solidFill>
                  <a:srgbClr val="19597A"/>
                </a:solidFill>
              </a:rPr>
              <a:t>, 20,7% da receita administrada pela RFB ou 4,1% do PIB. </a:t>
            </a:r>
          </a:p>
          <a:p>
            <a:pPr marL="645750" indent="-285750" algn="just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5D89"/>
                </a:solidFill>
              </a:rPr>
              <a:t>Houve forte aumento de 3,5% para </a:t>
            </a:r>
            <a:r>
              <a:rPr lang="pt-BR" dirty="0" smtClean="0">
                <a:solidFill>
                  <a:srgbClr val="005D89"/>
                </a:solidFill>
              </a:rPr>
              <a:t>4,4% </a:t>
            </a:r>
            <a:r>
              <a:rPr lang="pt-BR" dirty="0">
                <a:solidFill>
                  <a:srgbClr val="005D89"/>
                </a:solidFill>
              </a:rPr>
              <a:t>do PIB, de 2012 a </a:t>
            </a:r>
            <a:r>
              <a:rPr lang="pt-BR" dirty="0" smtClean="0">
                <a:solidFill>
                  <a:srgbClr val="005D89"/>
                </a:solidFill>
              </a:rPr>
              <a:t>2014, </a:t>
            </a:r>
            <a:r>
              <a:rPr lang="pt-BR" dirty="0">
                <a:solidFill>
                  <a:srgbClr val="005D89"/>
                </a:solidFill>
              </a:rPr>
              <a:t>seguido de </a:t>
            </a:r>
            <a:r>
              <a:rPr lang="pt-BR" dirty="0" smtClean="0">
                <a:solidFill>
                  <a:srgbClr val="005D89"/>
                </a:solidFill>
              </a:rPr>
              <a:t>queda gradual no </a:t>
            </a:r>
            <a:r>
              <a:rPr lang="pt-BR" dirty="0">
                <a:solidFill>
                  <a:srgbClr val="005D89"/>
                </a:solidFill>
              </a:rPr>
              <a:t>biênio 2016-2017.  </a:t>
            </a:r>
          </a:p>
          <a:p>
            <a:pPr marL="645750" indent="-285750" algn="just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19597A"/>
                </a:solidFill>
              </a:rPr>
              <a:t>Junto com o gasto público e a perda da receita com a desaceleração econômica, o aumento do gasto tributário foi um dos responsáveis para </a:t>
            </a:r>
            <a:r>
              <a:rPr lang="pt-BR" b="1" dirty="0">
                <a:solidFill>
                  <a:srgbClr val="19597A"/>
                </a:solidFill>
              </a:rPr>
              <a:t>brusca deterioração do resultado primário do governo central</a:t>
            </a:r>
            <a:r>
              <a:rPr lang="pt-BR" dirty="0">
                <a:solidFill>
                  <a:srgbClr val="19597A"/>
                </a:solidFill>
              </a:rPr>
              <a:t>, nos últimos anos</a:t>
            </a:r>
            <a:r>
              <a:rPr lang="pt-BR" dirty="0" smtClean="0">
                <a:solidFill>
                  <a:srgbClr val="19597A"/>
                </a:solidFill>
              </a:rPr>
              <a:t>.</a:t>
            </a:r>
            <a:endParaRPr lang="pt-BR" dirty="0">
              <a:solidFill>
                <a:srgbClr val="195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3648" y="130622"/>
            <a:ext cx="6768752" cy="706090"/>
          </a:xfrm>
        </p:spPr>
        <p:txBody>
          <a:bodyPr/>
          <a:lstStyle/>
          <a:p>
            <a:r>
              <a:rPr lang="pt-BR" dirty="0" smtClean="0"/>
              <a:t>Conjuntura Fiscal</a:t>
            </a:r>
            <a:endParaRPr lang="pt-BR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052736"/>
            <a:ext cx="9144000" cy="738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Déficit </a:t>
            </a:r>
            <a:r>
              <a:rPr lang="pt-BR" sz="1400" dirty="0">
                <a:solidFill>
                  <a:srgbClr val="19597A"/>
                </a:solidFill>
              </a:rPr>
              <a:t>primário elevado e conta de juros mantêm as necessidades de financiamento do setor público em patamar elevado, pressionando o endividamento público. Desvalorização cambial e elevado volume de reservas suavizam trajetória de alta na dívida </a:t>
            </a:r>
            <a:r>
              <a:rPr lang="pt-BR" sz="1400" dirty="0" smtClean="0">
                <a:solidFill>
                  <a:srgbClr val="19597A"/>
                </a:solidFill>
              </a:rPr>
              <a:t>líquida. </a:t>
            </a:r>
            <a:endParaRPr lang="pt-BR" sz="1400" dirty="0">
              <a:solidFill>
                <a:srgbClr val="19597A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/>
          </p:nvPr>
        </p:nvGraphicFramePr>
        <p:xfrm>
          <a:off x="755576" y="2132856"/>
          <a:ext cx="7632848" cy="392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1556792" y="1807318"/>
            <a:ext cx="6030416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PT" sz="1400" b="1" cap="all" dirty="0">
                <a:solidFill>
                  <a:srgbClr val="005D89"/>
                </a:solidFill>
                <a:latin typeface="Calibri" panose="020F0502020204030204" pitchFamily="34" charset="0"/>
                <a:ea typeface="Cambria" panose="02040503050406030204" pitchFamily="18" charset="0"/>
                <a:cs typeface="Minion Pro"/>
              </a:rPr>
              <a:t>Diferentes medidas para a Dívida pública (% do PIB)</a:t>
            </a:r>
            <a:endParaRPr lang="pt-BR" sz="1400" b="1" cap="all" dirty="0">
              <a:latin typeface="Calibri" panose="020F0502020204030204" pitchFamily="34" charset="0"/>
              <a:ea typeface="Cambria" panose="02040503050406030204" pitchFamily="18" charset="0"/>
              <a:cs typeface="Minion Pro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34934" y="5877272"/>
            <a:ext cx="12064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pt-BR" sz="10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sym typeface="Calibri"/>
              </a:rPr>
              <a:t>Fonte</a:t>
            </a:r>
            <a:r>
              <a:rPr lang="pt-BR" sz="1000" i="1" dirty="0" smtClean="0">
                <a:solidFill>
                  <a:srgbClr val="19597A"/>
                </a:solidFill>
              </a:rPr>
              <a:t>: </a:t>
            </a:r>
            <a:r>
              <a:rPr lang="pt-BR" sz="1000" i="1" dirty="0">
                <a:solidFill>
                  <a:srgbClr val="19597A"/>
                </a:solidFill>
              </a:rPr>
              <a:t>Banco Central.</a:t>
            </a:r>
            <a:endParaRPr kumimoji="0" lang="pt-BR" sz="10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8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3648" y="130622"/>
            <a:ext cx="6768752" cy="706090"/>
          </a:xfrm>
        </p:spPr>
        <p:txBody>
          <a:bodyPr/>
          <a:lstStyle/>
          <a:p>
            <a:r>
              <a:rPr lang="pt-BR" dirty="0" smtClean="0"/>
              <a:t>Conjuntura Fiscal</a:t>
            </a:r>
            <a:endParaRPr lang="pt-BR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052736"/>
            <a:ext cx="9144000" cy="954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No acumulado em 12 </a:t>
            </a:r>
            <a:r>
              <a:rPr lang="pt-BR" sz="1400" dirty="0">
                <a:solidFill>
                  <a:srgbClr val="19597A"/>
                </a:solidFill>
              </a:rPr>
              <a:t>meses, houve importante redução do déficit nominal para 7,5% do PIB (ante 9,1% do PIB em abril/17), </a:t>
            </a:r>
            <a:r>
              <a:rPr lang="pt-BR" sz="1400" dirty="0" smtClean="0">
                <a:solidFill>
                  <a:srgbClr val="19597A"/>
                </a:solidFill>
              </a:rPr>
              <a:t>influenciado especialmente pela </a:t>
            </a:r>
            <a:r>
              <a:rPr lang="pt-BR" sz="1400" dirty="0">
                <a:solidFill>
                  <a:srgbClr val="19597A"/>
                </a:solidFill>
              </a:rPr>
              <a:t>retração </a:t>
            </a:r>
            <a:r>
              <a:rPr lang="pt-BR" sz="1400" dirty="0" smtClean="0">
                <a:solidFill>
                  <a:srgbClr val="19597A"/>
                </a:solidFill>
              </a:rPr>
              <a:t>no </a:t>
            </a:r>
            <a:r>
              <a:rPr lang="pt-BR" sz="1400" dirty="0">
                <a:solidFill>
                  <a:srgbClr val="19597A"/>
                </a:solidFill>
              </a:rPr>
              <a:t>juro </a:t>
            </a:r>
            <a:r>
              <a:rPr lang="pt-BR" sz="1400" dirty="0" smtClean="0">
                <a:solidFill>
                  <a:srgbClr val="19597A"/>
                </a:solidFill>
              </a:rPr>
              <a:t>nominal. 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Também contribuiu a </a:t>
            </a:r>
            <a:r>
              <a:rPr lang="pt-BR" sz="1400" dirty="0">
                <a:solidFill>
                  <a:srgbClr val="19597A"/>
                </a:solidFill>
              </a:rPr>
              <a:t>redução do déficit primário </a:t>
            </a:r>
            <a:r>
              <a:rPr lang="pt-BR" sz="1400" dirty="0" smtClean="0">
                <a:solidFill>
                  <a:srgbClr val="19597A"/>
                </a:solidFill>
              </a:rPr>
              <a:t>para </a:t>
            </a:r>
            <a:r>
              <a:rPr lang="pt-BR" sz="1400" dirty="0">
                <a:solidFill>
                  <a:srgbClr val="19597A"/>
                </a:solidFill>
              </a:rPr>
              <a:t>1,8% do </a:t>
            </a:r>
            <a:r>
              <a:rPr lang="pt-BR" sz="1400" dirty="0" smtClean="0">
                <a:solidFill>
                  <a:srgbClr val="19597A"/>
                </a:solidFill>
              </a:rPr>
              <a:t>PIB</a:t>
            </a:r>
            <a:r>
              <a:rPr lang="pt-BR" sz="1400" dirty="0">
                <a:solidFill>
                  <a:srgbClr val="19597A"/>
                </a:solidFill>
              </a:rPr>
              <a:t>, </a:t>
            </a:r>
            <a:r>
              <a:rPr lang="pt-BR" sz="1400" dirty="0" smtClean="0">
                <a:solidFill>
                  <a:srgbClr val="19597A"/>
                </a:solidFill>
              </a:rPr>
              <a:t>mais ancorada no </a:t>
            </a:r>
            <a:r>
              <a:rPr lang="pt-BR" sz="1400" dirty="0">
                <a:solidFill>
                  <a:srgbClr val="19597A"/>
                </a:solidFill>
              </a:rPr>
              <a:t>melhor desempenho do tesouro nacional do que </a:t>
            </a:r>
            <a:r>
              <a:rPr lang="pt-BR" sz="1400" dirty="0" smtClean="0">
                <a:solidFill>
                  <a:srgbClr val="19597A"/>
                </a:solidFill>
              </a:rPr>
              <a:t>da </a:t>
            </a:r>
            <a:r>
              <a:rPr lang="pt-BR" sz="1400" dirty="0">
                <a:solidFill>
                  <a:srgbClr val="19597A"/>
                </a:solidFill>
              </a:rPr>
              <a:t>previdência social (RGPS</a:t>
            </a:r>
            <a:r>
              <a:rPr lang="pt-BR" sz="1400" dirty="0" smtClean="0">
                <a:solidFill>
                  <a:srgbClr val="19597A"/>
                </a:solidFill>
              </a:rPr>
              <a:t>). </a:t>
            </a:r>
            <a:endParaRPr lang="pt-BR" sz="1400" dirty="0">
              <a:solidFill>
                <a:srgbClr val="19597A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47664" y="2132856"/>
            <a:ext cx="603041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1400" b="1" cap="all" dirty="0">
                <a:solidFill>
                  <a:srgbClr val="005D89"/>
                </a:solidFill>
                <a:latin typeface="Calibri" panose="020F0502020204030204" pitchFamily="34" charset="0"/>
                <a:ea typeface="Cambria" panose="02040503050406030204" pitchFamily="18" charset="0"/>
                <a:cs typeface="Minion Pro"/>
              </a:rPr>
              <a:t>EVOLUÇÃO DAS </a:t>
            </a:r>
            <a:r>
              <a:rPr lang="pt-BR" sz="1400" b="1" cap="all" dirty="0" smtClean="0">
                <a:solidFill>
                  <a:srgbClr val="005D89"/>
                </a:solidFill>
                <a:latin typeface="Calibri" panose="020F0502020204030204" pitchFamily="34" charset="0"/>
                <a:ea typeface="Cambria" panose="02040503050406030204" pitchFamily="18" charset="0"/>
                <a:cs typeface="Minion Pro"/>
              </a:rPr>
              <a:t>NFSP do governo central </a:t>
            </a:r>
            <a:r>
              <a:rPr lang="pt-BR" sz="1400" b="1" cap="all" dirty="0">
                <a:solidFill>
                  <a:srgbClr val="005D89"/>
                </a:solidFill>
                <a:latin typeface="Calibri" panose="020F0502020204030204" pitchFamily="34" charset="0"/>
                <a:ea typeface="Cambria" panose="02040503050406030204" pitchFamily="18" charset="0"/>
                <a:cs typeface="Minion Pro"/>
              </a:rPr>
              <a:t>(% DO PIB)</a:t>
            </a:r>
            <a:endParaRPr lang="pt-BR" sz="1400" b="1" cap="all" dirty="0">
              <a:latin typeface="Calibri" panose="020F0502020204030204" pitchFamily="34" charset="0"/>
              <a:ea typeface="Cambria" panose="02040503050406030204" pitchFamily="18" charset="0"/>
              <a:cs typeface="Minion Pro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64016480"/>
              </p:ext>
            </p:extLst>
          </p:nvPr>
        </p:nvGraphicFramePr>
        <p:xfrm>
          <a:off x="1138182" y="2526583"/>
          <a:ext cx="6867636" cy="310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034934" y="5877272"/>
            <a:ext cx="12064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pt-BR" sz="10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sym typeface="Calibri"/>
              </a:rPr>
              <a:t>Fonte</a:t>
            </a:r>
            <a:r>
              <a:rPr lang="pt-BR" sz="1000" i="1" dirty="0" smtClean="0">
                <a:solidFill>
                  <a:srgbClr val="19597A"/>
                </a:solidFill>
              </a:rPr>
              <a:t>: </a:t>
            </a:r>
            <a:r>
              <a:rPr lang="pt-BR" sz="1000" i="1" dirty="0">
                <a:solidFill>
                  <a:srgbClr val="19597A"/>
                </a:solidFill>
              </a:rPr>
              <a:t>Banco Central.</a:t>
            </a:r>
            <a:endParaRPr kumimoji="0" lang="pt-BR" sz="10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3648" y="130622"/>
            <a:ext cx="6768752" cy="706090"/>
          </a:xfrm>
        </p:spPr>
        <p:txBody>
          <a:bodyPr/>
          <a:lstStyle/>
          <a:p>
            <a:r>
              <a:rPr lang="pt-BR" dirty="0" smtClean="0"/>
              <a:t>Orçamento 2018</a:t>
            </a:r>
            <a:endParaRPr lang="pt-BR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052736"/>
            <a:ext cx="9144000" cy="738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Após 1º quadrimestre</a:t>
            </a:r>
            <a:r>
              <a:rPr lang="pt-BR" sz="1400" dirty="0">
                <a:solidFill>
                  <a:srgbClr val="19597A"/>
                </a:solidFill>
              </a:rPr>
              <a:t>, </a:t>
            </a:r>
            <a:r>
              <a:rPr lang="pt-BR" sz="1400" dirty="0" smtClean="0">
                <a:solidFill>
                  <a:srgbClr val="19597A"/>
                </a:solidFill>
              </a:rPr>
              <a:t>Executivo </a:t>
            </a:r>
            <a:r>
              <a:rPr lang="pt-BR" sz="1400" dirty="0">
                <a:solidFill>
                  <a:srgbClr val="19597A"/>
                </a:solidFill>
              </a:rPr>
              <a:t>prevê déficit primário de R$ 152,8 </a:t>
            </a:r>
            <a:r>
              <a:rPr lang="pt-BR" sz="1400" dirty="0" smtClean="0">
                <a:solidFill>
                  <a:srgbClr val="19597A"/>
                </a:solidFill>
              </a:rPr>
              <a:t>bi, folga de R</a:t>
            </a:r>
            <a:r>
              <a:rPr lang="pt-BR" sz="1400" dirty="0">
                <a:solidFill>
                  <a:srgbClr val="19597A"/>
                </a:solidFill>
              </a:rPr>
              <a:t>$ 6,2 </a:t>
            </a:r>
            <a:r>
              <a:rPr lang="pt-BR" sz="1400" dirty="0" smtClean="0">
                <a:solidFill>
                  <a:srgbClr val="19597A"/>
                </a:solidFill>
              </a:rPr>
              <a:t>bi para a </a:t>
            </a:r>
            <a:r>
              <a:rPr lang="pt-BR" sz="1400" dirty="0">
                <a:solidFill>
                  <a:srgbClr val="19597A"/>
                </a:solidFill>
              </a:rPr>
              <a:t>meta </a:t>
            </a:r>
            <a:r>
              <a:rPr lang="pt-BR" sz="1400" dirty="0" smtClean="0">
                <a:solidFill>
                  <a:srgbClr val="19597A"/>
                </a:solidFill>
              </a:rPr>
              <a:t>(</a:t>
            </a:r>
            <a:r>
              <a:rPr lang="pt-BR" sz="1400" dirty="0">
                <a:solidFill>
                  <a:srgbClr val="19597A"/>
                </a:solidFill>
              </a:rPr>
              <a:t>R$ 159,0 </a:t>
            </a:r>
            <a:r>
              <a:rPr lang="pt-BR" sz="1400" dirty="0" smtClean="0">
                <a:solidFill>
                  <a:srgbClr val="19597A"/>
                </a:solidFill>
              </a:rPr>
              <a:t>bi)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Contudo, pela projeção do governo, nível de despesas muito perto do teto impede ampliação do gasto.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IFI projeta déficit menor, de R$ 141,8 bi, e uma folga de R$ 15,0 bi em relação ao teto de gastos. </a:t>
            </a:r>
            <a:endParaRPr lang="pt-BR" sz="1400" dirty="0">
              <a:solidFill>
                <a:srgbClr val="19597A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195736" y="5085184"/>
            <a:ext cx="288032" cy="216024"/>
          </a:xfrm>
          <a:prstGeom prst="straightConnector1">
            <a:avLst/>
          </a:prstGeom>
          <a:noFill/>
          <a:ln w="25400" cap="flat">
            <a:solidFill>
              <a:srgbClr val="BD534B"/>
            </a:solidFill>
            <a:prstDash val="solid"/>
            <a:round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865136"/>
            <a:ext cx="6120680" cy="414707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7" y="2636912"/>
            <a:ext cx="2895600" cy="160972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8571397" y="3866990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325830" y="5600257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208718" y="5600257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289537" y="4160442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194459" y="4160442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300554" y="2709101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194459" y="2731988"/>
            <a:ext cx="360040" cy="27107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259632" y="130622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Carga Tributária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584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rgbClr val="19597A"/>
                </a:solidFill>
              </a:rPr>
              <a:t>Carta </a:t>
            </a:r>
            <a:r>
              <a:rPr lang="pt-BR" sz="1600" dirty="0">
                <a:solidFill>
                  <a:srgbClr val="19597A"/>
                </a:solidFill>
              </a:rPr>
              <a:t>tributária terminou 2017 em 32,30%, percentual muito próximo dos 32,34% do ano anterior, o que indica manutenção da tendência de estabilidade nos últimos </a:t>
            </a:r>
            <a:r>
              <a:rPr lang="pt-BR" sz="1600" dirty="0" smtClean="0">
                <a:solidFill>
                  <a:srgbClr val="19597A"/>
                </a:solidFill>
              </a:rPr>
              <a:t>anos.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56641205"/>
              </p:ext>
            </p:extLst>
          </p:nvPr>
        </p:nvGraphicFramePr>
        <p:xfrm>
          <a:off x="323528" y="1772816"/>
          <a:ext cx="8424936" cy="40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32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Cenário fiscal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954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b="1" dirty="0" smtClean="0">
                <a:solidFill>
                  <a:srgbClr val="19597A"/>
                </a:solidFill>
              </a:rPr>
              <a:t>Superávit primário só deve voltar em 2023</a:t>
            </a:r>
            <a:r>
              <a:rPr lang="pt-BR" sz="1400" dirty="0" smtClean="0">
                <a:solidFill>
                  <a:srgbClr val="19597A"/>
                </a:solidFill>
              </a:rPr>
              <a:t>, no cenário base-1. No cenário otimista-2, superávit ocorre em 2021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srgbClr val="19597A"/>
                </a:solidFill>
              </a:rPr>
              <a:t>No cenário base, </a:t>
            </a:r>
            <a:r>
              <a:rPr lang="pt-BR" sz="1400" b="1" dirty="0" smtClean="0">
                <a:solidFill>
                  <a:srgbClr val="19597A"/>
                </a:solidFill>
              </a:rPr>
              <a:t>receita administrada avança 3,1% e 2,8% acima da inflação neste e no próximo ano</a:t>
            </a:r>
            <a:r>
              <a:rPr lang="pt-BR" sz="1400" dirty="0" smtClean="0">
                <a:solidFill>
                  <a:srgbClr val="19597A"/>
                </a:solidFill>
              </a:rPr>
              <a:t>, respectivamente. Já a </a:t>
            </a:r>
            <a:r>
              <a:rPr lang="pt-BR" sz="1400" b="1" dirty="0" smtClean="0">
                <a:solidFill>
                  <a:srgbClr val="19597A"/>
                </a:solidFill>
              </a:rPr>
              <a:t>receita líquida deve registrar crescimento real de 1,9% </a:t>
            </a:r>
            <a:r>
              <a:rPr lang="pt-BR" sz="1400" dirty="0" smtClean="0">
                <a:solidFill>
                  <a:srgbClr val="19597A"/>
                </a:solidFill>
              </a:rPr>
              <a:t>em ambos os períodos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b="1" dirty="0" smtClean="0">
                <a:solidFill>
                  <a:srgbClr val="19597A"/>
                </a:solidFill>
              </a:rPr>
              <a:t>Receitas com “Refis” </a:t>
            </a:r>
            <a:r>
              <a:rPr lang="pt-BR" sz="1400" dirty="0" smtClean="0">
                <a:solidFill>
                  <a:srgbClr val="19597A"/>
                </a:solidFill>
              </a:rPr>
              <a:t>de R$ 23,5 bilhões este ano e de R$ 21,3 bilhões em 2019 impactam saldo fiscal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CaixaDeTexto 1"/>
          <p:cNvSpPr txBox="1"/>
          <p:nvPr/>
        </p:nvSpPr>
        <p:spPr>
          <a:xfrm>
            <a:off x="539552" y="1988840"/>
            <a:ext cx="79928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Evolução do Resultado Primário nos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3 Cenários da IFI (em % do PIB)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1873"/>
              </p:ext>
            </p:extLst>
          </p:nvPr>
        </p:nvGraphicFramePr>
        <p:xfrm>
          <a:off x="467544" y="2296616"/>
          <a:ext cx="8064895" cy="370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3779912" y="3645024"/>
            <a:ext cx="576064" cy="18002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54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Margem fiscal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830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rgbClr val="19597A"/>
                </a:solidFill>
              </a:rPr>
              <a:t>Margem fiscal deverá atingir seu valor mínimo para efeito de funcionamento dos ministérios e ou operacionalização de políticas públicas já em 2019, </a:t>
            </a:r>
            <a:r>
              <a:rPr lang="pt-BR" sz="1600" b="1" dirty="0" smtClean="0">
                <a:solidFill>
                  <a:srgbClr val="19597A"/>
                </a:solidFill>
              </a:rPr>
              <a:t>quando devem ocorrer problemas para o cumprimento do teto de gastos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22522"/>
              </p:ext>
            </p:extLst>
          </p:nvPr>
        </p:nvGraphicFramePr>
        <p:xfrm>
          <a:off x="1331640" y="2060848"/>
          <a:ext cx="6192687" cy="388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5779" y="1825081"/>
            <a:ext cx="82444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Evolução da Margem Fiscal, </a:t>
            </a:r>
            <a:r>
              <a:rPr kumimoji="0" lang="pt-BR" sz="1400" b="1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proxy</a:t>
            </a: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do grau de liberdade da política fiscal para cortes de despesa no curto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prazo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04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Cenário fiscal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1077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rgbClr val="19597A"/>
                </a:solidFill>
              </a:rPr>
              <a:t>Resultados projetados apontam certa estabilidade das receitas líquidas em relação ao PIB, enquanto as despesas precisarão ajustar-se de </a:t>
            </a:r>
            <a:r>
              <a:rPr lang="pt-BR" sz="1600" b="1" dirty="0" smtClean="0">
                <a:solidFill>
                  <a:srgbClr val="19597A"/>
                </a:solidFill>
              </a:rPr>
              <a:t>19,45% do PIB para 15,03% do PIB</a:t>
            </a:r>
            <a:r>
              <a:rPr lang="pt-BR" sz="1600" dirty="0" smtClean="0">
                <a:solidFill>
                  <a:srgbClr val="19597A"/>
                </a:solidFill>
              </a:rPr>
              <a:t>. 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600" b="1" dirty="0" smtClean="0">
                <a:solidFill>
                  <a:srgbClr val="19597A"/>
                </a:solidFill>
              </a:rPr>
              <a:t>Caso o ajuste pelo lado dos gastos não ocorra, medidas alternativas</a:t>
            </a:r>
            <a:r>
              <a:rPr lang="pt-BR" sz="1600" dirty="0" smtClean="0">
                <a:solidFill>
                  <a:srgbClr val="19597A"/>
                </a:solidFill>
              </a:rPr>
              <a:t> com mesmo efeito fiscal terão que ser adotadas.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2405608"/>
            <a:ext cx="9134475" cy="2895600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28407" y="3429000"/>
            <a:ext cx="9110829" cy="28803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770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72808" cy="576064"/>
          </a:xfrm>
        </p:spPr>
        <p:txBody>
          <a:bodyPr/>
          <a:lstStyle/>
          <a:p>
            <a:r>
              <a:rPr lang="pt-BR" dirty="0" smtClean="0"/>
              <a:t>Hiato do produto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964488" cy="504470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995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3648" y="130622"/>
            <a:ext cx="6768752" cy="706090"/>
          </a:xfrm>
        </p:spPr>
        <p:txBody>
          <a:bodyPr/>
          <a:lstStyle/>
          <a:p>
            <a:r>
              <a:rPr lang="pt-BR" dirty="0" smtClean="0"/>
              <a:t>Projeções para a dívida bruta</a:t>
            </a:r>
            <a:endParaRPr lang="pt-BR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052736"/>
            <a:ext cx="9144000" cy="584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rgbClr val="19597A"/>
                </a:solidFill>
              </a:rPr>
              <a:t>A dívida bruta deve ainda avançar até 86,6% do PIB, no cenário base-1, para então começar a cair, paulatinamente (considerando-se que o ajuste fiscal seja mantido e aprimorado)</a:t>
            </a:r>
            <a:endParaRPr lang="pt-BR" sz="1600" dirty="0">
              <a:solidFill>
                <a:srgbClr val="19597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54152"/>
            <a:ext cx="7920880" cy="44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706090"/>
          </a:xfrm>
        </p:spPr>
        <p:txBody>
          <a:bodyPr/>
          <a:lstStyle/>
          <a:p>
            <a:r>
              <a:rPr lang="pt-BR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Desafios </a:t>
            </a:r>
            <a:r>
              <a:rPr lang="pt-BR" dirty="0" smtClean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para o próximo governo</a:t>
            </a:r>
            <a:endParaRPr lang="pt-BR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0" y="1196752"/>
            <a:ext cx="9144000" cy="4216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endParaRPr lang="pt-BR" b="1" dirty="0">
              <a:solidFill>
                <a:srgbClr val="19597A"/>
              </a:solidFill>
            </a:endParaRP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 smtClean="0">
                <a:solidFill>
                  <a:srgbClr val="19597A"/>
                </a:solidFill>
              </a:rPr>
              <a:t>Meta </a:t>
            </a:r>
            <a:r>
              <a:rPr lang="pt-BR" sz="2500" b="1" dirty="0">
                <a:solidFill>
                  <a:srgbClr val="19597A"/>
                </a:solidFill>
              </a:rPr>
              <a:t>de resultado primário não poderá mais ser ajustada para incorporar gastos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Teto de gastos corre sérios riscos a partir de </a:t>
            </a:r>
            <a:r>
              <a:rPr lang="pt-BR" sz="2500" b="1" dirty="0" smtClean="0">
                <a:solidFill>
                  <a:srgbClr val="19597A"/>
                </a:solidFill>
              </a:rPr>
              <a:t>2019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Cumprimento da Regra de Ouro sem uso de subterfúgios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 smtClean="0">
                <a:solidFill>
                  <a:srgbClr val="19597A"/>
                </a:solidFill>
              </a:rPr>
              <a:t>Desafio maior é </a:t>
            </a:r>
            <a:r>
              <a:rPr lang="pt-BR" sz="2500" b="1" dirty="0">
                <a:solidFill>
                  <a:srgbClr val="19597A"/>
                </a:solidFill>
              </a:rPr>
              <a:t>conter avanço do gasto obrigatório 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Medidas de ajuste no gasto corrente são importantes e </a:t>
            </a:r>
            <a:r>
              <a:rPr lang="pt-BR" sz="2500" b="1" dirty="0" smtClean="0">
                <a:solidFill>
                  <a:srgbClr val="19597A"/>
                </a:solidFill>
              </a:rPr>
              <a:t>necessárias, incluindo o gasto indireto </a:t>
            </a:r>
            <a:endParaRPr lang="pt-BR" sz="2500" b="1" dirty="0">
              <a:solidFill>
                <a:srgbClr val="19597A"/>
              </a:solidFill>
            </a:endParaRP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Medidas do lado da receita serão necessárias 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Solução para problema fiscal é resultante de vários vetores</a:t>
            </a:r>
          </a:p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2500" b="1" dirty="0">
                <a:solidFill>
                  <a:srgbClr val="19597A"/>
                </a:solidFill>
              </a:rPr>
              <a:t>Não há uma bala de prata </a:t>
            </a:r>
          </a:p>
        </p:txBody>
      </p:sp>
    </p:spTree>
    <p:extLst>
      <p:ext uri="{BB962C8B-B14F-4D97-AF65-F5344CB8AC3E}">
        <p14:creationId xmlns:p14="http://schemas.microsoft.com/office/powerpoint/2010/main" val="301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6"/>
          <p:cNvSpPr/>
          <p:nvPr/>
        </p:nvSpPr>
        <p:spPr>
          <a:xfrm>
            <a:off x="107504" y="1422998"/>
            <a:ext cx="8928994" cy="423825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971600" y="206997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Muito obrigado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2000" b="1" dirty="0" smtClean="0">
                <a:hlinkClick r:id="rId3"/>
              </a:rPr>
              <a:t>fsalto@senado.leg.br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sz="22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82836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PIB no curto prazo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523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9597A"/>
                </a:solidFill>
              </a:rPr>
              <a:t>As estimativas de mercado para o PIB de 2018 obtidas no Boletim Focus divulgado pelo Banco </a:t>
            </a:r>
            <a:r>
              <a:rPr lang="pt-BR" sz="1400" dirty="0" smtClean="0">
                <a:solidFill>
                  <a:srgbClr val="19597A"/>
                </a:solidFill>
              </a:rPr>
              <a:t>Central foram </a:t>
            </a:r>
            <a:r>
              <a:rPr lang="pt-BR" sz="1400" dirty="0">
                <a:solidFill>
                  <a:srgbClr val="19597A"/>
                </a:solidFill>
              </a:rPr>
              <a:t>ajustadas </a:t>
            </a:r>
            <a:r>
              <a:rPr lang="pt-BR" sz="1400" dirty="0" smtClean="0">
                <a:solidFill>
                  <a:srgbClr val="19597A"/>
                </a:solidFill>
              </a:rPr>
              <a:t>para 2,18%.</a:t>
            </a:r>
            <a:endParaRPr lang="pt-BR" sz="1400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813254"/>
              </p:ext>
            </p:extLst>
          </p:nvPr>
        </p:nvGraphicFramePr>
        <p:xfrm>
          <a:off x="899592" y="1844824"/>
          <a:ext cx="734481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779912" y="5736704"/>
            <a:ext cx="142923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</a:t>
            </a:r>
            <a:r>
              <a:rPr kumimoji="0" lang="pt-BR" sz="1200" b="0" i="1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Banco Central.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75656" y="3212976"/>
            <a:ext cx="6624736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de seta reta 10"/>
          <p:cNvCxnSpPr/>
          <p:nvPr/>
        </p:nvCxnSpPr>
        <p:spPr>
          <a:xfrm>
            <a:off x="8100392" y="3212976"/>
            <a:ext cx="288032" cy="57778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aixaDeTexto 11"/>
          <p:cNvSpPr txBox="1"/>
          <p:nvPr/>
        </p:nvSpPr>
        <p:spPr>
          <a:xfrm>
            <a:off x="8100392" y="3790764"/>
            <a:ext cx="936104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Devemos revisar para 1,9%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347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Abertura do PIB pelo lado da oferta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646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O setor de </a:t>
            </a:r>
            <a:r>
              <a:rPr lang="pt-BR" b="1" dirty="0" smtClean="0">
                <a:solidFill>
                  <a:srgbClr val="19597A"/>
                </a:solidFill>
              </a:rPr>
              <a:t>serviços</a:t>
            </a:r>
            <a:r>
              <a:rPr lang="pt-BR" dirty="0" smtClean="0">
                <a:solidFill>
                  <a:srgbClr val="19597A"/>
                </a:solidFill>
              </a:rPr>
              <a:t> adicionou </a:t>
            </a:r>
            <a:r>
              <a:rPr lang="pt-BR" b="1" dirty="0" smtClean="0">
                <a:solidFill>
                  <a:srgbClr val="19597A"/>
                </a:solidFill>
              </a:rPr>
              <a:t>0,6</a:t>
            </a:r>
            <a:r>
              <a:rPr lang="pt-BR" dirty="0" smtClean="0">
                <a:solidFill>
                  <a:srgbClr val="19597A"/>
                </a:solidFill>
              </a:rPr>
              <a:t> ponto percentual ao resultado do PIB acumulado em quatro trimestres, seguido pela agropecuária (0,3 </a:t>
            </a:r>
            <a:r>
              <a:rPr lang="pt-BR" dirty="0" err="1" smtClean="0">
                <a:solidFill>
                  <a:srgbClr val="19597A"/>
                </a:solidFill>
              </a:rPr>
              <a:t>p.p</a:t>
            </a:r>
            <a:r>
              <a:rPr lang="pt-BR" dirty="0" smtClean="0">
                <a:solidFill>
                  <a:srgbClr val="19597A"/>
                </a:solidFill>
              </a:rPr>
              <a:t>.) </a:t>
            </a:r>
            <a:r>
              <a:rPr lang="pt-BR" dirty="0">
                <a:solidFill>
                  <a:srgbClr val="19597A"/>
                </a:solidFill>
              </a:rPr>
              <a:t>e pela </a:t>
            </a:r>
            <a:r>
              <a:rPr lang="pt-BR" dirty="0" smtClean="0">
                <a:solidFill>
                  <a:srgbClr val="19597A"/>
                </a:solidFill>
              </a:rPr>
              <a:t>indústria </a:t>
            </a:r>
            <a:r>
              <a:rPr lang="pt-BR" dirty="0">
                <a:solidFill>
                  <a:srgbClr val="19597A"/>
                </a:solidFill>
              </a:rPr>
              <a:t>(0,1 </a:t>
            </a:r>
            <a:r>
              <a:rPr lang="pt-BR" dirty="0" err="1">
                <a:solidFill>
                  <a:srgbClr val="19597A"/>
                </a:solidFill>
              </a:rPr>
              <a:t>p.p</a:t>
            </a:r>
            <a:r>
              <a:rPr lang="pt-BR" dirty="0" smtClean="0">
                <a:solidFill>
                  <a:srgbClr val="19597A"/>
                </a:solidFill>
              </a:rPr>
              <a:t>.).</a:t>
            </a:r>
            <a:endParaRPr lang="pt-BR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58066"/>
              </p:ext>
            </p:extLst>
          </p:nvPr>
        </p:nvGraphicFramePr>
        <p:xfrm>
          <a:off x="467544" y="1976063"/>
          <a:ext cx="82089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144320" y="5725996"/>
            <a:ext cx="855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</a:t>
            </a:r>
            <a:r>
              <a:rPr kumimoji="0" lang="pt-BR" sz="1200" b="0" i="1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IBGE.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794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PIB industrial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646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Contração </a:t>
            </a:r>
            <a:r>
              <a:rPr lang="pt-BR" dirty="0">
                <a:solidFill>
                  <a:srgbClr val="19597A"/>
                </a:solidFill>
              </a:rPr>
              <a:t>da atividade da construção civil </a:t>
            </a:r>
            <a:r>
              <a:rPr lang="pt-BR" b="1" dirty="0">
                <a:solidFill>
                  <a:srgbClr val="19597A"/>
                </a:solidFill>
              </a:rPr>
              <a:t>subtraiu 0,9 ponto percentual </a:t>
            </a:r>
            <a:r>
              <a:rPr lang="pt-BR" dirty="0">
                <a:solidFill>
                  <a:srgbClr val="19597A"/>
                </a:solidFill>
              </a:rPr>
              <a:t>da taxa de crescimento acumulada em quatro trimestres do PIB </a:t>
            </a:r>
            <a:r>
              <a:rPr lang="pt-BR" dirty="0" smtClean="0">
                <a:solidFill>
                  <a:srgbClr val="19597A"/>
                </a:solidFill>
              </a:rPr>
              <a:t>industrial.</a:t>
            </a:r>
            <a:endParaRPr lang="pt-BR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971600" y="1772816"/>
          <a:ext cx="72728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081001" y="5733256"/>
            <a:ext cx="855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</a:t>
            </a:r>
            <a:r>
              <a:rPr kumimoji="0" lang="pt-BR" sz="1200" b="0" i="1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IBGE.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295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PIB pelo lado da demanda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47677"/>
            <a:ext cx="9144000" cy="923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5D89"/>
                </a:solidFill>
              </a:rPr>
              <a:t>As contribuições da </a:t>
            </a:r>
            <a:r>
              <a:rPr lang="pt-BR" b="1" dirty="0">
                <a:solidFill>
                  <a:srgbClr val="005D89"/>
                </a:solidFill>
              </a:rPr>
              <a:t>absorção doméstica</a:t>
            </a:r>
            <a:r>
              <a:rPr lang="pt-BR" dirty="0">
                <a:solidFill>
                  <a:srgbClr val="005D89"/>
                </a:solidFill>
              </a:rPr>
              <a:t>, composta pelo consumo das famílias (1,3 </a:t>
            </a:r>
            <a:r>
              <a:rPr lang="pt-BR" dirty="0" err="1">
                <a:solidFill>
                  <a:srgbClr val="005D89"/>
                </a:solidFill>
              </a:rPr>
              <a:t>p.p</a:t>
            </a:r>
            <a:r>
              <a:rPr lang="pt-BR" dirty="0">
                <a:solidFill>
                  <a:srgbClr val="005D89"/>
                </a:solidFill>
              </a:rPr>
              <a:t>.), do governo (-0,1 </a:t>
            </a:r>
            <a:r>
              <a:rPr lang="pt-BR" dirty="0" err="1">
                <a:solidFill>
                  <a:srgbClr val="005D89"/>
                </a:solidFill>
              </a:rPr>
              <a:t>p.p</a:t>
            </a:r>
            <a:r>
              <a:rPr lang="pt-BR" dirty="0">
                <a:solidFill>
                  <a:srgbClr val="005D89"/>
                </a:solidFill>
              </a:rPr>
              <a:t>.) e investimentos (-0,1 </a:t>
            </a:r>
            <a:r>
              <a:rPr lang="pt-BR" dirty="0" err="1">
                <a:solidFill>
                  <a:srgbClr val="005D89"/>
                </a:solidFill>
              </a:rPr>
              <a:t>p.p</a:t>
            </a:r>
            <a:r>
              <a:rPr lang="pt-BR" dirty="0">
                <a:solidFill>
                  <a:srgbClr val="005D89"/>
                </a:solidFill>
              </a:rPr>
              <a:t>.), e da </a:t>
            </a:r>
            <a:r>
              <a:rPr lang="pt-BR" b="1" dirty="0">
                <a:solidFill>
                  <a:srgbClr val="005D89"/>
                </a:solidFill>
              </a:rPr>
              <a:t>demanda externa </a:t>
            </a:r>
            <a:r>
              <a:rPr lang="pt-BR" dirty="0">
                <a:solidFill>
                  <a:srgbClr val="005D89"/>
                </a:solidFill>
              </a:rPr>
              <a:t>(exportações líquidas) foram de 1,1 </a:t>
            </a:r>
            <a:r>
              <a:rPr lang="pt-BR" dirty="0" err="1">
                <a:solidFill>
                  <a:srgbClr val="005D89"/>
                </a:solidFill>
              </a:rPr>
              <a:t>p.p</a:t>
            </a:r>
            <a:r>
              <a:rPr lang="pt-BR" dirty="0">
                <a:solidFill>
                  <a:srgbClr val="005D89"/>
                </a:solidFill>
              </a:rPr>
              <a:t>. e 0,2 </a:t>
            </a:r>
            <a:r>
              <a:rPr lang="pt-BR" dirty="0" err="1">
                <a:solidFill>
                  <a:srgbClr val="005D89"/>
                </a:solidFill>
              </a:rPr>
              <a:t>p.p</a:t>
            </a:r>
            <a:r>
              <a:rPr lang="pt-BR" dirty="0">
                <a:solidFill>
                  <a:srgbClr val="005D89"/>
                </a:solidFill>
              </a:rPr>
              <a:t>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3663"/>
              </p:ext>
            </p:extLst>
          </p:nvPr>
        </p:nvGraphicFramePr>
        <p:xfrm>
          <a:off x="755576" y="1829436"/>
          <a:ext cx="7704856" cy="405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081001" y="5888307"/>
            <a:ext cx="855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1" u="none" strike="noStrike" cap="none" spc="0" normalizeH="0" baseline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</a:t>
            </a:r>
            <a:r>
              <a:rPr kumimoji="0" lang="pt-BR" sz="1200" b="0" i="1" u="none" strike="noStrike" cap="none" spc="0" normalizeH="0" dirty="0" smtClean="0">
                <a:ln>
                  <a:noFill/>
                </a:ln>
                <a:solidFill>
                  <a:srgbClr val="19597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IBGE.</a:t>
            </a:r>
            <a:endParaRPr kumimoji="0" lang="pt-BR" sz="1200" b="0" i="1" u="none" strike="noStrike" cap="none" spc="0" normalizeH="0" baseline="0" dirty="0">
              <a:ln>
                <a:noFill/>
              </a:ln>
              <a:solidFill>
                <a:srgbClr val="19597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068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2" y="2132856"/>
            <a:ext cx="9144000" cy="3153018"/>
          </a:xfrm>
          <a:prstGeom prst="rect">
            <a:avLst/>
          </a:prstGeom>
        </p:spPr>
      </p:pic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Mercado de trabalho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054479"/>
            <a:ext cx="9144000" cy="646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19597A"/>
                </a:solidFill>
              </a:rPr>
              <a:t>A variação positiva do emprego ainda é resultado da ampliação de postos </a:t>
            </a:r>
            <a:r>
              <a:rPr lang="pt-BR" b="1" dirty="0">
                <a:solidFill>
                  <a:srgbClr val="19597A"/>
                </a:solidFill>
              </a:rPr>
              <a:t>sem carteira assinada e por conta própria</a:t>
            </a:r>
            <a:r>
              <a:rPr lang="pt-BR" dirty="0">
                <a:solidFill>
                  <a:srgbClr val="19597A"/>
                </a:solidFill>
              </a:rPr>
              <a:t>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ângulo de cantos arredondados 1"/>
          <p:cNvSpPr/>
          <p:nvPr/>
        </p:nvSpPr>
        <p:spPr>
          <a:xfrm>
            <a:off x="36257" y="3390043"/>
            <a:ext cx="8939248" cy="4710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718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" y="2420888"/>
            <a:ext cx="9144000" cy="2974923"/>
          </a:xfrm>
          <a:prstGeom prst="rect">
            <a:avLst/>
          </a:prstGeom>
        </p:spPr>
      </p:pic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 smtClean="0"/>
              <a:t>Inflação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923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Elevado </a:t>
            </a:r>
            <a:r>
              <a:rPr lang="pt-BR" dirty="0">
                <a:solidFill>
                  <a:srgbClr val="19597A"/>
                </a:solidFill>
              </a:rPr>
              <a:t>nível de ociosidade é um </a:t>
            </a:r>
            <a:r>
              <a:rPr lang="pt-BR" dirty="0" smtClean="0">
                <a:solidFill>
                  <a:srgbClr val="19597A"/>
                </a:solidFill>
              </a:rPr>
              <a:t>dos </a:t>
            </a:r>
            <a:r>
              <a:rPr lang="pt-BR" dirty="0">
                <a:solidFill>
                  <a:srgbClr val="19597A"/>
                </a:solidFill>
              </a:rPr>
              <a:t>fatores que explicam a </a:t>
            </a:r>
            <a:r>
              <a:rPr lang="pt-BR" b="1" dirty="0">
                <a:solidFill>
                  <a:srgbClr val="19597A"/>
                </a:solidFill>
              </a:rPr>
              <a:t>trajetória benigna da inflação </a:t>
            </a:r>
            <a:r>
              <a:rPr lang="pt-BR" dirty="0">
                <a:solidFill>
                  <a:srgbClr val="19597A"/>
                </a:solidFill>
              </a:rPr>
              <a:t>ao consumidor. </a:t>
            </a:r>
            <a:endParaRPr lang="pt-BR" dirty="0" smtClean="0">
              <a:solidFill>
                <a:srgbClr val="19597A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Índices seguem controlados, com destaque ao componente de </a:t>
            </a:r>
            <a:r>
              <a:rPr lang="pt-BR" b="1" dirty="0" smtClean="0">
                <a:solidFill>
                  <a:srgbClr val="19597A"/>
                </a:solidFill>
              </a:rPr>
              <a:t>serviços</a:t>
            </a:r>
            <a:r>
              <a:rPr lang="pt-BR" dirty="0" smtClean="0">
                <a:solidFill>
                  <a:srgbClr val="19597A"/>
                </a:solidFill>
              </a:rPr>
              <a:t>, em 3,15%.</a:t>
            </a:r>
            <a:endParaRPr lang="pt-BR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tângulo de cantos arredondados 7"/>
          <p:cNvSpPr/>
          <p:nvPr/>
        </p:nvSpPr>
        <p:spPr>
          <a:xfrm>
            <a:off x="8274280" y="3501008"/>
            <a:ext cx="834224" cy="421031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4280" y="4773307"/>
            <a:ext cx="801173" cy="24282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073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115616" y="188640"/>
            <a:ext cx="6984776" cy="6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dirty="0"/>
              <a:t>Taxas de juros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923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19597A"/>
                </a:solidFill>
              </a:rPr>
              <a:t>A taxa real de juros tem diminuído fortemente. Depois de chegar próximo de 9%, em meados de 2015, figura agora em um dos patamares mais baixos da série histórica, o que deverá estimular o investimento e o consumo a médio prazo.</a:t>
            </a:r>
            <a:endParaRPr lang="pt-BR" dirty="0">
              <a:solidFill>
                <a:srgbClr val="19597A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" y="2132856"/>
            <a:ext cx="9037874" cy="38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9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1128</Words>
  <Application>Microsoft Office PowerPoint</Application>
  <PresentationFormat>Apresentação na tela (4:3)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Courier New</vt:lpstr>
      <vt:lpstr>Helvetica</vt:lpstr>
      <vt:lpstr>Minion Pro</vt:lpstr>
      <vt:lpstr>Source Sans Pro</vt:lpstr>
      <vt:lpstr>Source Sans Pro Semibold</vt:lpstr>
      <vt:lpstr>Tema do Office</vt:lpstr>
      <vt:lpstr>1_Tema do Office</vt:lpstr>
      <vt:lpstr>Apresentação do PowerPoint</vt:lpstr>
      <vt:lpstr>Hiato do produto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Perda de receita da União com gastos tributários </vt:lpstr>
      <vt:lpstr>Conjuntura Fiscal</vt:lpstr>
      <vt:lpstr>Conjuntura Fiscal</vt:lpstr>
      <vt:lpstr>Orçamento 2018</vt:lpstr>
      <vt:lpstr>Apresentação do PowerPoint</vt:lpstr>
      <vt:lpstr>Apresentação do PowerPoint</vt:lpstr>
      <vt:lpstr>Apresentação do PowerPoint</vt:lpstr>
      <vt:lpstr>Apresentação do PowerPoint</vt:lpstr>
      <vt:lpstr>Projeções para a dívida bruta</vt:lpstr>
      <vt:lpstr>Desafios para o próximo governo</vt:lpstr>
      <vt:lpstr> Muito obrigado    fsalto@senado.leg.br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Felipe Scudeler Salto</cp:lastModifiedBy>
  <cp:revision>241</cp:revision>
  <cp:lastPrinted>2018-06-19T11:11:48Z</cp:lastPrinted>
  <dcterms:modified xsi:type="dcterms:W3CDTF">2018-06-20T20:08:10Z</dcterms:modified>
</cp:coreProperties>
</file>