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3648" r:id="rId1"/>
  </p:sldMasterIdLst>
  <p:notesMasterIdLst>
    <p:notesMasterId r:id="rId28"/>
  </p:notesMasterIdLst>
  <p:sldIdLst>
    <p:sldId id="256" r:id="rId2"/>
    <p:sldId id="441" r:id="rId3"/>
    <p:sldId id="442" r:id="rId4"/>
    <p:sldId id="433" r:id="rId5"/>
    <p:sldId id="446" r:id="rId6"/>
    <p:sldId id="456" r:id="rId7"/>
    <p:sldId id="457" r:id="rId8"/>
    <p:sldId id="443" r:id="rId9"/>
    <p:sldId id="436" r:id="rId10"/>
    <p:sldId id="405" r:id="rId11"/>
    <p:sldId id="469" r:id="rId12"/>
    <p:sldId id="470" r:id="rId13"/>
    <p:sldId id="439" r:id="rId14"/>
    <p:sldId id="430" r:id="rId15"/>
    <p:sldId id="444" r:id="rId16"/>
    <p:sldId id="451" r:id="rId17"/>
    <p:sldId id="452" r:id="rId18"/>
    <p:sldId id="453" r:id="rId19"/>
    <p:sldId id="454" r:id="rId20"/>
    <p:sldId id="455" r:id="rId21"/>
    <p:sldId id="445" r:id="rId22"/>
    <p:sldId id="462" r:id="rId23"/>
    <p:sldId id="471" r:id="rId24"/>
    <p:sldId id="466" r:id="rId25"/>
    <p:sldId id="467" r:id="rId26"/>
    <p:sldId id="468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Felipe Scudeler Salto" initials="FSS" lastIdx="6" clrIdx="1">
    <p:extLst>
      <p:ext uri="{19B8F6BF-5375-455C-9EA6-DF929625EA0E}">
        <p15:presenceInfo xmlns:p15="http://schemas.microsoft.com/office/powerpoint/2012/main" userId="S::fsalto@senado.leg.br::7647a65a-a712-4c28-bf6a-19bf034e72ea" providerId="AD"/>
      </p:ext>
    </p:extLst>
  </p:cmAuthor>
  <p:cmAuthor id="2" name="Josue Alfredo Pellegrini" initials="JAP" lastIdx="1" clrIdx="2">
    <p:extLst>
      <p:ext uri="{19B8F6BF-5375-455C-9EA6-DF929625EA0E}">
        <p15:presenceInfo xmlns:p15="http://schemas.microsoft.com/office/powerpoint/2012/main" userId="S::JOSUEAP@senado.gov.br::ec3a477a-bfb2-4578-a2a6-676ecad63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7A"/>
    <a:srgbClr val="005D89"/>
    <a:srgbClr val="BD5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2" autoAdjust="0"/>
    <p:restoredTop sz="94660"/>
  </p:normalViewPr>
  <p:slideViewPr>
    <p:cSldViewPr>
      <p:cViewPr varScale="1">
        <p:scale>
          <a:sx n="68" d="100"/>
          <a:sy n="68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elipe\Downloads\serie_historica_mai20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Felipe\Downloads\serie_historica_mai20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2701857652315E-2"/>
          <c:y val="2.5694332831546898E-2"/>
          <c:w val="0.88377182977918467"/>
          <c:h val="0.71138255367794367"/>
        </c:manualLayout>
      </c:layout>
      <c:lineChart>
        <c:grouping val="standard"/>
        <c:varyColors val="0"/>
        <c:ser>
          <c:idx val="1"/>
          <c:order val="0"/>
          <c:tx>
            <c:strRef>
              <c:f>'1.1-A'!$JX$39</c:f>
              <c:strCache>
                <c:ptCount val="1"/>
                <c:pt idx="0">
                  <c:v>Receita líquida</c:v>
                </c:pt>
              </c:strCache>
            </c:strRef>
          </c:tx>
          <c:spPr>
            <a:ln w="28575" cap="rnd">
              <a:solidFill>
                <a:srgbClr val="005D89"/>
              </a:solidFill>
              <a:round/>
            </a:ln>
            <a:effectLst/>
          </c:spPr>
          <c:marker>
            <c:symbol val="none"/>
          </c:marker>
          <c:dLbls>
            <c:dLbl>
              <c:idx val="204"/>
              <c:layout>
                <c:manualLayout>
                  <c:x val="-1.2878787000798513E-2"/>
                  <c:y val="7.3986139647382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59-44FD-9A21-6141CA5E6775}"/>
                </c:ext>
              </c:extLst>
            </c:dLbl>
            <c:spPr>
              <a:noFill/>
              <a:ln>
                <a:solidFill>
                  <a:srgbClr val="19597A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'1.1-A'!$JY$5:$RU$5</c:f>
              <c:numCache>
                <c:formatCode>mmm\-yy</c:formatCode>
                <c:ptCount val="205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</c:numCache>
            </c:numRef>
          </c:cat>
          <c:val>
            <c:numRef>
              <c:f>'1.1-A'!$JY$39:$RU$39</c:f>
              <c:numCache>
                <c:formatCode>#,##0.0</c:formatCode>
                <c:ptCount val="205"/>
                <c:pt idx="0">
                  <c:v>748043.22961280926</c:v>
                </c:pt>
                <c:pt idx="1">
                  <c:v>745376.67595998792</c:v>
                </c:pt>
                <c:pt idx="2">
                  <c:v>742940.2422501382</c:v>
                </c:pt>
                <c:pt idx="3">
                  <c:v>743214.84583346755</c:v>
                </c:pt>
                <c:pt idx="4">
                  <c:v>731940.19133823505</c:v>
                </c:pt>
                <c:pt idx="5">
                  <c:v>729723.15749277</c:v>
                </c:pt>
                <c:pt idx="6">
                  <c:v>730596.88329516212</c:v>
                </c:pt>
                <c:pt idx="7">
                  <c:v>730567.31690290663</c:v>
                </c:pt>
                <c:pt idx="8">
                  <c:v>730799.84666371485</c:v>
                </c:pt>
                <c:pt idx="9">
                  <c:v>735301.37289572507</c:v>
                </c:pt>
                <c:pt idx="10">
                  <c:v>747702.9402849155</c:v>
                </c:pt>
                <c:pt idx="11">
                  <c:v>748851.42819383577</c:v>
                </c:pt>
                <c:pt idx="12">
                  <c:v>753966.00358254812</c:v>
                </c:pt>
                <c:pt idx="13">
                  <c:v>770477.52877825359</c:v>
                </c:pt>
                <c:pt idx="14">
                  <c:v>776837.78305095097</c:v>
                </c:pt>
                <c:pt idx="15">
                  <c:v>783148.0072706606</c:v>
                </c:pt>
                <c:pt idx="16">
                  <c:v>792205.17696681421</c:v>
                </c:pt>
                <c:pt idx="17">
                  <c:v>794617.55694331252</c:v>
                </c:pt>
                <c:pt idx="18">
                  <c:v>797284.8923208483</c:v>
                </c:pt>
                <c:pt idx="19">
                  <c:v>812458.42567130481</c:v>
                </c:pt>
                <c:pt idx="20">
                  <c:v>818345.66864644573</c:v>
                </c:pt>
                <c:pt idx="21">
                  <c:v>821531.03987056389</c:v>
                </c:pt>
                <c:pt idx="22">
                  <c:v>826037.63480964478</c:v>
                </c:pt>
                <c:pt idx="23">
                  <c:v>835702.45233356277</c:v>
                </c:pt>
                <c:pt idx="24">
                  <c:v>837316.53236069297</c:v>
                </c:pt>
                <c:pt idx="25">
                  <c:v>843004.61920231709</c:v>
                </c:pt>
                <c:pt idx="26">
                  <c:v>846679.53390837542</c:v>
                </c:pt>
                <c:pt idx="27">
                  <c:v>853850.41114364145</c:v>
                </c:pt>
                <c:pt idx="28">
                  <c:v>854187.73758681689</c:v>
                </c:pt>
                <c:pt idx="29">
                  <c:v>860502.11828082451</c:v>
                </c:pt>
                <c:pt idx="30">
                  <c:v>866093.2958993935</c:v>
                </c:pt>
                <c:pt idx="31">
                  <c:v>873294.77996458905</c:v>
                </c:pt>
                <c:pt idx="32">
                  <c:v>875297.711478321</c:v>
                </c:pt>
                <c:pt idx="33">
                  <c:v>877182.72418511007</c:v>
                </c:pt>
                <c:pt idx="34">
                  <c:v>878963.4896163519</c:v>
                </c:pt>
                <c:pt idx="35">
                  <c:v>886022.60034878773</c:v>
                </c:pt>
                <c:pt idx="36">
                  <c:v>892259.57925432257</c:v>
                </c:pt>
                <c:pt idx="37">
                  <c:v>895705.64070125436</c:v>
                </c:pt>
                <c:pt idx="38">
                  <c:v>900168.09465001989</c:v>
                </c:pt>
                <c:pt idx="39">
                  <c:v>907519.43912686571</c:v>
                </c:pt>
                <c:pt idx="40">
                  <c:v>918423.91396516189</c:v>
                </c:pt>
                <c:pt idx="41">
                  <c:v>926519.75877190626</c:v>
                </c:pt>
                <c:pt idx="42">
                  <c:v>929713.16004587745</c:v>
                </c:pt>
                <c:pt idx="43">
                  <c:v>930819.62780875969</c:v>
                </c:pt>
                <c:pt idx="44">
                  <c:v>942030.04135552468</c:v>
                </c:pt>
                <c:pt idx="45">
                  <c:v>946029.66202111822</c:v>
                </c:pt>
                <c:pt idx="46">
                  <c:v>956277.43704006507</c:v>
                </c:pt>
                <c:pt idx="47">
                  <c:v>963268.17475142924</c:v>
                </c:pt>
                <c:pt idx="48">
                  <c:v>971916.69390987069</c:v>
                </c:pt>
                <c:pt idx="49">
                  <c:v>976186.84644338372</c:v>
                </c:pt>
                <c:pt idx="50">
                  <c:v>985191.0148877491</c:v>
                </c:pt>
                <c:pt idx="51">
                  <c:v>987927.1330713518</c:v>
                </c:pt>
                <c:pt idx="52">
                  <c:v>992149.55194400379</c:v>
                </c:pt>
                <c:pt idx="53">
                  <c:v>1001357.84867957</c:v>
                </c:pt>
                <c:pt idx="54">
                  <c:v>1016247.7128599618</c:v>
                </c:pt>
                <c:pt idx="55">
                  <c:v>1024768.0447592648</c:v>
                </c:pt>
                <c:pt idx="56">
                  <c:v>1041254.5074315264</c:v>
                </c:pt>
                <c:pt idx="57">
                  <c:v>1047199.475643534</c:v>
                </c:pt>
                <c:pt idx="58">
                  <c:v>1053150.6169299551</c:v>
                </c:pt>
                <c:pt idx="59">
                  <c:v>1061587.9172039295</c:v>
                </c:pt>
                <c:pt idx="60">
                  <c:v>1065573.4354636059</c:v>
                </c:pt>
                <c:pt idx="61">
                  <c:v>1072449.102062227</c:v>
                </c:pt>
                <c:pt idx="62">
                  <c:v>1086702.7092951671</c:v>
                </c:pt>
                <c:pt idx="63">
                  <c:v>1093091.1629326253</c:v>
                </c:pt>
                <c:pt idx="64">
                  <c:v>1105034.1384296867</c:v>
                </c:pt>
                <c:pt idx="65">
                  <c:v>1117475.8599471089</c:v>
                </c:pt>
                <c:pt idx="66">
                  <c:v>1110758.6572838521</c:v>
                </c:pt>
                <c:pt idx="67">
                  <c:v>1105060.5860593417</c:v>
                </c:pt>
                <c:pt idx="68">
                  <c:v>1095384.2004827166</c:v>
                </c:pt>
                <c:pt idx="69">
                  <c:v>1088826.5891117796</c:v>
                </c:pt>
                <c:pt idx="70">
                  <c:v>1087410.0941773991</c:v>
                </c:pt>
                <c:pt idx="71">
                  <c:v>1083095.9515471987</c:v>
                </c:pt>
                <c:pt idx="72">
                  <c:v>1081831.399448954</c:v>
                </c:pt>
                <c:pt idx="73">
                  <c:v>1075358.1759949876</c:v>
                </c:pt>
                <c:pt idx="74">
                  <c:v>1068698.5518529869</c:v>
                </c:pt>
                <c:pt idx="75">
                  <c:v>1073413.4853529243</c:v>
                </c:pt>
                <c:pt idx="76">
                  <c:v>1060272.6450605555</c:v>
                </c:pt>
                <c:pt idx="77">
                  <c:v>1062070.3650663476</c:v>
                </c:pt>
                <c:pt idx="78">
                  <c:v>1093604.3919240967</c:v>
                </c:pt>
                <c:pt idx="79">
                  <c:v>1106813.3574256978</c:v>
                </c:pt>
                <c:pt idx="80">
                  <c:v>1123462.13640141</c:v>
                </c:pt>
                <c:pt idx="81">
                  <c:v>1132295.6801278894</c:v>
                </c:pt>
                <c:pt idx="82">
                  <c:v>1138185.4275166639</c:v>
                </c:pt>
                <c:pt idx="83">
                  <c:v>1157920.3385876582</c:v>
                </c:pt>
                <c:pt idx="84">
                  <c:v>1166657.4507830485</c:v>
                </c:pt>
                <c:pt idx="85">
                  <c:v>1171778.3486252476</c:v>
                </c:pt>
                <c:pt idx="86">
                  <c:v>1180226.3691624787</c:v>
                </c:pt>
                <c:pt idx="87">
                  <c:v>1188174.374453671</c:v>
                </c:pt>
                <c:pt idx="88">
                  <c:v>1328232.0344842598</c:v>
                </c:pt>
                <c:pt idx="89">
                  <c:v>1329460.9061838444</c:v>
                </c:pt>
                <c:pt idx="90">
                  <c:v>1317935.7409933328</c:v>
                </c:pt>
                <c:pt idx="91">
                  <c:v>1337516.7951146192</c:v>
                </c:pt>
                <c:pt idx="92">
                  <c:v>1352524.2964052232</c:v>
                </c:pt>
                <c:pt idx="93">
                  <c:v>1358653.0150068961</c:v>
                </c:pt>
                <c:pt idx="94">
                  <c:v>1368295.8003120327</c:v>
                </c:pt>
                <c:pt idx="95">
                  <c:v>1374312.3034172996</c:v>
                </c:pt>
                <c:pt idx="96">
                  <c:v>1380502.8617443601</c:v>
                </c:pt>
                <c:pt idx="97">
                  <c:v>1406404.1055577828</c:v>
                </c:pt>
                <c:pt idx="98">
                  <c:v>1428920.6331675467</c:v>
                </c:pt>
                <c:pt idx="99">
                  <c:v>1427034.8590126061</c:v>
                </c:pt>
                <c:pt idx="100">
                  <c:v>1314490.9846450407</c:v>
                </c:pt>
                <c:pt idx="101">
                  <c:v>1322649.1591374392</c:v>
                </c:pt>
                <c:pt idx="102">
                  <c:v>1326198.86410743</c:v>
                </c:pt>
                <c:pt idx="103">
                  <c:v>1319352.0123598122</c:v>
                </c:pt>
                <c:pt idx="104">
                  <c:v>1329246.5775581687</c:v>
                </c:pt>
                <c:pt idx="105">
                  <c:v>1337658.2706406901</c:v>
                </c:pt>
                <c:pt idx="106">
                  <c:v>1344890.495247145</c:v>
                </c:pt>
                <c:pt idx="107">
                  <c:v>1348303.6996820676</c:v>
                </c:pt>
                <c:pt idx="108">
                  <c:v>1350491.4984812634</c:v>
                </c:pt>
                <c:pt idx="109">
                  <c:v>1338756.8999895907</c:v>
                </c:pt>
                <c:pt idx="110">
                  <c:v>1331178.377541461</c:v>
                </c:pt>
                <c:pt idx="111">
                  <c:v>1336623.6086743625</c:v>
                </c:pt>
                <c:pt idx="112">
                  <c:v>1334706.2124247097</c:v>
                </c:pt>
                <c:pt idx="113">
                  <c:v>1337646.7754163169</c:v>
                </c:pt>
                <c:pt idx="114">
                  <c:v>1335504.5809066056</c:v>
                </c:pt>
                <c:pt idx="115">
                  <c:v>1347685.8519573924</c:v>
                </c:pt>
                <c:pt idx="116">
                  <c:v>1360570.0013941505</c:v>
                </c:pt>
                <c:pt idx="117">
                  <c:v>1348202.007699593</c:v>
                </c:pt>
                <c:pt idx="118">
                  <c:v>1336649.9026456214</c:v>
                </c:pt>
                <c:pt idx="119">
                  <c:v>1342645.233345258</c:v>
                </c:pt>
                <c:pt idx="120">
                  <c:v>1350611.952570884</c:v>
                </c:pt>
                <c:pt idx="121">
                  <c:v>1357897.4868022485</c:v>
                </c:pt>
                <c:pt idx="122">
                  <c:v>1363738.4996905981</c:v>
                </c:pt>
                <c:pt idx="123">
                  <c:v>1365690.3753027609</c:v>
                </c:pt>
                <c:pt idx="124">
                  <c:v>1365231.2287810592</c:v>
                </c:pt>
                <c:pt idx="125">
                  <c:v>1370729.0227562115</c:v>
                </c:pt>
                <c:pt idx="126">
                  <c:v>1423556.2443094051</c:v>
                </c:pt>
                <c:pt idx="127">
                  <c:v>1423258.2060568682</c:v>
                </c:pt>
                <c:pt idx="128">
                  <c:v>1419123.7889441242</c:v>
                </c:pt>
                <c:pt idx="129">
                  <c:v>1431519.8710403861</c:v>
                </c:pt>
                <c:pt idx="130">
                  <c:v>1442654.6741217405</c:v>
                </c:pt>
                <c:pt idx="131">
                  <c:v>1442725.9081522604</c:v>
                </c:pt>
                <c:pt idx="132">
                  <c:v>1432275.7303200164</c:v>
                </c:pt>
                <c:pt idx="133">
                  <c:v>1429507.0117309419</c:v>
                </c:pt>
                <c:pt idx="134">
                  <c:v>1425194.4797747049</c:v>
                </c:pt>
                <c:pt idx="135">
                  <c:v>1431455.4939757327</c:v>
                </c:pt>
                <c:pt idx="136">
                  <c:v>1429128.0215941442</c:v>
                </c:pt>
                <c:pt idx="137">
                  <c:v>1426869.5116335156</c:v>
                </c:pt>
                <c:pt idx="138">
                  <c:v>1385320.173702528</c:v>
                </c:pt>
                <c:pt idx="139">
                  <c:v>1374642.2990578683</c:v>
                </c:pt>
                <c:pt idx="140">
                  <c:v>1365195.9743353887</c:v>
                </c:pt>
                <c:pt idx="141">
                  <c:v>1363268.3397283575</c:v>
                </c:pt>
                <c:pt idx="142">
                  <c:v>1358315.0548974595</c:v>
                </c:pt>
                <c:pt idx="143">
                  <c:v>1353616.2909662449</c:v>
                </c:pt>
                <c:pt idx="144">
                  <c:v>1354878.8525215117</c:v>
                </c:pt>
                <c:pt idx="145">
                  <c:v>1349662.8577066697</c:v>
                </c:pt>
                <c:pt idx="146">
                  <c:v>1342620.7389183536</c:v>
                </c:pt>
                <c:pt idx="147">
                  <c:v>1328542.9886483683</c:v>
                </c:pt>
                <c:pt idx="148">
                  <c:v>1325248.2962880689</c:v>
                </c:pt>
                <c:pt idx="149">
                  <c:v>1309501.5243257415</c:v>
                </c:pt>
                <c:pt idx="150">
                  <c:v>1288214.1844993106</c:v>
                </c:pt>
                <c:pt idx="151">
                  <c:v>1286248.4641181643</c:v>
                </c:pt>
                <c:pt idx="152">
                  <c:v>1294840.4894539835</c:v>
                </c:pt>
                <c:pt idx="153">
                  <c:v>1283297.4728971987</c:v>
                </c:pt>
                <c:pt idx="154">
                  <c:v>1276682.4043871381</c:v>
                </c:pt>
                <c:pt idx="155">
                  <c:v>1268010.2884210588</c:v>
                </c:pt>
                <c:pt idx="156">
                  <c:v>1258518.0515233967</c:v>
                </c:pt>
                <c:pt idx="157">
                  <c:v>1253217.8004907828</c:v>
                </c:pt>
                <c:pt idx="158">
                  <c:v>1244977.3751503397</c:v>
                </c:pt>
                <c:pt idx="159">
                  <c:v>1232323.3263504535</c:v>
                </c:pt>
                <c:pt idx="160">
                  <c:v>1222306.5160587118</c:v>
                </c:pt>
                <c:pt idx="161">
                  <c:v>1263922.6828677403</c:v>
                </c:pt>
                <c:pt idx="162">
                  <c:v>1257515.1547012599</c:v>
                </c:pt>
                <c:pt idx="163">
                  <c:v>1233943.6705760893</c:v>
                </c:pt>
                <c:pt idx="164">
                  <c:v>1220782.7240245757</c:v>
                </c:pt>
                <c:pt idx="165">
                  <c:v>1218937.2793832594</c:v>
                </c:pt>
                <c:pt idx="166">
                  <c:v>1217619.6014329221</c:v>
                </c:pt>
                <c:pt idx="167">
                  <c:v>1217743.1977743865</c:v>
                </c:pt>
                <c:pt idx="168">
                  <c:v>1216309.8824221832</c:v>
                </c:pt>
                <c:pt idx="169">
                  <c:v>1216720.7248535953</c:v>
                </c:pt>
                <c:pt idx="170">
                  <c:v>1211031.0254751651</c:v>
                </c:pt>
                <c:pt idx="171">
                  <c:v>1227116.5384933809</c:v>
                </c:pt>
                <c:pt idx="172">
                  <c:v>1234661.0077838134</c:v>
                </c:pt>
                <c:pt idx="173">
                  <c:v>1199442.992007606</c:v>
                </c:pt>
                <c:pt idx="174">
                  <c:v>1231988.0541234938</c:v>
                </c:pt>
                <c:pt idx="175">
                  <c:v>1264542.2083303328</c:v>
                </c:pt>
                <c:pt idx="176">
                  <c:v>1279640.9706575323</c:v>
                </c:pt>
                <c:pt idx="177">
                  <c:v>1287478.703573297</c:v>
                </c:pt>
                <c:pt idx="178">
                  <c:v>1287242.0334354979</c:v>
                </c:pt>
                <c:pt idx="179">
                  <c:v>1297652.7864708707</c:v>
                </c:pt>
                <c:pt idx="180">
                  <c:v>1306004.1032464376</c:v>
                </c:pt>
                <c:pt idx="181">
                  <c:v>1303847.5126518009</c:v>
                </c:pt>
                <c:pt idx="182">
                  <c:v>1317867.9176814612</c:v>
                </c:pt>
                <c:pt idx="183">
                  <c:v>1314884.5788516349</c:v>
                </c:pt>
                <c:pt idx="184">
                  <c:v>1317843.7463266721</c:v>
                </c:pt>
                <c:pt idx="185">
                  <c:v>1325020.2937999913</c:v>
                </c:pt>
                <c:pt idx="186">
                  <c:v>1312961.6615500879</c:v>
                </c:pt>
                <c:pt idx="187">
                  <c:v>1297453.9270160429</c:v>
                </c:pt>
                <c:pt idx="188">
                  <c:v>1292782.4720995815</c:v>
                </c:pt>
                <c:pt idx="189">
                  <c:v>1296985.3699430313</c:v>
                </c:pt>
                <c:pt idx="190">
                  <c:v>1297689.8906733491</c:v>
                </c:pt>
                <c:pt idx="191">
                  <c:v>1295646.9894516969</c:v>
                </c:pt>
                <c:pt idx="192">
                  <c:v>1294536.925822688</c:v>
                </c:pt>
                <c:pt idx="193">
                  <c:v>1295654.8819491146</c:v>
                </c:pt>
                <c:pt idx="194">
                  <c:v>1300063.7940278463</c:v>
                </c:pt>
                <c:pt idx="195">
                  <c:v>1298503.3020066752</c:v>
                </c:pt>
                <c:pt idx="196">
                  <c:v>1302133.8139798341</c:v>
                </c:pt>
                <c:pt idx="197">
                  <c:v>1301027.9952399682</c:v>
                </c:pt>
                <c:pt idx="198">
                  <c:v>1300245.285497247</c:v>
                </c:pt>
                <c:pt idx="199">
                  <c:v>1370723.1157111824</c:v>
                </c:pt>
                <c:pt idx="200">
                  <c:v>1379808.8240731528</c:v>
                </c:pt>
                <c:pt idx="201">
                  <c:v>1373441.2348175757</c:v>
                </c:pt>
                <c:pt idx="202">
                  <c:v>1367703.9402741964</c:v>
                </c:pt>
                <c:pt idx="203">
                  <c:v>1322262.2779857803</c:v>
                </c:pt>
                <c:pt idx="204">
                  <c:v>1283801.3982394219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59-44FD-9A21-6141CA5E6775}"/>
            </c:ext>
          </c:extLst>
        </c:ser>
        <c:ser>
          <c:idx val="2"/>
          <c:order val="1"/>
          <c:tx>
            <c:strRef>
              <c:f>'1.1-A'!$JX$40</c:f>
              <c:strCache>
                <c:ptCount val="1"/>
                <c:pt idx="0">
                  <c:v>Despesas primárias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204"/>
              <c:layout>
                <c:manualLayout>
                  <c:x val="-1.1038960286398862E-2"/>
                  <c:y val="-4.035607617129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59-44FD-9A21-6141CA5E6775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'1.1-A'!$JY$5:$RU$5</c:f>
              <c:numCache>
                <c:formatCode>mmm\-yy</c:formatCode>
                <c:ptCount val="205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</c:numCache>
            </c:numRef>
          </c:cat>
          <c:val>
            <c:numRef>
              <c:f>'1.1-A'!$JY$40:$RU$40</c:f>
              <c:numCache>
                <c:formatCode>#,##0.0</c:formatCode>
                <c:ptCount val="205"/>
                <c:pt idx="0">
                  <c:v>639276.81618824415</c:v>
                </c:pt>
                <c:pt idx="1">
                  <c:v>639796.83621650445</c:v>
                </c:pt>
                <c:pt idx="2">
                  <c:v>635528.35033534444</c:v>
                </c:pt>
                <c:pt idx="3">
                  <c:v>633462.14853056811</c:v>
                </c:pt>
                <c:pt idx="4">
                  <c:v>632419.21917079715</c:v>
                </c:pt>
                <c:pt idx="5">
                  <c:v>630204.06849757058</c:v>
                </c:pt>
                <c:pt idx="6">
                  <c:v>628152.45574289351</c:v>
                </c:pt>
                <c:pt idx="7">
                  <c:v>633988.34170640178</c:v>
                </c:pt>
                <c:pt idx="8">
                  <c:v>635358.28140846419</c:v>
                </c:pt>
                <c:pt idx="9">
                  <c:v>639405.76973040646</c:v>
                </c:pt>
                <c:pt idx="10">
                  <c:v>648592.74033928919</c:v>
                </c:pt>
                <c:pt idx="11">
                  <c:v>656853.46255919803</c:v>
                </c:pt>
                <c:pt idx="12">
                  <c:v>662305.77939971641</c:v>
                </c:pt>
                <c:pt idx="13">
                  <c:v>667642.02668829798</c:v>
                </c:pt>
                <c:pt idx="14">
                  <c:v>672581.49656323763</c:v>
                </c:pt>
                <c:pt idx="15">
                  <c:v>677092.62983840751</c:v>
                </c:pt>
                <c:pt idx="16">
                  <c:v>684593.1250757149</c:v>
                </c:pt>
                <c:pt idx="17">
                  <c:v>686741.63799133641</c:v>
                </c:pt>
                <c:pt idx="18">
                  <c:v>691141.68218585011</c:v>
                </c:pt>
                <c:pt idx="19">
                  <c:v>698266.70607270347</c:v>
                </c:pt>
                <c:pt idx="20">
                  <c:v>702837.54236367252</c:v>
                </c:pt>
                <c:pt idx="21">
                  <c:v>711676.49801280606</c:v>
                </c:pt>
                <c:pt idx="22">
                  <c:v>715323.64724485669</c:v>
                </c:pt>
                <c:pt idx="23">
                  <c:v>714186.51927764295</c:v>
                </c:pt>
                <c:pt idx="24">
                  <c:v>718579.58362336969</c:v>
                </c:pt>
                <c:pt idx="25">
                  <c:v>724923.21507757588</c:v>
                </c:pt>
                <c:pt idx="26">
                  <c:v>726676.00530271232</c:v>
                </c:pt>
                <c:pt idx="27">
                  <c:v>733604.39300457644</c:v>
                </c:pt>
                <c:pt idx="28">
                  <c:v>738633.70658490085</c:v>
                </c:pt>
                <c:pt idx="29">
                  <c:v>743236.68777757965</c:v>
                </c:pt>
                <c:pt idx="30">
                  <c:v>750064.78487798967</c:v>
                </c:pt>
                <c:pt idx="31">
                  <c:v>759519.1646482324</c:v>
                </c:pt>
                <c:pt idx="32">
                  <c:v>771519.17661523889</c:v>
                </c:pt>
                <c:pt idx="33">
                  <c:v>770333.1134876376</c:v>
                </c:pt>
                <c:pt idx="34">
                  <c:v>771355.20715805795</c:v>
                </c:pt>
                <c:pt idx="35">
                  <c:v>775562.85370865604</c:v>
                </c:pt>
                <c:pt idx="36">
                  <c:v>782283.23236735305</c:v>
                </c:pt>
                <c:pt idx="37">
                  <c:v>785622.29860214505</c:v>
                </c:pt>
                <c:pt idx="38">
                  <c:v>794036.71854761173</c:v>
                </c:pt>
                <c:pt idx="39">
                  <c:v>796562.3853282067</c:v>
                </c:pt>
                <c:pt idx="40">
                  <c:v>812631.71111167548</c:v>
                </c:pt>
                <c:pt idx="41">
                  <c:v>819077.12730466237</c:v>
                </c:pt>
                <c:pt idx="42">
                  <c:v>825644.77912230568</c:v>
                </c:pt>
                <c:pt idx="43">
                  <c:v>830113.45686769183</c:v>
                </c:pt>
                <c:pt idx="44">
                  <c:v>826399.08324965392</c:v>
                </c:pt>
                <c:pt idx="45">
                  <c:v>830835.8844440484</c:v>
                </c:pt>
                <c:pt idx="46">
                  <c:v>848388.02091532189</c:v>
                </c:pt>
                <c:pt idx="47">
                  <c:v>857441.32741655374</c:v>
                </c:pt>
                <c:pt idx="48">
                  <c:v>863106.38926385448</c:v>
                </c:pt>
                <c:pt idx="49">
                  <c:v>869515.98981910886</c:v>
                </c:pt>
                <c:pt idx="50">
                  <c:v>874505.80970539665</c:v>
                </c:pt>
                <c:pt idx="51">
                  <c:v>882912.39525136095</c:v>
                </c:pt>
                <c:pt idx="52">
                  <c:v>887829.53198683425</c:v>
                </c:pt>
                <c:pt idx="53">
                  <c:v>891638.95938173181</c:v>
                </c:pt>
                <c:pt idx="54">
                  <c:v>897018.54065866664</c:v>
                </c:pt>
                <c:pt idx="55">
                  <c:v>909435.35682212655</c:v>
                </c:pt>
                <c:pt idx="56">
                  <c:v>919579.88274963386</c:v>
                </c:pt>
                <c:pt idx="57">
                  <c:v>922529.4406366935</c:v>
                </c:pt>
                <c:pt idx="58">
                  <c:v>915916.05788600154</c:v>
                </c:pt>
                <c:pt idx="59">
                  <c:v>920705.39401666238</c:v>
                </c:pt>
                <c:pt idx="60">
                  <c:v>922665.16054718464</c:v>
                </c:pt>
                <c:pt idx="61">
                  <c:v>925024.55884865683</c:v>
                </c:pt>
                <c:pt idx="62">
                  <c:v>936080.89551636332</c:v>
                </c:pt>
                <c:pt idx="63">
                  <c:v>938043.47832940938</c:v>
                </c:pt>
                <c:pt idx="64">
                  <c:v>938676.67988166586</c:v>
                </c:pt>
                <c:pt idx="65">
                  <c:v>943068.62895064475</c:v>
                </c:pt>
                <c:pt idx="66">
                  <c:v>953311.22549832345</c:v>
                </c:pt>
                <c:pt idx="67">
                  <c:v>942513.72970653628</c:v>
                </c:pt>
                <c:pt idx="68">
                  <c:v>955280.44940406003</c:v>
                </c:pt>
                <c:pt idx="69">
                  <c:v>960783.88939740753</c:v>
                </c:pt>
                <c:pt idx="70">
                  <c:v>967665.14468345582</c:v>
                </c:pt>
                <c:pt idx="71">
                  <c:v>977095.79445337167</c:v>
                </c:pt>
                <c:pt idx="72">
                  <c:v>986980.96828194184</c:v>
                </c:pt>
                <c:pt idx="73">
                  <c:v>996474.68190728431</c:v>
                </c:pt>
                <c:pt idx="74">
                  <c:v>1000564.5343443286</c:v>
                </c:pt>
                <c:pt idx="75">
                  <c:v>1010911.5412305956</c:v>
                </c:pt>
                <c:pt idx="76">
                  <c:v>1023056.9993342079</c:v>
                </c:pt>
                <c:pt idx="77">
                  <c:v>1032397.4697591704</c:v>
                </c:pt>
                <c:pt idx="78">
                  <c:v>1036956.4581854701</c:v>
                </c:pt>
                <c:pt idx="79">
                  <c:v>1036225.9939577085</c:v>
                </c:pt>
                <c:pt idx="80">
                  <c:v>1036017.8904451255</c:v>
                </c:pt>
                <c:pt idx="81">
                  <c:v>1044879.4464390418</c:v>
                </c:pt>
                <c:pt idx="82">
                  <c:v>1070662.0290471236</c:v>
                </c:pt>
                <c:pt idx="83">
                  <c:v>1080242.4080005349</c:v>
                </c:pt>
                <c:pt idx="84">
                  <c:v>1089314.9280727175</c:v>
                </c:pt>
                <c:pt idx="85">
                  <c:v>1092280.1990096662</c:v>
                </c:pt>
                <c:pt idx="86">
                  <c:v>1102184.766220337</c:v>
                </c:pt>
                <c:pt idx="87">
                  <c:v>1109571.7887774145</c:v>
                </c:pt>
                <c:pt idx="88">
                  <c:v>1191646.2306686423</c:v>
                </c:pt>
                <c:pt idx="89">
                  <c:v>1199790.6526164324</c:v>
                </c:pt>
                <c:pt idx="90">
                  <c:v>1205623.8639289972</c:v>
                </c:pt>
                <c:pt idx="91">
                  <c:v>1205020.1160522057</c:v>
                </c:pt>
                <c:pt idx="92">
                  <c:v>1220955.0944858626</c:v>
                </c:pt>
                <c:pt idx="93">
                  <c:v>1220903.0106899492</c:v>
                </c:pt>
                <c:pt idx="94">
                  <c:v>1208251.4383527802</c:v>
                </c:pt>
                <c:pt idx="95">
                  <c:v>1217588.0166923529</c:v>
                </c:pt>
                <c:pt idx="96">
                  <c:v>1216305.7711682832</c:v>
                </c:pt>
                <c:pt idx="97">
                  <c:v>1226602.6826474564</c:v>
                </c:pt>
                <c:pt idx="98">
                  <c:v>1232620.8471547731</c:v>
                </c:pt>
                <c:pt idx="99">
                  <c:v>1233289.5828240439</c:v>
                </c:pt>
                <c:pt idx="100">
                  <c:v>1156436.3654120597</c:v>
                </c:pt>
                <c:pt idx="101">
                  <c:v>1159627.8449849403</c:v>
                </c:pt>
                <c:pt idx="102">
                  <c:v>1157396.6553849385</c:v>
                </c:pt>
                <c:pt idx="103">
                  <c:v>1171800.666830638</c:v>
                </c:pt>
                <c:pt idx="104">
                  <c:v>1172891.5347907257</c:v>
                </c:pt>
                <c:pt idx="105">
                  <c:v>1177135.6312409875</c:v>
                </c:pt>
                <c:pt idx="106">
                  <c:v>1187367.8991092262</c:v>
                </c:pt>
                <c:pt idx="107">
                  <c:v>1199116.6416632249</c:v>
                </c:pt>
                <c:pt idx="108">
                  <c:v>1205530.3009505447</c:v>
                </c:pt>
                <c:pt idx="109">
                  <c:v>1209388.4271559017</c:v>
                </c:pt>
                <c:pt idx="110">
                  <c:v>1213822.8780292294</c:v>
                </c:pt>
                <c:pt idx="111">
                  <c:v>1221211.5782230208</c:v>
                </c:pt>
                <c:pt idx="112">
                  <c:v>1226080.6255774524</c:v>
                </c:pt>
                <c:pt idx="113">
                  <c:v>1232918.7954611906</c:v>
                </c:pt>
                <c:pt idx="114">
                  <c:v>1245174.809131853</c:v>
                </c:pt>
                <c:pt idx="115">
                  <c:v>1237063.5898844397</c:v>
                </c:pt>
                <c:pt idx="116">
                  <c:v>1243761.3035313203</c:v>
                </c:pt>
                <c:pt idx="117">
                  <c:v>1249407.5035143208</c:v>
                </c:pt>
                <c:pt idx="118">
                  <c:v>1249883.2525786166</c:v>
                </c:pt>
                <c:pt idx="119">
                  <c:v>1262859.094848505</c:v>
                </c:pt>
                <c:pt idx="120">
                  <c:v>1265113.163553268</c:v>
                </c:pt>
                <c:pt idx="121">
                  <c:v>1272295.8858519178</c:v>
                </c:pt>
                <c:pt idx="122">
                  <c:v>1278977.5660296374</c:v>
                </c:pt>
                <c:pt idx="123">
                  <c:v>1283502.635859054</c:v>
                </c:pt>
                <c:pt idx="124">
                  <c:v>1299822.3252218994</c:v>
                </c:pt>
                <c:pt idx="125">
                  <c:v>1312442.4767187017</c:v>
                </c:pt>
                <c:pt idx="126">
                  <c:v>1318301.9247631696</c:v>
                </c:pt>
                <c:pt idx="127">
                  <c:v>1320567.8282534138</c:v>
                </c:pt>
                <c:pt idx="128">
                  <c:v>1337674.8956018039</c:v>
                </c:pt>
                <c:pt idx="129">
                  <c:v>1344915.3504261109</c:v>
                </c:pt>
                <c:pt idx="130">
                  <c:v>1351458.1821014432</c:v>
                </c:pt>
                <c:pt idx="131">
                  <c:v>1339286.0962484984</c:v>
                </c:pt>
                <c:pt idx="132">
                  <c:v>1352269.8398551566</c:v>
                </c:pt>
                <c:pt idx="133">
                  <c:v>1354263.5349961775</c:v>
                </c:pt>
                <c:pt idx="134">
                  <c:v>1358355.6056885668</c:v>
                </c:pt>
                <c:pt idx="135">
                  <c:v>1378389.0705623755</c:v>
                </c:pt>
                <c:pt idx="136">
                  <c:v>1388620.8908511312</c:v>
                </c:pt>
                <c:pt idx="137">
                  <c:v>1389319.8847096092</c:v>
                </c:pt>
                <c:pt idx="138">
                  <c:v>1397083.5769391162</c:v>
                </c:pt>
                <c:pt idx="139">
                  <c:v>1405201.6919779396</c:v>
                </c:pt>
                <c:pt idx="140">
                  <c:v>1399794.3786092438</c:v>
                </c:pt>
                <c:pt idx="141">
                  <c:v>1402794.368338678</c:v>
                </c:pt>
                <c:pt idx="142">
                  <c:v>1400414.0312768915</c:v>
                </c:pt>
                <c:pt idx="143">
                  <c:v>1405194.4390921388</c:v>
                </c:pt>
                <c:pt idx="144">
                  <c:v>1401612.0300141734</c:v>
                </c:pt>
                <c:pt idx="145">
                  <c:v>1403814.3761232614</c:v>
                </c:pt>
                <c:pt idx="146">
                  <c:v>1402758.4739065685</c:v>
                </c:pt>
                <c:pt idx="147">
                  <c:v>1381403.396767525</c:v>
                </c:pt>
                <c:pt idx="148">
                  <c:v>1359106.3695003379</c:v>
                </c:pt>
                <c:pt idx="149">
                  <c:v>1363264.9152146641</c:v>
                </c:pt>
                <c:pt idx="150">
                  <c:v>1357893.6196505413</c:v>
                </c:pt>
                <c:pt idx="151">
                  <c:v>1430850.6317840947</c:v>
                </c:pt>
                <c:pt idx="152">
                  <c:v>1435203.9203002569</c:v>
                </c:pt>
                <c:pt idx="153">
                  <c:v>1443574.8806534228</c:v>
                </c:pt>
                <c:pt idx="154">
                  <c:v>1447390.6976462328</c:v>
                </c:pt>
                <c:pt idx="155">
                  <c:v>1441013.1735085351</c:v>
                </c:pt>
                <c:pt idx="156">
                  <c:v>1440196.4515091889</c:v>
                </c:pt>
                <c:pt idx="157">
                  <c:v>1434910.2328200848</c:v>
                </c:pt>
                <c:pt idx="158">
                  <c:v>1438818.2002184789</c:v>
                </c:pt>
                <c:pt idx="159">
                  <c:v>1441957.4091082546</c:v>
                </c:pt>
                <c:pt idx="160">
                  <c:v>1451490.5485709906</c:v>
                </c:pt>
                <c:pt idx="161">
                  <c:v>1431528.1451480046</c:v>
                </c:pt>
                <c:pt idx="162">
                  <c:v>1442633.9770179645</c:v>
                </c:pt>
                <c:pt idx="163">
                  <c:v>1414841.9830759796</c:v>
                </c:pt>
                <c:pt idx="164">
                  <c:v>1398878.3044156334</c:v>
                </c:pt>
                <c:pt idx="165">
                  <c:v>1396718.5185091593</c:v>
                </c:pt>
                <c:pt idx="166">
                  <c:v>1398754.0290002706</c:v>
                </c:pt>
                <c:pt idx="167">
                  <c:v>1395424.5641733352</c:v>
                </c:pt>
                <c:pt idx="168">
                  <c:v>1406920.1438918323</c:v>
                </c:pt>
                <c:pt idx="169">
                  <c:v>1418112.4530443659</c:v>
                </c:pt>
                <c:pt idx="170">
                  <c:v>1412868.6346190628</c:v>
                </c:pt>
                <c:pt idx="171">
                  <c:v>1417254.0912747772</c:v>
                </c:pt>
                <c:pt idx="172">
                  <c:v>1421457.4465572899</c:v>
                </c:pt>
                <c:pt idx="173">
                  <c:v>1426396.2444281068</c:v>
                </c:pt>
                <c:pt idx="174">
                  <c:v>1414661.4624935943</c:v>
                </c:pt>
                <c:pt idx="175">
                  <c:v>1400480.1697323173</c:v>
                </c:pt>
                <c:pt idx="176">
                  <c:v>1402303.2409544636</c:v>
                </c:pt>
                <c:pt idx="177">
                  <c:v>1401692.777200802</c:v>
                </c:pt>
                <c:pt idx="178">
                  <c:v>1415362.9252424054</c:v>
                </c:pt>
                <c:pt idx="179">
                  <c:v>1430025.6549396459</c:v>
                </c:pt>
                <c:pt idx="180">
                  <c:v>1421637.5814781277</c:v>
                </c:pt>
                <c:pt idx="181">
                  <c:v>1415464.3122640543</c:v>
                </c:pt>
                <c:pt idx="182">
                  <c:v>1415242.6030753227</c:v>
                </c:pt>
                <c:pt idx="183">
                  <c:v>1421841.8960326663</c:v>
                </c:pt>
                <c:pt idx="184">
                  <c:v>1423934.1756155551</c:v>
                </c:pt>
                <c:pt idx="185">
                  <c:v>1426735.1273199541</c:v>
                </c:pt>
                <c:pt idx="186">
                  <c:v>1432958.8749622775</c:v>
                </c:pt>
                <c:pt idx="187">
                  <c:v>1427792.6725825241</c:v>
                </c:pt>
                <c:pt idx="188">
                  <c:v>1425173.3719326104</c:v>
                </c:pt>
                <c:pt idx="189">
                  <c:v>1427583.5786223975</c:v>
                </c:pt>
                <c:pt idx="190">
                  <c:v>1423641.8284683339</c:v>
                </c:pt>
                <c:pt idx="191">
                  <c:v>1424238.5049276943</c:v>
                </c:pt>
                <c:pt idx="192">
                  <c:v>1422659.3067276003</c:v>
                </c:pt>
                <c:pt idx="193">
                  <c:v>1418006.9084796545</c:v>
                </c:pt>
                <c:pt idx="194">
                  <c:v>1420590.6954237781</c:v>
                </c:pt>
                <c:pt idx="195">
                  <c:v>1415464.6442691742</c:v>
                </c:pt>
                <c:pt idx="196">
                  <c:v>1415823.3906977368</c:v>
                </c:pt>
                <c:pt idx="197">
                  <c:v>1415799.7238840689</c:v>
                </c:pt>
                <c:pt idx="198">
                  <c:v>1414840.1556245086</c:v>
                </c:pt>
                <c:pt idx="199">
                  <c:v>1466870.30681338</c:v>
                </c:pt>
                <c:pt idx="200">
                  <c:v>1463155.8008071473</c:v>
                </c:pt>
                <c:pt idx="201">
                  <c:v>1463651.8005878935</c:v>
                </c:pt>
                <c:pt idx="202">
                  <c:v>1457264.3520820118</c:v>
                </c:pt>
                <c:pt idx="203">
                  <c:v>1511124.831104863</c:v>
                </c:pt>
                <c:pt idx="204">
                  <c:v>1584253.3544808209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859-44FD-9A21-6141CA5E67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770639"/>
        <c:axId val="466347039"/>
      </c:lineChart>
      <c:dateAx>
        <c:axId val="473770639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6347039"/>
        <c:crosses val="autoZero"/>
        <c:auto val="1"/>
        <c:lblOffset val="100"/>
        <c:baseTimeUnit val="months"/>
        <c:majorUnit val="12"/>
        <c:majorTimeUnit val="months"/>
      </c:dateAx>
      <c:valAx>
        <c:axId val="4663470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73770639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469709977128346"/>
          <c:y val="0.93868236211722322"/>
          <c:w val="0.51643619028556054"/>
          <c:h val="6.1317637882776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80527521482545E-2"/>
          <c:y val="2.4629668567282201E-2"/>
          <c:w val="0.89483370383227689"/>
          <c:h val="0.74538782299777351"/>
        </c:manualLayout>
      </c:layout>
      <c:lineChart>
        <c:grouping val="standard"/>
        <c:varyColors val="0"/>
        <c:ser>
          <c:idx val="0"/>
          <c:order val="0"/>
          <c:tx>
            <c:strRef>
              <c:f>'1.1'!$JX$81</c:f>
              <c:strCache>
                <c:ptCount val="1"/>
                <c:pt idx="0">
                  <c:v>Receita líquida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8.3333333333333329E-2"/>
                  <c:y val="-7.8703703703703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39-484D-BD4E-C30674135629}"/>
                </c:ext>
              </c:extLst>
            </c:dLbl>
            <c:dLbl>
              <c:idx val="103"/>
              <c:layout>
                <c:manualLayout>
                  <c:x val="-1.3888888888888888E-2"/>
                  <c:y val="-8.79629629629629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39-484D-BD4E-C30674135629}"/>
                </c:ext>
              </c:extLst>
            </c:dLbl>
            <c:dLbl>
              <c:idx val="173"/>
              <c:layout>
                <c:manualLayout>
                  <c:x val="-5.5555555555555657E-2"/>
                  <c:y val="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39-484D-BD4E-C30674135629}"/>
                </c:ext>
              </c:extLst>
            </c:dLbl>
            <c:dLbl>
              <c:idx val="204"/>
              <c:layout>
                <c:manualLayout>
                  <c:x val="0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39-484D-BD4E-C30674135629}"/>
                </c:ext>
              </c:extLst>
            </c:dLbl>
            <c:spPr>
              <a:noFill/>
              <a:ln>
                <a:solidFill>
                  <a:srgbClr val="005D89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'1.1'!$JY$5:$RU$5</c:f>
              <c:numCache>
                <c:formatCode>mmm\-yy</c:formatCode>
                <c:ptCount val="205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</c:numCache>
            </c:numRef>
          </c:cat>
          <c:val>
            <c:numRef>
              <c:f>'1.1'!$JY$81:$RU$81</c:f>
              <c:numCache>
                <c:formatCode>General</c:formatCode>
                <c:ptCount val="205"/>
                <c:pt idx="12" formatCode="0.0%">
                  <c:v>0.17584593742702373</c:v>
                </c:pt>
                <c:pt idx="13" formatCode="0.0%">
                  <c:v>0.1778331172606937</c:v>
                </c:pt>
                <c:pt idx="14" formatCode="0.0%">
                  <c:v>0.1778452104420504</c:v>
                </c:pt>
                <c:pt idx="15" formatCode="0.0%">
                  <c:v>0.17791047272209329</c:v>
                </c:pt>
                <c:pt idx="16" formatCode="0.0%">
                  <c:v>0.17935840090875479</c:v>
                </c:pt>
                <c:pt idx="17" formatCode="0.0%">
                  <c:v>0.17943885084653202</c:v>
                </c:pt>
                <c:pt idx="18" formatCode="0.0%">
                  <c:v>0.17881094613038054</c:v>
                </c:pt>
                <c:pt idx="19" formatCode="0.0%">
                  <c:v>0.18130603209896787</c:v>
                </c:pt>
                <c:pt idx="20" formatCode="0.0%">
                  <c:v>0.18201822211866162</c:v>
                </c:pt>
                <c:pt idx="21" formatCode="0.0%">
                  <c:v>0.18205995517776893</c:v>
                </c:pt>
                <c:pt idx="22" formatCode="0.0%">
                  <c:v>0.18250581741483515</c:v>
                </c:pt>
                <c:pt idx="23" formatCode="0.0%">
                  <c:v>0.18407051085022455</c:v>
                </c:pt>
                <c:pt idx="24" formatCode="0.0%">
                  <c:v>0.18385540729770289</c:v>
                </c:pt>
                <c:pt idx="25" formatCode="0.0%">
                  <c:v>0.18478969801919318</c:v>
                </c:pt>
                <c:pt idx="26" formatCode="0.0%">
                  <c:v>0.18544187041865917</c:v>
                </c:pt>
                <c:pt idx="27" formatCode="0.0%">
                  <c:v>0.18623865863244371</c:v>
                </c:pt>
                <c:pt idx="28" formatCode="0.0%">
                  <c:v>0.1856740097231738</c:v>
                </c:pt>
                <c:pt idx="29" formatCode="0.0%">
                  <c:v>0.18635677754847135</c:v>
                </c:pt>
                <c:pt idx="30" formatCode="0.0%">
                  <c:v>0.18683654212384054</c:v>
                </c:pt>
                <c:pt idx="31" formatCode="0.0%">
                  <c:v>0.18778284263464212</c:v>
                </c:pt>
                <c:pt idx="32" formatCode="0.0%">
                  <c:v>0.18722455415457767</c:v>
                </c:pt>
                <c:pt idx="33" formatCode="0.0%">
                  <c:v>0.18684555156048507</c:v>
                </c:pt>
                <c:pt idx="34" formatCode="0.0%">
                  <c:v>0.1867678496831868</c:v>
                </c:pt>
                <c:pt idx="35" formatCode="0.0%">
                  <c:v>0.18840203572241818</c:v>
                </c:pt>
                <c:pt idx="36" formatCode="0.0%">
                  <c:v>0.18859039146101975</c:v>
                </c:pt>
                <c:pt idx="37" formatCode="0.0%">
                  <c:v>0.1884221622850849</c:v>
                </c:pt>
                <c:pt idx="38" formatCode="0.0%">
                  <c:v>0.18807316374034996</c:v>
                </c:pt>
                <c:pt idx="39" formatCode="0.0%">
                  <c:v>0.1883251342700453</c:v>
                </c:pt>
                <c:pt idx="40" formatCode="0.0%">
                  <c:v>0.18952244303324176</c:v>
                </c:pt>
                <c:pt idx="41" formatCode="0.0%">
                  <c:v>0.18967113464220259</c:v>
                </c:pt>
                <c:pt idx="42" formatCode="0.0%">
                  <c:v>0.18874721050891374</c:v>
                </c:pt>
                <c:pt idx="43" formatCode="0.0%">
                  <c:v>0.18779665874067858</c:v>
                </c:pt>
                <c:pt idx="44" formatCode="0.0%">
                  <c:v>0.18855700438021319</c:v>
                </c:pt>
                <c:pt idx="45" formatCode="0.0%">
                  <c:v>0.18789065798026247</c:v>
                </c:pt>
                <c:pt idx="46" formatCode="0.0%">
                  <c:v>0.18829277761319621</c:v>
                </c:pt>
                <c:pt idx="47" formatCode="0.0%">
                  <c:v>0.18792471953462406</c:v>
                </c:pt>
                <c:pt idx="48" formatCode="0.0%">
                  <c:v>0.18792978169624935</c:v>
                </c:pt>
                <c:pt idx="49" formatCode="0.0%">
                  <c:v>0.18711366865273618</c:v>
                </c:pt>
                <c:pt idx="50" formatCode="0.0%">
                  <c:v>0.18746507420236749</c:v>
                </c:pt>
                <c:pt idx="51" formatCode="0.0%">
                  <c:v>0.18679112643148368</c:v>
                </c:pt>
                <c:pt idx="52" formatCode="0.0%">
                  <c:v>0.18664588113232811</c:v>
                </c:pt>
                <c:pt idx="53" formatCode="0.0%">
                  <c:v>0.1870868637597401</c:v>
                </c:pt>
                <c:pt idx="54" formatCode="0.0%">
                  <c:v>0.18889519895375928</c:v>
                </c:pt>
                <c:pt idx="55" formatCode="0.0%">
                  <c:v>0.18984761256872862</c:v>
                </c:pt>
                <c:pt idx="56" formatCode="0.0%">
                  <c:v>0.19187310223133699</c:v>
                </c:pt>
                <c:pt idx="57" formatCode="0.0%">
                  <c:v>0.19148116956439606</c:v>
                </c:pt>
                <c:pt idx="58" formatCode="0.0%">
                  <c:v>0.19160638721482071</c:v>
                </c:pt>
                <c:pt idx="59" formatCode="0.0%">
                  <c:v>0.19171744718527142</c:v>
                </c:pt>
                <c:pt idx="60" formatCode="0.0%">
                  <c:v>0.1913091162551831</c:v>
                </c:pt>
                <c:pt idx="61" formatCode="0.0%">
                  <c:v>0.19099702944889452</c:v>
                </c:pt>
                <c:pt idx="62" formatCode="0.0%">
                  <c:v>0.19165803110145702</c:v>
                </c:pt>
                <c:pt idx="63" formatCode="0.0%">
                  <c:v>0.19144735271743737</c:v>
                </c:pt>
                <c:pt idx="64" formatCode="0.0%">
                  <c:v>0.1917608767433191</c:v>
                </c:pt>
                <c:pt idx="65" formatCode="0.0%">
                  <c:v>0.19252214675818125</c:v>
                </c:pt>
                <c:pt idx="66" formatCode="0.0%">
                  <c:v>0.19044407103804881</c:v>
                </c:pt>
                <c:pt idx="67" formatCode="0.0%">
                  <c:v>0.18916210557239321</c:v>
                </c:pt>
                <c:pt idx="68" formatCode="0.0%">
                  <c:v>0.18771326107606839</c:v>
                </c:pt>
                <c:pt idx="69" formatCode="0.0%">
                  <c:v>0.18661343170634959</c:v>
                </c:pt>
                <c:pt idx="70" formatCode="0.0%">
                  <c:v>0.18599954150692979</c:v>
                </c:pt>
                <c:pt idx="71" formatCode="0.0%">
                  <c:v>0.18554042000157991</c:v>
                </c:pt>
                <c:pt idx="72" formatCode="0.0%">
                  <c:v>0.18524334917525981</c:v>
                </c:pt>
                <c:pt idx="73" formatCode="0.0%">
                  <c:v>0.18423989486125233</c:v>
                </c:pt>
                <c:pt idx="74" formatCode="0.0%">
                  <c:v>0.18340728009949281</c:v>
                </c:pt>
                <c:pt idx="75" formatCode="0.0%">
                  <c:v>0.18400491253022966</c:v>
                </c:pt>
                <c:pt idx="76" formatCode="0.0%">
                  <c:v>0.18137911220643096</c:v>
                </c:pt>
                <c:pt idx="77" formatCode="0.0%">
                  <c:v>0.18122170794070253</c:v>
                </c:pt>
                <c:pt idx="78" formatCode="0.0%">
                  <c:v>0.18530601093923513</c:v>
                </c:pt>
                <c:pt idx="79" formatCode="0.0%">
                  <c:v>0.18555012378280586</c:v>
                </c:pt>
                <c:pt idx="80" formatCode="0.0%">
                  <c:v>0.18693787223480424</c:v>
                </c:pt>
                <c:pt idx="81" formatCode="0.0%">
                  <c:v>0.18667639484748724</c:v>
                </c:pt>
                <c:pt idx="82" formatCode="0.0%">
                  <c:v>0.1857091389748011</c:v>
                </c:pt>
                <c:pt idx="83" formatCode="0.0%">
                  <c:v>0.18727581226189144</c:v>
                </c:pt>
                <c:pt idx="84" formatCode="0.0%">
                  <c:v>0.18685938462813359</c:v>
                </c:pt>
                <c:pt idx="85" formatCode="0.0%">
                  <c:v>0.18595284317414604</c:v>
                </c:pt>
                <c:pt idx="86" formatCode="0.0%">
                  <c:v>0.18557433136456331</c:v>
                </c:pt>
                <c:pt idx="87" formatCode="0.0%">
                  <c:v>0.18494575943795408</c:v>
                </c:pt>
                <c:pt idx="88" formatCode="0.0%">
                  <c:v>0.20513389165515189</c:v>
                </c:pt>
                <c:pt idx="89" formatCode="0.0%">
                  <c:v>0.20381560286651579</c:v>
                </c:pt>
                <c:pt idx="90" formatCode="0.0%">
                  <c:v>0.20019582714084874</c:v>
                </c:pt>
                <c:pt idx="91" formatCode="0.0%">
                  <c:v>0.20205661222494917</c:v>
                </c:pt>
                <c:pt idx="92" formatCode="0.0%">
                  <c:v>0.20307048471970787</c:v>
                </c:pt>
                <c:pt idx="93" formatCode="0.0%">
                  <c:v>0.20216335560001508</c:v>
                </c:pt>
                <c:pt idx="94" formatCode="0.0%">
                  <c:v>0.20265484662368233</c:v>
                </c:pt>
                <c:pt idx="95" formatCode="0.0%">
                  <c:v>0.20256158407839198</c:v>
                </c:pt>
                <c:pt idx="96" formatCode="0.0%">
                  <c:v>0.20184807102934862</c:v>
                </c:pt>
                <c:pt idx="97" formatCode="0.0%">
                  <c:v>0.20413216794519448</c:v>
                </c:pt>
                <c:pt idx="98" formatCode="0.0%">
                  <c:v>0.20648210866404346</c:v>
                </c:pt>
                <c:pt idx="99" formatCode="0.0%">
                  <c:v>0.20510939693414307</c:v>
                </c:pt>
                <c:pt idx="100" formatCode="0.0%">
                  <c:v>0.18922346021346631</c:v>
                </c:pt>
                <c:pt idx="101" formatCode="0.0%">
                  <c:v>0.18996672328575634</c:v>
                </c:pt>
                <c:pt idx="102" formatCode="0.0%">
                  <c:v>0.18992989431866736</c:v>
                </c:pt>
                <c:pt idx="103" formatCode="0.0%">
                  <c:v>0.18856544662613792</c:v>
                </c:pt>
                <c:pt idx="104" formatCode="0.0%">
                  <c:v>0.18962555095873063</c:v>
                </c:pt>
                <c:pt idx="105" formatCode="0.0%">
                  <c:v>0.19012268204736121</c:v>
                </c:pt>
                <c:pt idx="106" formatCode="0.0%">
                  <c:v>0.18996580332721574</c:v>
                </c:pt>
                <c:pt idx="107" formatCode="0.0%">
                  <c:v>0.18991808445390165</c:v>
                </c:pt>
                <c:pt idx="108" formatCode="0.0%">
                  <c:v>0.18943846129085543</c:v>
                </c:pt>
                <c:pt idx="109" formatCode="0.0%">
                  <c:v>0.18734041856653907</c:v>
                </c:pt>
                <c:pt idx="110" formatCode="0.0%">
                  <c:v>0.18543687798599839</c:v>
                </c:pt>
                <c:pt idx="111" formatCode="0.0%">
                  <c:v>0.18515709461802335</c:v>
                </c:pt>
                <c:pt idx="112" formatCode="0.0%">
                  <c:v>0.18438260083841071</c:v>
                </c:pt>
                <c:pt idx="113" formatCode="0.0%">
                  <c:v>0.18390714334435776</c:v>
                </c:pt>
                <c:pt idx="114" formatCode="0.0%">
                  <c:v>0.18302783655720867</c:v>
                </c:pt>
                <c:pt idx="115" formatCode="0.0%">
                  <c:v>0.184535670135689</c:v>
                </c:pt>
                <c:pt idx="116" formatCode="0.0%">
                  <c:v>0.18568753211562941</c:v>
                </c:pt>
                <c:pt idx="117" formatCode="0.0%">
                  <c:v>0.18352600768909474</c:v>
                </c:pt>
                <c:pt idx="118" formatCode="0.0%">
                  <c:v>0.18158763113631396</c:v>
                </c:pt>
                <c:pt idx="119" formatCode="0.0%">
                  <c:v>0.18142374200854153</c:v>
                </c:pt>
                <c:pt idx="120" formatCode="0.0%">
                  <c:v>0.18196297964922109</c:v>
                </c:pt>
                <c:pt idx="121" formatCode="0.0%">
                  <c:v>0.18226208000426675</c:v>
                </c:pt>
                <c:pt idx="122" formatCode="0.0%">
                  <c:v>0.18243248341888058</c:v>
                </c:pt>
                <c:pt idx="123" formatCode="0.0%">
                  <c:v>0.18231436922574373</c:v>
                </c:pt>
                <c:pt idx="124" formatCode="0.0%">
                  <c:v>0.1814364565760769</c:v>
                </c:pt>
                <c:pt idx="125" formatCode="0.0%">
                  <c:v>0.18149969412003064</c:v>
                </c:pt>
                <c:pt idx="126" formatCode="0.0%">
                  <c:v>0.18784914850942314</c:v>
                </c:pt>
                <c:pt idx="127" formatCode="0.0%">
                  <c:v>0.18701416191976075</c:v>
                </c:pt>
                <c:pt idx="128" formatCode="0.0%">
                  <c:v>0.18592438509853526</c:v>
                </c:pt>
                <c:pt idx="129" formatCode="0.0%">
                  <c:v>0.18620207279504281</c:v>
                </c:pt>
                <c:pt idx="130" formatCode="0.0%">
                  <c:v>0.18705068085322588</c:v>
                </c:pt>
                <c:pt idx="131" formatCode="0.0%">
                  <c:v>0.18685541252668192</c:v>
                </c:pt>
                <c:pt idx="132" formatCode="0.0%">
                  <c:v>0.18492297743509814</c:v>
                </c:pt>
                <c:pt idx="133" formatCode="0.0%">
                  <c:v>0.18471310125798709</c:v>
                </c:pt>
                <c:pt idx="134" formatCode="0.0%">
                  <c:v>0.18412709067869126</c:v>
                </c:pt>
                <c:pt idx="135" formatCode="0.0%">
                  <c:v>0.18477051821343768</c:v>
                </c:pt>
                <c:pt idx="136" formatCode="0.0%">
                  <c:v>0.18386564025954871</c:v>
                </c:pt>
                <c:pt idx="137" formatCode="0.0%">
                  <c:v>0.18347666424118525</c:v>
                </c:pt>
                <c:pt idx="138" formatCode="0.0%">
                  <c:v>0.17828150026875461</c:v>
                </c:pt>
                <c:pt idx="139" formatCode="0.0%">
                  <c:v>0.17702386824578653</c:v>
                </c:pt>
                <c:pt idx="140" formatCode="0.0%">
                  <c:v>0.17643055795576307</c:v>
                </c:pt>
                <c:pt idx="141" formatCode="0.0%">
                  <c:v>0.17672099447035958</c:v>
                </c:pt>
                <c:pt idx="142" formatCode="0.0%">
                  <c:v>0.17597314872674774</c:v>
                </c:pt>
                <c:pt idx="143" formatCode="0.0%">
                  <c:v>0.17617659846486086</c:v>
                </c:pt>
                <c:pt idx="144" formatCode="0.0%">
                  <c:v>0.17704592506909012</c:v>
                </c:pt>
                <c:pt idx="145" formatCode="0.0%">
                  <c:v>0.17661213357264607</c:v>
                </c:pt>
                <c:pt idx="146" formatCode="0.0%">
                  <c:v>0.17644836645097178</c:v>
                </c:pt>
                <c:pt idx="147" formatCode="0.0%">
                  <c:v>0.17538200815410235</c:v>
                </c:pt>
                <c:pt idx="148" formatCode="0.0%">
                  <c:v>0.17587787421203371</c:v>
                </c:pt>
                <c:pt idx="149" formatCode="0.0%">
                  <c:v>0.17477586532781281</c:v>
                </c:pt>
                <c:pt idx="150" formatCode="0.0%">
                  <c:v>0.17284335782720586</c:v>
                </c:pt>
                <c:pt idx="151" formatCode="0.0%">
                  <c:v>0.17397300874683669</c:v>
                </c:pt>
                <c:pt idx="152" formatCode="0.0%">
                  <c:v>0.17683809542916348</c:v>
                </c:pt>
                <c:pt idx="153" formatCode="0.0%">
                  <c:v>0.17566986214166894</c:v>
                </c:pt>
                <c:pt idx="154" formatCode="0.0%">
                  <c:v>0.17571880917913918</c:v>
                </c:pt>
                <c:pt idx="155" formatCode="0.0%">
                  <c:v>0.1755565377693368</c:v>
                </c:pt>
                <c:pt idx="156" formatCode="0.0%">
                  <c:v>0.17473520169217482</c:v>
                </c:pt>
                <c:pt idx="157" formatCode="0.0%">
                  <c:v>0.17400291960103928</c:v>
                </c:pt>
                <c:pt idx="158" formatCode="0.0%">
                  <c:v>0.17350899343684348</c:v>
                </c:pt>
                <c:pt idx="159" formatCode="0.0%">
                  <c:v>0.17191623142612933</c:v>
                </c:pt>
                <c:pt idx="160" formatCode="0.0%">
                  <c:v>0.17117919757366695</c:v>
                </c:pt>
                <c:pt idx="161" formatCode="0.0%">
                  <c:v>0.17807786509275381</c:v>
                </c:pt>
                <c:pt idx="162" formatCode="0.0%">
                  <c:v>0.17717454431448615</c:v>
                </c:pt>
                <c:pt idx="163" formatCode="0.0%">
                  <c:v>0.17356207294619805</c:v>
                </c:pt>
                <c:pt idx="164" formatCode="0.0%">
                  <c:v>0.17165625691310471</c:v>
                </c:pt>
                <c:pt idx="165" formatCode="0.0%">
                  <c:v>0.17124946696214241</c:v>
                </c:pt>
                <c:pt idx="166" formatCode="0.0%">
                  <c:v>0.17095306321891365</c:v>
                </c:pt>
                <c:pt idx="167" formatCode="0.0%">
                  <c:v>0.17120397788375871</c:v>
                </c:pt>
                <c:pt idx="168" formatCode="0.0%">
                  <c:v>0.17045481621735292</c:v>
                </c:pt>
                <c:pt idx="169" formatCode="0.0%">
                  <c:v>0.1702977865435269</c:v>
                </c:pt>
                <c:pt idx="170" formatCode="0.0%">
                  <c:v>0.16917906308463998</c:v>
                </c:pt>
                <c:pt idx="171" formatCode="0.0%">
                  <c:v>0.17110765627900604</c:v>
                </c:pt>
                <c:pt idx="172" formatCode="0.0%">
                  <c:v>0.17195739782486094</c:v>
                </c:pt>
                <c:pt idx="173" formatCode="0.0%">
                  <c:v>0.1668552381980424</c:v>
                </c:pt>
                <c:pt idx="174" formatCode="0.0%">
                  <c:v>0.17105051754870593</c:v>
                </c:pt>
                <c:pt idx="175" formatCode="0.0%">
                  <c:v>0.17540488230636975</c:v>
                </c:pt>
                <c:pt idx="176" formatCode="0.0%">
                  <c:v>0.17722238267201848</c:v>
                </c:pt>
                <c:pt idx="177" formatCode="0.0%">
                  <c:v>0.1781529004926713</c:v>
                </c:pt>
                <c:pt idx="178" formatCode="0.0%">
                  <c:v>0.17792422191597848</c:v>
                </c:pt>
                <c:pt idx="179" formatCode="0.0%">
                  <c:v>0.17875711441747955</c:v>
                </c:pt>
                <c:pt idx="180" formatCode="0.0%">
                  <c:v>0.18018854867433978</c:v>
                </c:pt>
                <c:pt idx="181" formatCode="0.0%">
                  <c:v>0.17969068443574399</c:v>
                </c:pt>
                <c:pt idx="182" formatCode="0.0%">
                  <c:v>0.18144372855673763</c:v>
                </c:pt>
                <c:pt idx="183" formatCode="0.0%">
                  <c:v>0.18071726033113991</c:v>
                </c:pt>
                <c:pt idx="184" formatCode="0.0%">
                  <c:v>0.18104234944498054</c:v>
                </c:pt>
                <c:pt idx="185" formatCode="0.0%">
                  <c:v>0.18167643701499164</c:v>
                </c:pt>
                <c:pt idx="186" formatCode="0.0%">
                  <c:v>0.17995320686964222</c:v>
                </c:pt>
                <c:pt idx="187" formatCode="0.0%">
                  <c:v>0.17818015186390315</c:v>
                </c:pt>
                <c:pt idx="188" formatCode="0.0%">
                  <c:v>0.17777473026548943</c:v>
                </c:pt>
                <c:pt idx="189" formatCode="0.0%">
                  <c:v>0.17790195390134961</c:v>
                </c:pt>
                <c:pt idx="190" formatCode="0.0%">
                  <c:v>0.17824521818711669</c:v>
                </c:pt>
                <c:pt idx="191" formatCode="0.0%">
                  <c:v>0.17812420347703944</c:v>
                </c:pt>
                <c:pt idx="192" formatCode="0.0%">
                  <c:v>0.17722707548103644</c:v>
                </c:pt>
                <c:pt idx="193" formatCode="0.0%">
                  <c:v>0.1775068616921916</c:v>
                </c:pt>
                <c:pt idx="194" formatCode="0.0%">
                  <c:v>0.17766218377240311</c:v>
                </c:pt>
                <c:pt idx="195" formatCode="0.0%">
                  <c:v>0.17724635546416073</c:v>
                </c:pt>
                <c:pt idx="196" formatCode="0.0%">
                  <c:v>0.17708730799684999</c:v>
                </c:pt>
                <c:pt idx="197" formatCode="0.0%">
                  <c:v>0.17645807602723856</c:v>
                </c:pt>
                <c:pt idx="198" formatCode="0.0%">
                  <c:v>0.17605305518315315</c:v>
                </c:pt>
                <c:pt idx="199" formatCode="0.0%">
                  <c:v>0.18558550323468467</c:v>
                </c:pt>
                <c:pt idx="200" formatCode="0.0%">
                  <c:v>0.18686343589507948</c:v>
                </c:pt>
                <c:pt idx="201" formatCode="0.0%">
                  <c:v>0.18576369713049082</c:v>
                </c:pt>
                <c:pt idx="202" formatCode="0.0%">
                  <c:v>0.18487406025321901</c:v>
                </c:pt>
                <c:pt idx="203" formatCode="0.0%">
                  <c:v>0.18020681186361334</c:v>
                </c:pt>
                <c:pt idx="204" formatCode="0.0%">
                  <c:v>0.17634124776814752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39-484D-BD4E-C30674135629}"/>
            </c:ext>
          </c:extLst>
        </c:ser>
        <c:ser>
          <c:idx val="1"/>
          <c:order val="1"/>
          <c:tx>
            <c:strRef>
              <c:f>'1.1'!$JX$82</c:f>
              <c:strCache>
                <c:ptCount val="1"/>
                <c:pt idx="0">
                  <c:v>Despesas primárias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7.2222222222222215E-2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39-484D-BD4E-C30674135629}"/>
                </c:ext>
              </c:extLst>
            </c:dLbl>
            <c:dLbl>
              <c:idx val="102"/>
              <c:layout>
                <c:manualLayout>
                  <c:x val="-4.1666666666666768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39-484D-BD4E-C30674135629}"/>
                </c:ext>
              </c:extLst>
            </c:dLbl>
            <c:dLbl>
              <c:idx val="161"/>
              <c:layout>
                <c:manualLayout>
                  <c:x val="-6.1111111111111213E-2"/>
                  <c:y val="-6.9444444444444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39-484D-BD4E-C30674135629}"/>
                </c:ext>
              </c:extLst>
            </c:dLbl>
            <c:dLbl>
              <c:idx val="204"/>
              <c:layout>
                <c:manualLayout>
                  <c:x val="-1.388888888888899E-2"/>
                  <c:y val="-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639-484D-BD4E-C30674135629}"/>
                </c:ext>
              </c:extLst>
            </c:dLbl>
            <c:spPr>
              <a:noFill/>
              <a:ln>
                <a:solidFill>
                  <a:srgbClr val="C0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'1.1'!$JY$5:$RU$5</c:f>
              <c:numCache>
                <c:formatCode>mmm\-yy</c:formatCode>
                <c:ptCount val="205"/>
                <c:pt idx="0">
                  <c:v>37742</c:v>
                </c:pt>
                <c:pt idx="1">
                  <c:v>37773</c:v>
                </c:pt>
                <c:pt idx="2">
                  <c:v>37803</c:v>
                </c:pt>
                <c:pt idx="3">
                  <c:v>37834</c:v>
                </c:pt>
                <c:pt idx="4">
                  <c:v>37865</c:v>
                </c:pt>
                <c:pt idx="5">
                  <c:v>37895</c:v>
                </c:pt>
                <c:pt idx="6">
                  <c:v>37926</c:v>
                </c:pt>
                <c:pt idx="7">
                  <c:v>37956</c:v>
                </c:pt>
                <c:pt idx="8">
                  <c:v>37987</c:v>
                </c:pt>
                <c:pt idx="9">
                  <c:v>38018</c:v>
                </c:pt>
                <c:pt idx="10">
                  <c:v>38047</c:v>
                </c:pt>
                <c:pt idx="11">
                  <c:v>38078</c:v>
                </c:pt>
                <c:pt idx="12">
                  <c:v>38108</c:v>
                </c:pt>
                <c:pt idx="13">
                  <c:v>38139</c:v>
                </c:pt>
                <c:pt idx="14">
                  <c:v>38169</c:v>
                </c:pt>
                <c:pt idx="15">
                  <c:v>38200</c:v>
                </c:pt>
                <c:pt idx="16">
                  <c:v>38231</c:v>
                </c:pt>
                <c:pt idx="17">
                  <c:v>38261</c:v>
                </c:pt>
                <c:pt idx="18">
                  <c:v>38292</c:v>
                </c:pt>
                <c:pt idx="19">
                  <c:v>38322</c:v>
                </c:pt>
                <c:pt idx="20">
                  <c:v>38353</c:v>
                </c:pt>
                <c:pt idx="21">
                  <c:v>38384</c:v>
                </c:pt>
                <c:pt idx="22">
                  <c:v>38412</c:v>
                </c:pt>
                <c:pt idx="23">
                  <c:v>38443</c:v>
                </c:pt>
                <c:pt idx="24">
                  <c:v>38473</c:v>
                </c:pt>
                <c:pt idx="25">
                  <c:v>38504</c:v>
                </c:pt>
                <c:pt idx="26">
                  <c:v>38534</c:v>
                </c:pt>
                <c:pt idx="27">
                  <c:v>38565</c:v>
                </c:pt>
                <c:pt idx="28">
                  <c:v>38596</c:v>
                </c:pt>
                <c:pt idx="29">
                  <c:v>38626</c:v>
                </c:pt>
                <c:pt idx="30">
                  <c:v>38657</c:v>
                </c:pt>
                <c:pt idx="31">
                  <c:v>38687</c:v>
                </c:pt>
                <c:pt idx="32">
                  <c:v>38718</c:v>
                </c:pt>
                <c:pt idx="33">
                  <c:v>38749</c:v>
                </c:pt>
                <c:pt idx="34">
                  <c:v>38777</c:v>
                </c:pt>
                <c:pt idx="35">
                  <c:v>38808</c:v>
                </c:pt>
                <c:pt idx="36">
                  <c:v>38838</c:v>
                </c:pt>
                <c:pt idx="37">
                  <c:v>38869</c:v>
                </c:pt>
                <c:pt idx="38">
                  <c:v>38899</c:v>
                </c:pt>
                <c:pt idx="39">
                  <c:v>38930</c:v>
                </c:pt>
                <c:pt idx="40">
                  <c:v>38961</c:v>
                </c:pt>
                <c:pt idx="41">
                  <c:v>38991</c:v>
                </c:pt>
                <c:pt idx="42">
                  <c:v>39022</c:v>
                </c:pt>
                <c:pt idx="43">
                  <c:v>39052</c:v>
                </c:pt>
                <c:pt idx="44">
                  <c:v>39083</c:v>
                </c:pt>
                <c:pt idx="45">
                  <c:v>39114</c:v>
                </c:pt>
                <c:pt idx="46">
                  <c:v>39142</c:v>
                </c:pt>
                <c:pt idx="47">
                  <c:v>39173</c:v>
                </c:pt>
                <c:pt idx="48">
                  <c:v>39203</c:v>
                </c:pt>
                <c:pt idx="49">
                  <c:v>39234</c:v>
                </c:pt>
                <c:pt idx="50">
                  <c:v>39264</c:v>
                </c:pt>
                <c:pt idx="51">
                  <c:v>39295</c:v>
                </c:pt>
                <c:pt idx="52">
                  <c:v>39326</c:v>
                </c:pt>
                <c:pt idx="53">
                  <c:v>39356</c:v>
                </c:pt>
                <c:pt idx="54">
                  <c:v>39387</c:v>
                </c:pt>
                <c:pt idx="55">
                  <c:v>39417</c:v>
                </c:pt>
                <c:pt idx="56">
                  <c:v>39448</c:v>
                </c:pt>
                <c:pt idx="57">
                  <c:v>39479</c:v>
                </c:pt>
                <c:pt idx="58">
                  <c:v>39508</c:v>
                </c:pt>
                <c:pt idx="59">
                  <c:v>39539</c:v>
                </c:pt>
                <c:pt idx="60">
                  <c:v>39569</c:v>
                </c:pt>
                <c:pt idx="61">
                  <c:v>39600</c:v>
                </c:pt>
                <c:pt idx="62">
                  <c:v>39630</c:v>
                </c:pt>
                <c:pt idx="63">
                  <c:v>39661</c:v>
                </c:pt>
                <c:pt idx="64">
                  <c:v>39692</c:v>
                </c:pt>
                <c:pt idx="65">
                  <c:v>39722</c:v>
                </c:pt>
                <c:pt idx="66">
                  <c:v>39753</c:v>
                </c:pt>
                <c:pt idx="67">
                  <c:v>39783</c:v>
                </c:pt>
                <c:pt idx="68">
                  <c:v>39814</c:v>
                </c:pt>
                <c:pt idx="69">
                  <c:v>39845</c:v>
                </c:pt>
                <c:pt idx="70">
                  <c:v>39873</c:v>
                </c:pt>
                <c:pt idx="71">
                  <c:v>39904</c:v>
                </c:pt>
                <c:pt idx="72">
                  <c:v>39934</c:v>
                </c:pt>
                <c:pt idx="73">
                  <c:v>39965</c:v>
                </c:pt>
                <c:pt idx="74">
                  <c:v>39995</c:v>
                </c:pt>
                <c:pt idx="75">
                  <c:v>40026</c:v>
                </c:pt>
                <c:pt idx="76">
                  <c:v>40057</c:v>
                </c:pt>
                <c:pt idx="77">
                  <c:v>40087</c:v>
                </c:pt>
                <c:pt idx="78">
                  <c:v>40118</c:v>
                </c:pt>
                <c:pt idx="79">
                  <c:v>40148</c:v>
                </c:pt>
                <c:pt idx="80">
                  <c:v>40179</c:v>
                </c:pt>
                <c:pt idx="81">
                  <c:v>40210</c:v>
                </c:pt>
                <c:pt idx="82">
                  <c:v>40238</c:v>
                </c:pt>
                <c:pt idx="83">
                  <c:v>40269</c:v>
                </c:pt>
                <c:pt idx="84">
                  <c:v>40299</c:v>
                </c:pt>
                <c:pt idx="85">
                  <c:v>40330</c:v>
                </c:pt>
                <c:pt idx="86">
                  <c:v>40360</c:v>
                </c:pt>
                <c:pt idx="87">
                  <c:v>40391</c:v>
                </c:pt>
                <c:pt idx="88">
                  <c:v>40422</c:v>
                </c:pt>
                <c:pt idx="89">
                  <c:v>40452</c:v>
                </c:pt>
                <c:pt idx="90">
                  <c:v>40483</c:v>
                </c:pt>
                <c:pt idx="91">
                  <c:v>40513</c:v>
                </c:pt>
                <c:pt idx="92">
                  <c:v>40544</c:v>
                </c:pt>
                <c:pt idx="93">
                  <c:v>40575</c:v>
                </c:pt>
                <c:pt idx="94">
                  <c:v>40603</c:v>
                </c:pt>
                <c:pt idx="95">
                  <c:v>40634</c:v>
                </c:pt>
                <c:pt idx="96">
                  <c:v>40664</c:v>
                </c:pt>
                <c:pt idx="97">
                  <c:v>40695</c:v>
                </c:pt>
                <c:pt idx="98">
                  <c:v>40725</c:v>
                </c:pt>
                <c:pt idx="99">
                  <c:v>40756</c:v>
                </c:pt>
                <c:pt idx="100">
                  <c:v>40787</c:v>
                </c:pt>
                <c:pt idx="101">
                  <c:v>40817</c:v>
                </c:pt>
                <c:pt idx="102">
                  <c:v>40848</c:v>
                </c:pt>
                <c:pt idx="103">
                  <c:v>40878</c:v>
                </c:pt>
                <c:pt idx="104">
                  <c:v>40909</c:v>
                </c:pt>
                <c:pt idx="105">
                  <c:v>40940</c:v>
                </c:pt>
                <c:pt idx="106">
                  <c:v>40969</c:v>
                </c:pt>
                <c:pt idx="107">
                  <c:v>41000</c:v>
                </c:pt>
                <c:pt idx="108">
                  <c:v>41030</c:v>
                </c:pt>
                <c:pt idx="109">
                  <c:v>41061</c:v>
                </c:pt>
                <c:pt idx="110">
                  <c:v>41091</c:v>
                </c:pt>
                <c:pt idx="111">
                  <c:v>41122</c:v>
                </c:pt>
                <c:pt idx="112">
                  <c:v>41153</c:v>
                </c:pt>
                <c:pt idx="113">
                  <c:v>41183</c:v>
                </c:pt>
                <c:pt idx="114">
                  <c:v>41214</c:v>
                </c:pt>
                <c:pt idx="115">
                  <c:v>41244</c:v>
                </c:pt>
                <c:pt idx="116">
                  <c:v>41275</c:v>
                </c:pt>
                <c:pt idx="117">
                  <c:v>41306</c:v>
                </c:pt>
                <c:pt idx="118">
                  <c:v>41334</c:v>
                </c:pt>
                <c:pt idx="119">
                  <c:v>41365</c:v>
                </c:pt>
                <c:pt idx="120">
                  <c:v>41395</c:v>
                </c:pt>
                <c:pt idx="121">
                  <c:v>41426</c:v>
                </c:pt>
                <c:pt idx="122">
                  <c:v>41456</c:v>
                </c:pt>
                <c:pt idx="123">
                  <c:v>41487</c:v>
                </c:pt>
                <c:pt idx="124">
                  <c:v>41518</c:v>
                </c:pt>
                <c:pt idx="125">
                  <c:v>41548</c:v>
                </c:pt>
                <c:pt idx="126">
                  <c:v>41579</c:v>
                </c:pt>
                <c:pt idx="127">
                  <c:v>41609</c:v>
                </c:pt>
                <c:pt idx="128">
                  <c:v>41640</c:v>
                </c:pt>
                <c:pt idx="129">
                  <c:v>41671</c:v>
                </c:pt>
                <c:pt idx="130">
                  <c:v>41699</c:v>
                </c:pt>
                <c:pt idx="131">
                  <c:v>41730</c:v>
                </c:pt>
                <c:pt idx="132">
                  <c:v>41760</c:v>
                </c:pt>
                <c:pt idx="133">
                  <c:v>41791</c:v>
                </c:pt>
                <c:pt idx="134">
                  <c:v>41821</c:v>
                </c:pt>
                <c:pt idx="135">
                  <c:v>41852</c:v>
                </c:pt>
                <c:pt idx="136">
                  <c:v>41883</c:v>
                </c:pt>
                <c:pt idx="137">
                  <c:v>41913</c:v>
                </c:pt>
                <c:pt idx="138">
                  <c:v>41944</c:v>
                </c:pt>
                <c:pt idx="139">
                  <c:v>41974</c:v>
                </c:pt>
                <c:pt idx="140">
                  <c:v>42005</c:v>
                </c:pt>
                <c:pt idx="141">
                  <c:v>42036</c:v>
                </c:pt>
                <c:pt idx="142">
                  <c:v>42064</c:v>
                </c:pt>
                <c:pt idx="143">
                  <c:v>42095</c:v>
                </c:pt>
                <c:pt idx="144">
                  <c:v>42125</c:v>
                </c:pt>
                <c:pt idx="145">
                  <c:v>42156</c:v>
                </c:pt>
                <c:pt idx="146">
                  <c:v>42186</c:v>
                </c:pt>
                <c:pt idx="147">
                  <c:v>42217</c:v>
                </c:pt>
                <c:pt idx="148">
                  <c:v>42248</c:v>
                </c:pt>
                <c:pt idx="149">
                  <c:v>42278</c:v>
                </c:pt>
                <c:pt idx="150">
                  <c:v>42309</c:v>
                </c:pt>
                <c:pt idx="151">
                  <c:v>42339</c:v>
                </c:pt>
                <c:pt idx="152">
                  <c:v>42370</c:v>
                </c:pt>
                <c:pt idx="153">
                  <c:v>42401</c:v>
                </c:pt>
                <c:pt idx="154">
                  <c:v>42430</c:v>
                </c:pt>
                <c:pt idx="155">
                  <c:v>42461</c:v>
                </c:pt>
                <c:pt idx="156">
                  <c:v>42491</c:v>
                </c:pt>
                <c:pt idx="157">
                  <c:v>42522</c:v>
                </c:pt>
                <c:pt idx="158">
                  <c:v>42552</c:v>
                </c:pt>
                <c:pt idx="159">
                  <c:v>42583</c:v>
                </c:pt>
                <c:pt idx="160">
                  <c:v>42614</c:v>
                </c:pt>
                <c:pt idx="161">
                  <c:v>42644</c:v>
                </c:pt>
                <c:pt idx="162">
                  <c:v>42675</c:v>
                </c:pt>
                <c:pt idx="163">
                  <c:v>42705</c:v>
                </c:pt>
                <c:pt idx="164">
                  <c:v>42736</c:v>
                </c:pt>
                <c:pt idx="165">
                  <c:v>42767</c:v>
                </c:pt>
                <c:pt idx="166">
                  <c:v>42795</c:v>
                </c:pt>
                <c:pt idx="167">
                  <c:v>42826</c:v>
                </c:pt>
                <c:pt idx="168">
                  <c:v>42856</c:v>
                </c:pt>
                <c:pt idx="169">
                  <c:v>42887</c:v>
                </c:pt>
                <c:pt idx="170">
                  <c:v>42917</c:v>
                </c:pt>
                <c:pt idx="171">
                  <c:v>42948</c:v>
                </c:pt>
                <c:pt idx="172">
                  <c:v>42979</c:v>
                </c:pt>
                <c:pt idx="173">
                  <c:v>43009</c:v>
                </c:pt>
                <c:pt idx="174">
                  <c:v>43040</c:v>
                </c:pt>
                <c:pt idx="175">
                  <c:v>43070</c:v>
                </c:pt>
                <c:pt idx="176">
                  <c:v>43101</c:v>
                </c:pt>
                <c:pt idx="177">
                  <c:v>43132</c:v>
                </c:pt>
                <c:pt idx="178">
                  <c:v>43160</c:v>
                </c:pt>
                <c:pt idx="179">
                  <c:v>43191</c:v>
                </c:pt>
                <c:pt idx="180">
                  <c:v>43221</c:v>
                </c:pt>
                <c:pt idx="181">
                  <c:v>43252</c:v>
                </c:pt>
                <c:pt idx="182">
                  <c:v>43282</c:v>
                </c:pt>
                <c:pt idx="183">
                  <c:v>43313</c:v>
                </c:pt>
                <c:pt idx="184">
                  <c:v>43344</c:v>
                </c:pt>
                <c:pt idx="185">
                  <c:v>43374</c:v>
                </c:pt>
                <c:pt idx="186">
                  <c:v>43405</c:v>
                </c:pt>
                <c:pt idx="187">
                  <c:v>43435</c:v>
                </c:pt>
                <c:pt idx="188">
                  <c:v>43466</c:v>
                </c:pt>
                <c:pt idx="189">
                  <c:v>43497</c:v>
                </c:pt>
                <c:pt idx="190">
                  <c:v>43525</c:v>
                </c:pt>
                <c:pt idx="191">
                  <c:v>43556</c:v>
                </c:pt>
                <c:pt idx="192">
                  <c:v>43586</c:v>
                </c:pt>
                <c:pt idx="193">
                  <c:v>43617</c:v>
                </c:pt>
                <c:pt idx="194">
                  <c:v>43647</c:v>
                </c:pt>
                <c:pt idx="195">
                  <c:v>43678</c:v>
                </c:pt>
                <c:pt idx="196">
                  <c:v>43709</c:v>
                </c:pt>
                <c:pt idx="197">
                  <c:v>43739</c:v>
                </c:pt>
                <c:pt idx="198">
                  <c:v>43770</c:v>
                </c:pt>
                <c:pt idx="199">
                  <c:v>43800</c:v>
                </c:pt>
                <c:pt idx="200">
                  <c:v>43831</c:v>
                </c:pt>
                <c:pt idx="201">
                  <c:v>43862</c:v>
                </c:pt>
                <c:pt idx="202">
                  <c:v>43891</c:v>
                </c:pt>
                <c:pt idx="203">
                  <c:v>43922</c:v>
                </c:pt>
                <c:pt idx="204">
                  <c:v>43952</c:v>
                </c:pt>
              </c:numCache>
            </c:numRef>
          </c:cat>
          <c:val>
            <c:numRef>
              <c:f>'1.1'!$JY$82:$RU$82</c:f>
              <c:numCache>
                <c:formatCode>General</c:formatCode>
                <c:ptCount val="205"/>
                <c:pt idx="12" formatCode="0.0%">
                  <c:v>0.15434523066173758</c:v>
                </c:pt>
                <c:pt idx="13" formatCode="0.0%">
                  <c:v>0.15397401331027261</c:v>
                </c:pt>
                <c:pt idx="14" formatCode="0.0%">
                  <c:v>0.15387394400148419</c:v>
                </c:pt>
                <c:pt idx="15" formatCode="0.0%">
                  <c:v>0.15373223541152609</c:v>
                </c:pt>
                <c:pt idx="16" formatCode="0.0%">
                  <c:v>0.15488911640157887</c:v>
                </c:pt>
                <c:pt idx="17" formatCode="0.0%">
                  <c:v>0.15495259331177452</c:v>
                </c:pt>
                <c:pt idx="18" formatCode="0.0%">
                  <c:v>0.15493247664854629</c:v>
                </c:pt>
                <c:pt idx="19" formatCode="0.0%">
                  <c:v>0.15610291751158256</c:v>
                </c:pt>
                <c:pt idx="20" formatCode="0.0%">
                  <c:v>0.15648319599871693</c:v>
                </c:pt>
                <c:pt idx="21" formatCode="0.0%">
                  <c:v>0.15788988793182909</c:v>
                </c:pt>
                <c:pt idx="22" formatCode="0.0%">
                  <c:v>0.15814176726233239</c:v>
                </c:pt>
                <c:pt idx="23" formatCode="0.0%">
                  <c:v>0.15720182886617831</c:v>
                </c:pt>
                <c:pt idx="24" formatCode="0.0%">
                  <c:v>0.15770591862777636</c:v>
                </c:pt>
                <c:pt idx="25" formatCode="0.0%">
                  <c:v>0.15878560022184687</c:v>
                </c:pt>
                <c:pt idx="26" formatCode="0.0%">
                  <c:v>0.15905048449893444</c:v>
                </c:pt>
                <c:pt idx="27" formatCode="0.0%">
                  <c:v>0.15992129177889747</c:v>
                </c:pt>
                <c:pt idx="28" formatCode="0.0%">
                  <c:v>0.16047387827408854</c:v>
                </c:pt>
                <c:pt idx="29" formatCode="0.0%">
                  <c:v>0.16085590895770993</c:v>
                </c:pt>
                <c:pt idx="30" formatCode="0.0%">
                  <c:v>0.16177037658955754</c:v>
                </c:pt>
                <c:pt idx="31" formatCode="0.0%">
                  <c:v>0.163516030952334</c:v>
                </c:pt>
                <c:pt idx="32" formatCode="0.0%">
                  <c:v>0.16517291141111923</c:v>
                </c:pt>
                <c:pt idx="33" formatCode="0.0%">
                  <c:v>0.16425119239391484</c:v>
                </c:pt>
                <c:pt idx="34" formatCode="0.0%">
                  <c:v>0.16400101363111469</c:v>
                </c:pt>
                <c:pt idx="35" formatCode="0.0%">
                  <c:v>0.16483188661621218</c:v>
                </c:pt>
                <c:pt idx="36" formatCode="0.0%">
                  <c:v>0.16528544057896971</c:v>
                </c:pt>
                <c:pt idx="37" formatCode="0.0%">
                  <c:v>0.16517872446211562</c:v>
                </c:pt>
                <c:pt idx="38" formatCode="0.0%">
                  <c:v>0.16581584140685682</c:v>
                </c:pt>
                <c:pt idx="39" formatCode="0.0%">
                  <c:v>0.16521008295975242</c:v>
                </c:pt>
                <c:pt idx="40" formatCode="0.0%">
                  <c:v>0.1676325331056166</c:v>
                </c:pt>
                <c:pt idx="41" formatCode="0.0%">
                  <c:v>0.16759149408407645</c:v>
                </c:pt>
                <c:pt idx="42" formatCode="0.0%">
                  <c:v>0.16757479241352954</c:v>
                </c:pt>
                <c:pt idx="43" formatCode="0.0%">
                  <c:v>0.16756455843285678</c:v>
                </c:pt>
                <c:pt idx="44" formatCode="0.0%">
                  <c:v>0.16545672144744644</c:v>
                </c:pt>
                <c:pt idx="45" formatCode="0.0%">
                  <c:v>0.16506190620105327</c:v>
                </c:pt>
                <c:pt idx="46" formatCode="0.0%">
                  <c:v>0.1670929143510794</c:v>
                </c:pt>
                <c:pt idx="47" formatCode="0.0%">
                  <c:v>0.16721301228844321</c:v>
                </c:pt>
                <c:pt idx="48" formatCode="0.0%">
                  <c:v>0.16683061199951843</c:v>
                </c:pt>
                <c:pt idx="49" formatCode="0.0%">
                  <c:v>0.16659041773912461</c:v>
                </c:pt>
                <c:pt idx="50" formatCode="0.0%">
                  <c:v>0.16633290241367657</c:v>
                </c:pt>
                <c:pt idx="51" formatCode="0.0%">
                  <c:v>0.16685429199119944</c:v>
                </c:pt>
                <c:pt idx="52" formatCode="0.0%">
                  <c:v>0.16700129597996979</c:v>
                </c:pt>
                <c:pt idx="53" formatCode="0.0%">
                  <c:v>0.16651434235906787</c:v>
                </c:pt>
                <c:pt idx="54" formatCode="0.0%">
                  <c:v>0.16669854203424569</c:v>
                </c:pt>
                <c:pt idx="55" formatCode="0.0%">
                  <c:v>0.1686546658326222</c:v>
                </c:pt>
                <c:pt idx="56" formatCode="0.0%">
                  <c:v>0.16949579397212891</c:v>
                </c:pt>
                <c:pt idx="57" formatCode="0.0%">
                  <c:v>0.16872675100285156</c:v>
                </c:pt>
                <c:pt idx="58" formatCode="0.0%">
                  <c:v>0.1666440976339765</c:v>
                </c:pt>
                <c:pt idx="59" formatCode="0.0%">
                  <c:v>0.16612535751298008</c:v>
                </c:pt>
                <c:pt idx="60" formatCode="0.0%">
                  <c:v>0.16551390447048436</c:v>
                </c:pt>
                <c:pt idx="61" formatCode="0.0%">
                  <c:v>0.16459041730195675</c:v>
                </c:pt>
                <c:pt idx="62" formatCode="0.0%">
                  <c:v>0.16495494922282514</c:v>
                </c:pt>
                <c:pt idx="63" formatCode="0.0%">
                  <c:v>0.16417670093711162</c:v>
                </c:pt>
                <c:pt idx="64" formatCode="0.0%">
                  <c:v>0.16285385557211959</c:v>
                </c:pt>
                <c:pt idx="65" formatCode="0.0%">
                  <c:v>0.16234874425413057</c:v>
                </c:pt>
                <c:pt idx="66" formatCode="0.0%">
                  <c:v>0.16344144209430472</c:v>
                </c:pt>
                <c:pt idx="67" formatCode="0.0%">
                  <c:v>0.16160975285395718</c:v>
                </c:pt>
                <c:pt idx="68" formatCode="0.0%">
                  <c:v>0.16391885379284921</c:v>
                </c:pt>
                <c:pt idx="69" formatCode="0.0%">
                  <c:v>0.16492457550178269</c:v>
                </c:pt>
                <c:pt idx="70" formatCode="0.0%">
                  <c:v>0.16571057004922882</c:v>
                </c:pt>
                <c:pt idx="71" formatCode="0.0%">
                  <c:v>0.16743420405692427</c:v>
                </c:pt>
                <c:pt idx="72" formatCode="0.0%">
                  <c:v>0.16907534690692871</c:v>
                </c:pt>
                <c:pt idx="73" formatCode="0.0%">
                  <c:v>0.17080063631161005</c:v>
                </c:pt>
                <c:pt idx="74" formatCode="0.0%">
                  <c:v>0.171781208066979</c:v>
                </c:pt>
                <c:pt idx="75" formatCode="0.0%">
                  <c:v>0.17333181447253043</c:v>
                </c:pt>
                <c:pt idx="76" formatCode="0.0%">
                  <c:v>0.17508580658845951</c:v>
                </c:pt>
                <c:pt idx="77" formatCode="0.0%">
                  <c:v>0.17608762672669631</c:v>
                </c:pt>
                <c:pt idx="78" formatCode="0.0%">
                  <c:v>0.17563298672315358</c:v>
                </c:pt>
                <c:pt idx="79" formatCode="0.0%">
                  <c:v>0.17371815478084485</c:v>
                </c:pt>
                <c:pt idx="80" formatCode="0.0%">
                  <c:v>0.17232750834337804</c:v>
                </c:pt>
                <c:pt idx="81" formatCode="0.0%">
                  <c:v>0.172265038825828</c:v>
                </c:pt>
                <c:pt idx="82" formatCode="0.0%">
                  <c:v>0.17473540939431439</c:v>
                </c:pt>
                <c:pt idx="83" formatCode="0.0%">
                  <c:v>0.17461378604418795</c:v>
                </c:pt>
                <c:pt idx="84" formatCode="0.0%">
                  <c:v>0.17442761142572524</c:v>
                </c:pt>
                <c:pt idx="85" formatCode="0.0%">
                  <c:v>0.17333545513454146</c:v>
                </c:pt>
                <c:pt idx="86" formatCode="0.0%">
                  <c:v>0.17333413078922194</c:v>
                </c:pt>
                <c:pt idx="87" formatCode="0.0%">
                  <c:v>0.17274106058711786</c:v>
                </c:pt>
                <c:pt idx="88" formatCode="0.0%">
                  <c:v>0.1840806238462622</c:v>
                </c:pt>
                <c:pt idx="89" formatCode="0.0%">
                  <c:v>0.18392897258259278</c:v>
                </c:pt>
                <c:pt idx="90" formatCode="0.0%">
                  <c:v>0.18312016415478269</c:v>
                </c:pt>
                <c:pt idx="91" formatCode="0.0%">
                  <c:v>0.1820117754257779</c:v>
                </c:pt>
                <c:pt idx="92" formatCode="0.0%">
                  <c:v>0.18318444461609154</c:v>
                </c:pt>
                <c:pt idx="93" formatCode="0.0%">
                  <c:v>0.1815921357265525</c:v>
                </c:pt>
                <c:pt idx="94" formatCode="0.0%">
                  <c:v>0.17892007940357893</c:v>
                </c:pt>
                <c:pt idx="95" formatCode="0.0%">
                  <c:v>0.17931707966803506</c:v>
                </c:pt>
                <c:pt idx="96" formatCode="0.0%">
                  <c:v>0.17776303503042748</c:v>
                </c:pt>
                <c:pt idx="97" formatCode="0.0%">
                  <c:v>0.17798182288516542</c:v>
                </c:pt>
                <c:pt idx="98" formatCode="0.0%">
                  <c:v>0.17811511460671139</c:v>
                </c:pt>
                <c:pt idx="99" formatCode="0.0%">
                  <c:v>0.1773410005681465</c:v>
                </c:pt>
                <c:pt idx="100" formatCode="0.0%">
                  <c:v>0.16648660194372822</c:v>
                </c:pt>
                <c:pt idx="101" formatCode="0.0%">
                  <c:v>0.16655230045948813</c:v>
                </c:pt>
                <c:pt idx="102" formatCode="0.0%">
                  <c:v>0.16583215512471419</c:v>
                </c:pt>
                <c:pt idx="103" formatCode="0.0%">
                  <c:v>0.16756841461191163</c:v>
                </c:pt>
                <c:pt idx="104" formatCode="0.0%">
                  <c:v>0.16730780641994628</c:v>
                </c:pt>
                <c:pt idx="105" formatCode="0.0%">
                  <c:v>0.16732898354876394</c:v>
                </c:pt>
                <c:pt idx="106" formatCode="0.0%">
                  <c:v>0.16773429746080754</c:v>
                </c:pt>
                <c:pt idx="107" formatCode="0.0%">
                  <c:v>0.16887872233476142</c:v>
                </c:pt>
                <c:pt idx="108" formatCode="0.0%">
                  <c:v>0.16912236777880804</c:v>
                </c:pt>
                <c:pt idx="109" formatCode="0.0%">
                  <c:v>0.16926816548259929</c:v>
                </c:pt>
                <c:pt idx="110" formatCode="0.0%">
                  <c:v>0.16911346851607414</c:v>
                </c:pt>
                <c:pt idx="111" formatCode="0.0%">
                  <c:v>0.16923307165811294</c:v>
                </c:pt>
                <c:pt idx="112" formatCode="0.0%">
                  <c:v>0.16946791258281407</c:v>
                </c:pt>
                <c:pt idx="113" formatCode="0.0%">
                  <c:v>0.16955056524505682</c:v>
                </c:pt>
                <c:pt idx="114" formatCode="0.0%">
                  <c:v>0.17074702945094161</c:v>
                </c:pt>
                <c:pt idx="115" formatCode="0.0%">
                  <c:v>0.16945953659208848</c:v>
                </c:pt>
                <c:pt idx="116" formatCode="0.0%">
                  <c:v>0.16962511188092191</c:v>
                </c:pt>
                <c:pt idx="117" formatCode="0.0%">
                  <c:v>0.17003047405114646</c:v>
                </c:pt>
                <c:pt idx="118" formatCode="0.0%">
                  <c:v>0.16977419762811305</c:v>
                </c:pt>
                <c:pt idx="119" formatCode="0.0%">
                  <c:v>0.17057758204626727</c:v>
                </c:pt>
                <c:pt idx="120" formatCode="0.0%">
                  <c:v>0.17038737322945649</c:v>
                </c:pt>
                <c:pt idx="121" formatCode="0.0%">
                  <c:v>0.17076363528394606</c:v>
                </c:pt>
                <c:pt idx="122" formatCode="0.0%">
                  <c:v>0.17110232667058226</c:v>
                </c:pt>
                <c:pt idx="123" formatCode="0.0%">
                  <c:v>0.17139247762289492</c:v>
                </c:pt>
                <c:pt idx="124" formatCode="0.0%">
                  <c:v>0.17287500185338622</c:v>
                </c:pt>
                <c:pt idx="125" formatCode="0.0%">
                  <c:v>0.17387010651127749</c:v>
                </c:pt>
                <c:pt idx="126" formatCode="0.0%">
                  <c:v>0.1740027953050568</c:v>
                </c:pt>
                <c:pt idx="127" formatCode="0.0%">
                  <c:v>0.17347997210643687</c:v>
                </c:pt>
                <c:pt idx="128" formatCode="0.0%">
                  <c:v>0.17508748750241329</c:v>
                </c:pt>
                <c:pt idx="129" formatCode="0.0%">
                  <c:v>0.17485878865408455</c:v>
                </c:pt>
                <c:pt idx="130" formatCode="0.0%">
                  <c:v>0.17518232996292318</c:v>
                </c:pt>
                <c:pt idx="131" formatCode="0.0%">
                  <c:v>0.1733492609742649</c:v>
                </c:pt>
                <c:pt idx="132" formatCode="0.0%">
                  <c:v>0.17458461623766719</c:v>
                </c:pt>
                <c:pt idx="133" formatCode="0.0%">
                  <c:v>0.17504225232607243</c:v>
                </c:pt>
                <c:pt idx="134" formatCode="0.0%">
                  <c:v>0.17558682069321077</c:v>
                </c:pt>
                <c:pt idx="135" formatCode="0.0%">
                  <c:v>0.17810722024339729</c:v>
                </c:pt>
                <c:pt idx="136" formatCode="0.0%">
                  <c:v>0.17904305323582684</c:v>
                </c:pt>
                <c:pt idx="137" formatCode="0.0%">
                  <c:v>0.17901648620584013</c:v>
                </c:pt>
                <c:pt idx="138" formatCode="0.0%">
                  <c:v>0.18002804779689932</c:v>
                </c:pt>
                <c:pt idx="139" formatCode="0.0%">
                  <c:v>0.18108730378613386</c:v>
                </c:pt>
                <c:pt idx="140" formatCode="0.0%">
                  <c:v>0.18086785602254413</c:v>
                </c:pt>
                <c:pt idx="141" formatCode="0.0%">
                  <c:v>0.18185812448293012</c:v>
                </c:pt>
                <c:pt idx="142" formatCode="0.0%">
                  <c:v>0.18138408889971172</c:v>
                </c:pt>
                <c:pt idx="143" formatCode="0.0%">
                  <c:v>0.18263791321397405</c:v>
                </c:pt>
                <c:pt idx="144" formatCode="0.0%">
                  <c:v>0.18299737950863626</c:v>
                </c:pt>
                <c:pt idx="145" formatCode="0.0%">
                  <c:v>0.18359274695853653</c:v>
                </c:pt>
                <c:pt idx="146" formatCode="0.0%">
                  <c:v>0.18427124693808802</c:v>
                </c:pt>
                <c:pt idx="147" formatCode="0.0%">
                  <c:v>0.18235340962725691</c:v>
                </c:pt>
                <c:pt idx="148" formatCode="0.0%">
                  <c:v>0.18054399890598452</c:v>
                </c:pt>
                <c:pt idx="149" formatCode="0.0%">
                  <c:v>0.18214631188566255</c:v>
                </c:pt>
                <c:pt idx="150" formatCode="0.0%">
                  <c:v>0.18255067485225107</c:v>
                </c:pt>
                <c:pt idx="151" formatCode="0.0%">
                  <c:v>0.19421342565156879</c:v>
                </c:pt>
                <c:pt idx="152" formatCode="0.0%">
                  <c:v>0.19626771880247895</c:v>
                </c:pt>
                <c:pt idx="153" formatCode="0.0%">
                  <c:v>0.19800336709006314</c:v>
                </c:pt>
                <c:pt idx="154" formatCode="0.0%">
                  <c:v>0.19949794093834355</c:v>
                </c:pt>
                <c:pt idx="155" formatCode="0.0%">
                  <c:v>0.19945112688904112</c:v>
                </c:pt>
                <c:pt idx="156" formatCode="0.0%">
                  <c:v>0.19993132283046616</c:v>
                </c:pt>
                <c:pt idx="157" formatCode="0.0%">
                  <c:v>0.19916571433143185</c:v>
                </c:pt>
                <c:pt idx="158" formatCode="0.0%">
                  <c:v>0.20045290914929786</c:v>
                </c:pt>
                <c:pt idx="159" formatCode="0.0%">
                  <c:v>0.2010834437876784</c:v>
                </c:pt>
                <c:pt idx="160" formatCode="0.0%">
                  <c:v>0.20319347107779132</c:v>
                </c:pt>
                <c:pt idx="161" formatCode="0.0%">
                  <c:v>0.20132084642485923</c:v>
                </c:pt>
                <c:pt idx="162" formatCode="0.0%">
                  <c:v>0.20307197282234396</c:v>
                </c:pt>
                <c:pt idx="163" formatCode="0.0%">
                  <c:v>0.19928662028459523</c:v>
                </c:pt>
                <c:pt idx="164" formatCode="0.0%">
                  <c:v>0.1966957467071547</c:v>
                </c:pt>
                <c:pt idx="165" formatCode="0.0%">
                  <c:v>0.19634018332198658</c:v>
                </c:pt>
                <c:pt idx="166" formatCode="0.0%">
                  <c:v>0.19647352762312681</c:v>
                </c:pt>
                <c:pt idx="167" formatCode="0.0%">
                  <c:v>0.19611131510225752</c:v>
                </c:pt>
                <c:pt idx="168" formatCode="0.0%">
                  <c:v>0.19715458902026906</c:v>
                </c:pt>
                <c:pt idx="169" formatCode="0.0%">
                  <c:v>0.19847250241974615</c:v>
                </c:pt>
                <c:pt idx="170" formatCode="0.0%">
                  <c:v>0.19738142770998165</c:v>
                </c:pt>
                <c:pt idx="171" formatCode="0.0%">
                  <c:v>0.19763479943637277</c:v>
                </c:pt>
                <c:pt idx="172" formatCode="0.0%">
                  <c:v>0.1980313090925282</c:v>
                </c:pt>
                <c:pt idx="173" formatCode="0.0%">
                  <c:v>0.19830529675498274</c:v>
                </c:pt>
                <c:pt idx="174" formatCode="0.0%">
                  <c:v>0.19631201995656847</c:v>
                </c:pt>
                <c:pt idx="175" formatCode="0.0%">
                  <c:v>0.19428008621524639</c:v>
                </c:pt>
                <c:pt idx="176" formatCode="0.0%">
                  <c:v>0.19406897181538127</c:v>
                </c:pt>
                <c:pt idx="177" formatCode="0.0%">
                  <c:v>0.19388178464583009</c:v>
                </c:pt>
                <c:pt idx="178" formatCode="0.0%">
                  <c:v>0.19559864509565097</c:v>
                </c:pt>
                <c:pt idx="179" formatCode="0.0%">
                  <c:v>0.19686829892755964</c:v>
                </c:pt>
                <c:pt idx="180" formatCode="0.0%">
                  <c:v>0.19607288476543869</c:v>
                </c:pt>
                <c:pt idx="181" formatCode="0.0%">
                  <c:v>0.19507031458252963</c:v>
                </c:pt>
                <c:pt idx="182" formatCode="0.0%">
                  <c:v>0.19487796450386133</c:v>
                </c:pt>
                <c:pt idx="183" formatCode="0.0%">
                  <c:v>0.1954935073174463</c:v>
                </c:pt>
                <c:pt idx="184" formatCode="0.0%">
                  <c:v>0.19579236843127426</c:v>
                </c:pt>
                <c:pt idx="185" formatCode="0.0%">
                  <c:v>0.19569290423462038</c:v>
                </c:pt>
                <c:pt idx="186" formatCode="0.0%">
                  <c:v>0.19645940824614366</c:v>
                </c:pt>
                <c:pt idx="187" formatCode="0.0%">
                  <c:v>0.19621456611360355</c:v>
                </c:pt>
                <c:pt idx="188" formatCode="0.0%">
                  <c:v>0.19587624194142256</c:v>
                </c:pt>
                <c:pt idx="189" formatCode="0.0%">
                  <c:v>0.19577003153865685</c:v>
                </c:pt>
                <c:pt idx="190" formatCode="0.0%">
                  <c:v>0.1955887652292865</c:v>
                </c:pt>
                <c:pt idx="191" formatCode="0.0%">
                  <c:v>0.19570983765138628</c:v>
                </c:pt>
                <c:pt idx="192" formatCode="0.0%">
                  <c:v>0.19471278307665413</c:v>
                </c:pt>
                <c:pt idx="193" formatCode="0.0%">
                  <c:v>0.19424018063918622</c:v>
                </c:pt>
                <c:pt idx="194" formatCode="0.0%">
                  <c:v>0.19408752540263938</c:v>
                </c:pt>
                <c:pt idx="195" formatCode="0.0%">
                  <c:v>0.19321307917383668</c:v>
                </c:pt>
                <c:pt idx="196" formatCode="0.0%">
                  <c:v>0.19260251614553825</c:v>
                </c:pt>
                <c:pt idx="197" formatCode="0.0%">
                  <c:v>0.19201071987751325</c:v>
                </c:pt>
                <c:pt idx="198" formatCode="0.0%">
                  <c:v>0.19158904198408197</c:v>
                </c:pt>
                <c:pt idx="199" formatCode="0.0%">
                  <c:v>0.19868536801368067</c:v>
                </c:pt>
                <c:pt idx="200" formatCode="0.0%">
                  <c:v>0.1979736799379388</c:v>
                </c:pt>
                <c:pt idx="201" formatCode="0.0%">
                  <c:v>0.19787696672061869</c:v>
                </c:pt>
                <c:pt idx="202" formatCode="0.0%">
                  <c:v>0.19695866056182787</c:v>
                </c:pt>
                <c:pt idx="203" formatCode="0.0%">
                  <c:v>0.20602433348376059</c:v>
                </c:pt>
                <c:pt idx="204" formatCode="0.0%">
                  <c:v>0.21778471632464194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639-484D-BD4E-C30674135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4578063"/>
        <c:axId val="1962612351"/>
      </c:lineChart>
      <c:dateAx>
        <c:axId val="504578063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62612351"/>
        <c:crosses val="autoZero"/>
        <c:auto val="1"/>
        <c:lblOffset val="100"/>
        <c:baseTimeUnit val="months"/>
        <c:majorUnit val="12"/>
        <c:majorTimeUnit val="months"/>
      </c:dateAx>
      <c:valAx>
        <c:axId val="1962612351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045780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895279055622819E-2"/>
          <c:y val="2.9746334188379082E-2"/>
          <c:w val="0.9266635157298907"/>
          <c:h val="0.81104508462739089"/>
        </c:manualLayout>
      </c:layout>
      <c:lineChart>
        <c:grouping val="standard"/>
        <c:varyColors val="0"/>
        <c:ser>
          <c:idx val="0"/>
          <c:order val="0"/>
          <c:tx>
            <c:v>previdência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F2-4922-B5A0-0DF63F780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F2-4922-B5A0-0DF63F780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F2-4922-B5A0-0DF63F780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F2-4922-B5A0-0DF63F780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F2-4922-B5A0-0DF63F7808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F2-4922-B5A0-0DF63F7808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F2-4922-B5A0-0DF63F780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F2-4922-B5A0-0DF63F780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0F2-4922-B5A0-0DF63F78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B!$C$2:$O$2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B!$C$8:$O$8</c:f>
              <c:numCache>
                <c:formatCode>0.0</c:formatCode>
                <c:ptCount val="13"/>
                <c:pt idx="0">
                  <c:v>8.5115947795313645</c:v>
                </c:pt>
                <c:pt idx="1">
                  <c:v>8.6332754434029351</c:v>
                </c:pt>
                <c:pt idx="2">
                  <c:v>9.6992575550954196</c:v>
                </c:pt>
                <c:pt idx="3">
                  <c:v>9.9497912087257969</c:v>
                </c:pt>
                <c:pt idx="4">
                  <c:v>10.113248123169303</c:v>
                </c:pt>
                <c:pt idx="5">
                  <c:v>10.13585212313278</c:v>
                </c:pt>
                <c:pt idx="6">
                  <c:v>10.180733441360944</c:v>
                </c:pt>
                <c:pt idx="7">
                  <c:v>10.25704759923725</c:v>
                </c:pt>
                <c:pt idx="8">
                  <c:v>10.323186059315551</c:v>
                </c:pt>
                <c:pt idx="9">
                  <c:v>10.377468006182564</c:v>
                </c:pt>
                <c:pt idx="10">
                  <c:v>10.426258981783487</c:v>
                </c:pt>
                <c:pt idx="11">
                  <c:v>10.490421607258236</c:v>
                </c:pt>
                <c:pt idx="12">
                  <c:v>10.561675203125374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0F2-4922-B5A0-0DF63F780824}"/>
            </c:ext>
          </c:extLst>
        </c:ser>
        <c:ser>
          <c:idx val="1"/>
          <c:order val="1"/>
          <c:tx>
            <c:v>pessoal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0F2-4922-B5A0-0DF63F780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F2-4922-B5A0-0DF63F780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0F2-4922-B5A0-0DF63F780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0F2-4922-B5A0-0DF63F780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0F2-4922-B5A0-0DF63F7808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F2-4922-B5A0-0DF63F7808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F2-4922-B5A0-0DF63F780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F2-4922-B5A0-0DF63F780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0F2-4922-B5A0-0DF63F780824}"/>
                </c:ext>
              </c:extLst>
            </c:dLbl>
            <c:dLbl>
              <c:idx val="12"/>
              <c:layout>
                <c:manualLayout>
                  <c:x val="-7.0940944881889761E-2"/>
                  <c:y val="-8.56135170603674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F2-4922-B5A0-0DF63F78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B!$C$2:$O$2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B!$C$9:$O$9</c:f>
              <c:numCache>
                <c:formatCode>0.0</c:formatCode>
                <c:ptCount val="13"/>
                <c:pt idx="0">
                  <c:v>4.3259294599739269</c:v>
                </c:pt>
                <c:pt idx="1">
                  <c:v>4.3143243528712318</c:v>
                </c:pt>
                <c:pt idx="2">
                  <c:v>4.6586964664754182</c:v>
                </c:pt>
                <c:pt idx="3">
                  <c:v>4.4463879508911317</c:v>
                </c:pt>
                <c:pt idx="4">
                  <c:v>4.1802239376856205</c:v>
                </c:pt>
                <c:pt idx="5">
                  <c:v>3.9224835887126859</c:v>
                </c:pt>
                <c:pt idx="6">
                  <c:v>3.6861116687492244</c:v>
                </c:pt>
                <c:pt idx="7">
                  <c:v>3.4697120255537213</c:v>
                </c:pt>
                <c:pt idx="8">
                  <c:v>3.2639912199628731</c:v>
                </c:pt>
                <c:pt idx="9">
                  <c:v>3.0688682296737295</c:v>
                </c:pt>
                <c:pt idx="10">
                  <c:v>2.8835817714559253</c:v>
                </c:pt>
                <c:pt idx="11">
                  <c:v>2.7076969018840833</c:v>
                </c:pt>
                <c:pt idx="12">
                  <c:v>2.5419599532126003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0F2-4922-B5A0-0DF63F780824}"/>
            </c:ext>
          </c:extLst>
        </c:ser>
        <c:ser>
          <c:idx val="2"/>
          <c:order val="2"/>
          <c:tx>
            <c:v>assistência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F2-4922-B5A0-0DF63F780824}"/>
                </c:ext>
              </c:extLst>
            </c:dLbl>
            <c:dLbl>
              <c:idx val="1"/>
              <c:layout>
                <c:manualLayout>
                  <c:x val="-3.3840332458442694E-2"/>
                  <c:y val="-6.7094998541849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0F2-4922-B5A0-0DF63F780824}"/>
                </c:ext>
              </c:extLst>
            </c:dLbl>
            <c:dLbl>
              <c:idx val="2"/>
              <c:layout>
                <c:manualLayout>
                  <c:x val="-2.5506999125109411E-2"/>
                  <c:y val="-4.8576480023330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F2-4922-B5A0-0DF63F780824}"/>
                </c:ext>
              </c:extLst>
            </c:dLbl>
            <c:dLbl>
              <c:idx val="3"/>
              <c:layout>
                <c:manualLayout>
                  <c:x val="-3.9395888013998251E-2"/>
                  <c:y val="-4.8576480023330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0F2-4922-B5A0-0DF63F78082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0F2-4922-B5A0-0DF63F78082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0F2-4922-B5A0-0DF63F78082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0F2-4922-B5A0-0DF63F78082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0F2-4922-B5A0-0DF63F78082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0F2-4922-B5A0-0DF63F78082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0F2-4922-B5A0-0DF63F78082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C0F2-4922-B5A0-0DF63F78082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0F2-4922-B5A0-0DF63F780824}"/>
                </c:ext>
              </c:extLst>
            </c:dLbl>
            <c:dLbl>
              <c:idx val="12"/>
              <c:layout>
                <c:manualLayout>
                  <c:x val="7.203766436496543E-4"/>
                  <c:y val="-2.1190106962903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C0F2-4922-B5A0-0DF63F780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B!$C$2:$O$2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B!$C$28:$O$28</c:f>
              <c:numCache>
                <c:formatCode>0.0</c:formatCode>
                <c:ptCount val="13"/>
                <c:pt idx="0">
                  <c:v>2.0269268501466553</c:v>
                </c:pt>
                <c:pt idx="1">
                  <c:v>2.0429964837438916</c:v>
                </c:pt>
                <c:pt idx="2">
                  <c:v>2.3739144186082122</c:v>
                </c:pt>
                <c:pt idx="3">
                  <c:v>2.2496834558046745</c:v>
                </c:pt>
                <c:pt idx="4">
                  <c:v>2.1542568691732238</c:v>
                </c:pt>
                <c:pt idx="5">
                  <c:v>2.1119215982633892</c:v>
                </c:pt>
                <c:pt idx="6">
                  <c:v>2.0730278507796807</c:v>
                </c:pt>
                <c:pt idx="7">
                  <c:v>2.0376429140578165</c:v>
                </c:pt>
                <c:pt idx="8">
                  <c:v>2.0017644318092875</c:v>
                </c:pt>
                <c:pt idx="9">
                  <c:v>1.965549626274453</c:v>
                </c:pt>
                <c:pt idx="10">
                  <c:v>1.9287779044137556</c:v>
                </c:pt>
                <c:pt idx="11">
                  <c:v>1.891316561703448</c:v>
                </c:pt>
                <c:pt idx="12">
                  <c:v>1.853686282353314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C0F2-4922-B5A0-0DF63F780824}"/>
            </c:ext>
          </c:extLst>
        </c:ser>
        <c:ser>
          <c:idx val="3"/>
          <c:order val="3"/>
          <c:tx>
            <c:v>discricionária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1021623774382882E-2"/>
                  <c:y val="3.79002303491261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73-48DE-B3ED-464B4A30142F}"/>
                </c:ext>
              </c:extLst>
            </c:dLbl>
            <c:dLbl>
              <c:idx val="12"/>
              <c:layout>
                <c:manualLayout>
                  <c:x val="-1.6075073579395135E-2"/>
                  <c:y val="3.53441500479516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73-48DE-B3ED-464B4A3014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B!$C$23:$O$23</c:f>
              <c:numCache>
                <c:formatCode>0.0</c:formatCode>
                <c:ptCount val="13"/>
                <c:pt idx="0">
                  <c:v>1.8700685044711087</c:v>
                </c:pt>
                <c:pt idx="1">
                  <c:v>2.2627810771249175</c:v>
                </c:pt>
                <c:pt idx="2">
                  <c:v>1.8332538346484475</c:v>
                </c:pt>
                <c:pt idx="3">
                  <c:v>1.749707846382361</c:v>
                </c:pt>
                <c:pt idx="4">
                  <c:v>1.6953187765731397</c:v>
                </c:pt>
                <c:pt idx="5">
                  <c:v>1.6452948872910216</c:v>
                </c:pt>
                <c:pt idx="6">
                  <c:v>1.599914664320607</c:v>
                </c:pt>
                <c:pt idx="7">
                  <c:v>1.557411054167984</c:v>
                </c:pt>
                <c:pt idx="8">
                  <c:v>1.5150537675696758</c:v>
                </c:pt>
                <c:pt idx="9">
                  <c:v>1.4730378026028832</c:v>
                </c:pt>
                <c:pt idx="10">
                  <c:v>1.4312366041747941</c:v>
                </c:pt>
                <c:pt idx="11">
                  <c:v>1.3896621086897221</c:v>
                </c:pt>
                <c:pt idx="12">
                  <c:v>1.3489440054552773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C0F2-4922-B5A0-0DF63F78082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9868848"/>
        <c:axId val="409867864"/>
      </c:lineChart>
      <c:catAx>
        <c:axId val="40986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9867864"/>
        <c:crosses val="autoZero"/>
        <c:auto val="1"/>
        <c:lblAlgn val="ctr"/>
        <c:lblOffset val="100"/>
        <c:noMultiLvlLbl val="0"/>
      </c:catAx>
      <c:valAx>
        <c:axId val="409867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986884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cenário base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C8-49AA-93E5-81271896B5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C8-49AA-93E5-81271896B5F6}"/>
                </c:ext>
              </c:extLst>
            </c:dLbl>
            <c:dLbl>
              <c:idx val="2"/>
              <c:layout>
                <c:manualLayout>
                  <c:x val="-0.1659514435695538"/>
                  <c:y val="1.16087051618547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C8-49AA-93E5-81271896B5F6}"/>
                </c:ext>
              </c:extLst>
            </c:dLbl>
            <c:dLbl>
              <c:idx val="3"/>
              <c:layout>
                <c:manualLayout>
                  <c:x val="4.0381889763779474E-2"/>
                  <c:y val="-2.5428331875182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C8-49AA-93E5-81271896B5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C8-49AA-93E5-81271896B5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C8-49AA-93E5-81271896B5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C8-49AA-93E5-81271896B5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C8-49AA-93E5-81271896B5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C8-49AA-93E5-81271896B5F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C8-49AA-93E5-81271896B5F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C8-49AA-93E5-81271896B5F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C8-49AA-93E5-81271896B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B!$C$2:$O$2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B!$C$32:$O$32</c:f>
              <c:numCache>
                <c:formatCode>0.0</c:formatCode>
                <c:ptCount val="13"/>
                <c:pt idx="0">
                  <c:v>1.7450748962669484</c:v>
                </c:pt>
                <c:pt idx="1">
                  <c:v>1.3093278338660936</c:v>
                </c:pt>
                <c:pt idx="2">
                  <c:v>12.689090899038677</c:v>
                </c:pt>
                <c:pt idx="3">
                  <c:v>3.6091450759101433</c:v>
                </c:pt>
                <c:pt idx="4">
                  <c:v>3.1361395682870823</c:v>
                </c:pt>
                <c:pt idx="5">
                  <c:v>2.7416361770246374</c:v>
                </c:pt>
                <c:pt idx="6">
                  <c:v>2.4555720178922313</c:v>
                </c:pt>
                <c:pt idx="7">
                  <c:v>2.1780230038510973</c:v>
                </c:pt>
                <c:pt idx="8">
                  <c:v>2.1611529990302194</c:v>
                </c:pt>
                <c:pt idx="9">
                  <c:v>1.870178650448423</c:v>
                </c:pt>
                <c:pt idx="10">
                  <c:v>1.6307092933265674</c:v>
                </c:pt>
                <c:pt idx="11">
                  <c:v>1.369849434610364</c:v>
                </c:pt>
                <c:pt idx="12">
                  <c:v>1.1724889372499734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1AC8-49AA-93E5-81271896B5F6}"/>
            </c:ext>
          </c:extLst>
        </c:ser>
        <c:ser>
          <c:idx val="1"/>
          <c:order val="1"/>
          <c:tx>
            <c:v>pessimista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C8-49AA-93E5-81271896B5F6}"/>
                </c:ext>
              </c:extLst>
            </c:dLbl>
            <c:dLbl>
              <c:idx val="1"/>
              <c:layout>
                <c:manualLayout>
                  <c:x val="-7.6284776902887139E-2"/>
                  <c:y val="-0.1133912948381453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AC8-49AA-93E5-81271896B5F6}"/>
                </c:ext>
              </c:extLst>
            </c:dLbl>
            <c:dLbl>
              <c:idx val="2"/>
              <c:layout>
                <c:manualLayout>
                  <c:x val="2.2937445319335083E-2"/>
                  <c:y val="-2.5428331875182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AC8-49AA-93E5-81271896B5F6}"/>
                </c:ext>
              </c:extLst>
            </c:dLbl>
            <c:dLbl>
              <c:idx val="3"/>
              <c:layout>
                <c:manualLayout>
                  <c:x val="1.8159667541557255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AC8-49AA-93E5-81271896B5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AC8-49AA-93E5-81271896B5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AC8-49AA-93E5-81271896B5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AC8-49AA-93E5-81271896B5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AC8-49AA-93E5-81271896B5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AC8-49AA-93E5-81271896B5F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AC8-49AA-93E5-81271896B5F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AC8-49AA-93E5-81271896B5F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AC8-49AA-93E5-81271896B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B!$C$34:$O$34</c:f>
              <c:numCache>
                <c:formatCode>0.0</c:formatCode>
                <c:ptCount val="13"/>
                <c:pt idx="0">
                  <c:v>1.7450748962669484</c:v>
                </c:pt>
                <c:pt idx="1">
                  <c:v>1.3093278338660936</c:v>
                </c:pt>
                <c:pt idx="2">
                  <c:v>14.299248046405753</c:v>
                </c:pt>
                <c:pt idx="3">
                  <c:v>5.7516994815916389</c:v>
                </c:pt>
                <c:pt idx="4">
                  <c:v>5.3231241444038631</c:v>
                </c:pt>
                <c:pt idx="5">
                  <c:v>5.0478346652635162</c:v>
                </c:pt>
                <c:pt idx="6">
                  <c:v>4.8597856978050764</c:v>
                </c:pt>
                <c:pt idx="7">
                  <c:v>4.7216526835129589</c:v>
                </c:pt>
                <c:pt idx="8">
                  <c:v>4.8501750991166706</c:v>
                </c:pt>
                <c:pt idx="9">
                  <c:v>4.6487414734662726</c:v>
                </c:pt>
                <c:pt idx="10">
                  <c:v>4.5099575705117987</c:v>
                </c:pt>
                <c:pt idx="11">
                  <c:v>4.3496416895532395</c:v>
                </c:pt>
                <c:pt idx="12">
                  <c:v>4.262778482299213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1AC8-49AA-93E5-81271896B5F6}"/>
            </c:ext>
          </c:extLst>
        </c:ser>
        <c:ser>
          <c:idx val="2"/>
          <c:order val="2"/>
          <c:tx>
            <c:v>otimista 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AC8-49AA-93E5-81271896B5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AC8-49AA-93E5-81271896B5F6}"/>
                </c:ext>
              </c:extLst>
            </c:dLbl>
            <c:dLbl>
              <c:idx val="2"/>
              <c:layout>
                <c:manualLayout>
                  <c:x val="4.7937445319335081E-2"/>
                  <c:y val="-6.909813356663750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AC8-49AA-93E5-81271896B5F6}"/>
                </c:ext>
              </c:extLst>
            </c:dLbl>
            <c:dLbl>
              <c:idx val="3"/>
              <c:layout>
                <c:manualLayout>
                  <c:x val="-6.2395888013998251E-2"/>
                  <c:y val="4.40161125692621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AC8-49AA-93E5-81271896B5F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AC8-49AA-93E5-81271896B5F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AC8-49AA-93E5-81271896B5F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AC8-49AA-93E5-81271896B5F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AC8-49AA-93E5-81271896B5F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AC8-49AA-93E5-81271896B5F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AC8-49AA-93E5-81271896B5F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AC8-49AA-93E5-81271896B5F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AC8-49AA-93E5-81271896B5F6}"/>
                </c:ext>
              </c:extLst>
            </c:dLbl>
            <c:dLbl>
              <c:idx val="12"/>
              <c:layout>
                <c:manualLayout>
                  <c:x val="-2.9003280839895215E-2"/>
                  <c:y val="9.4942038495188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AC8-49AA-93E5-81271896B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B!$C$33:$O$33</c:f>
              <c:numCache>
                <c:formatCode>0.0</c:formatCode>
                <c:ptCount val="13"/>
                <c:pt idx="0">
                  <c:v>1.7450748962669484</c:v>
                </c:pt>
                <c:pt idx="1">
                  <c:v>1.3093278338660936</c:v>
                </c:pt>
                <c:pt idx="2">
                  <c:v>10.492612785835352</c:v>
                </c:pt>
                <c:pt idx="3">
                  <c:v>2.7235504304883555</c:v>
                </c:pt>
                <c:pt idx="4">
                  <c:v>1.5693681284145147</c:v>
                </c:pt>
                <c:pt idx="5">
                  <c:v>1.0949101625078776</c:v>
                </c:pt>
                <c:pt idx="6">
                  <c:v>0.69371289603384656</c:v>
                </c:pt>
                <c:pt idx="7">
                  <c:v>0.26283529672909384</c:v>
                </c:pt>
                <c:pt idx="8">
                  <c:v>7.7443977906199085E-2</c:v>
                </c:pt>
                <c:pt idx="9">
                  <c:v>-0.3621160989289251</c:v>
                </c:pt>
                <c:pt idx="10">
                  <c:v>-0.74944115446782356</c:v>
                </c:pt>
                <c:pt idx="11">
                  <c:v>-1.1524420272994023</c:v>
                </c:pt>
                <c:pt idx="12">
                  <c:v>-1.498458642512642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1AC8-49AA-93E5-81271896B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9839000"/>
        <c:axId val="409842608"/>
      </c:lineChart>
      <c:catAx>
        <c:axId val="40983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9842608"/>
        <c:crosses val="autoZero"/>
        <c:auto val="1"/>
        <c:lblAlgn val="ctr"/>
        <c:lblOffset val="100"/>
        <c:noMultiLvlLbl val="0"/>
      </c:catAx>
      <c:valAx>
        <c:axId val="40984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09839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Dívida pública - % PIB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5000000000000001E-2"/>
          <c:y val="0.16923469100736807"/>
          <c:w val="0.93888888888888888"/>
          <c:h val="0.74651421324444789"/>
        </c:manualLayout>
      </c:layout>
      <c:lineChart>
        <c:grouping val="standard"/>
        <c:varyColors val="0"/>
        <c:ser>
          <c:idx val="0"/>
          <c:order val="0"/>
          <c:tx>
            <c:v>cenário base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8D-48CD-8E41-E6237AD221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8D-48CD-8E41-E6237AD2211D}"/>
                </c:ext>
              </c:extLst>
            </c:dLbl>
            <c:dLbl>
              <c:idx val="2"/>
              <c:layout>
                <c:manualLayout>
                  <c:x val="-1.6666666666666691E-2"/>
                  <c:y val="-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8D-48CD-8E41-E6237AD2211D}"/>
                </c:ext>
              </c:extLst>
            </c:dLbl>
            <c:dLbl>
              <c:idx val="3"/>
              <c:layout>
                <c:manualLayout>
                  <c:x val="4.7222222222222221E-2"/>
                  <c:y val="-0.138888888888888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8D-48CD-8E41-E6237AD221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8D-48CD-8E41-E6237AD221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8D-48CD-8E41-E6237AD221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8D-48CD-8E41-E6237AD221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8D-48CD-8E41-E6237AD221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8D-48CD-8E41-E6237AD221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8D-48CD-8E41-E6237AD221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8D-48CD-8E41-E6237AD221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8D-48CD-8E41-E6237AD2211D}"/>
                </c:ext>
              </c:extLst>
            </c:dLbl>
            <c:dLbl>
              <c:idx val="12"/>
              <c:layout>
                <c:manualLayout>
                  <c:x val="0"/>
                  <c:y val="5.978627114203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2F8D-48CD-8E41-E6237AD22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DÍVIDA!$B$16:$B$28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DÍVIDA!$C$16:$C$28</c:f>
              <c:numCache>
                <c:formatCode>0.0</c:formatCode>
                <c:ptCount val="13"/>
                <c:pt idx="0">
                  <c:v>76.525584403601385</c:v>
                </c:pt>
                <c:pt idx="1">
                  <c:v>75.791105846997482</c:v>
                </c:pt>
                <c:pt idx="2">
                  <c:v>96.096565480136633</c:v>
                </c:pt>
                <c:pt idx="3">
                  <c:v>98.593530199344698</c:v>
                </c:pt>
                <c:pt idx="4">
                  <c:v>100.31202379609083</c:v>
                </c:pt>
                <c:pt idx="5">
                  <c:v>102.2138882296419</c:v>
                </c:pt>
                <c:pt idx="6">
                  <c:v>104.72110224753075</c:v>
                </c:pt>
                <c:pt idx="7">
                  <c:v>107.47451550572762</c:v>
                </c:pt>
                <c:pt idx="8">
                  <c:v>110.04689124819961</c:v>
                </c:pt>
                <c:pt idx="9">
                  <c:v>112.44390742968085</c:v>
                </c:pt>
                <c:pt idx="10">
                  <c:v>114.41397606931001</c:v>
                </c:pt>
                <c:pt idx="11">
                  <c:v>116.12503514571306</c:v>
                </c:pt>
                <c:pt idx="12">
                  <c:v>117.5874037627086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F8D-48CD-8E41-E6237AD2211D}"/>
            </c:ext>
          </c:extLst>
        </c:ser>
        <c:ser>
          <c:idx val="1"/>
          <c:order val="1"/>
          <c:tx>
            <c:v>otimista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8D-48CD-8E41-E6237AD2211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8D-48CD-8E41-E6237AD2211D}"/>
                </c:ext>
              </c:extLst>
            </c:dLbl>
            <c:dLbl>
              <c:idx val="2"/>
              <c:layout>
                <c:manualLayout>
                  <c:x val="-2.2222222222222223E-2"/>
                  <c:y val="0.1388888888888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8D-48CD-8E41-E6237AD2211D}"/>
                </c:ext>
              </c:extLst>
            </c:dLbl>
            <c:dLbl>
              <c:idx val="3"/>
              <c:layout>
                <c:manualLayout>
                  <c:x val="-1.1111111111111112E-2"/>
                  <c:y val="0.1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8D-48CD-8E41-E6237AD221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8D-48CD-8E41-E6237AD221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8D-48CD-8E41-E6237AD221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8D-48CD-8E41-E6237AD221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8D-48CD-8E41-E6237AD221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8D-48CD-8E41-E6237AD221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8D-48CD-8E41-E6237AD221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8D-48CD-8E41-E6237AD221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8D-48CD-8E41-E6237AD2211D}"/>
                </c:ext>
              </c:extLst>
            </c:dLbl>
            <c:dLbl>
              <c:idx val="12"/>
              <c:layout>
                <c:manualLayout>
                  <c:x val="-1.7123232262218978E-2"/>
                  <c:y val="5.08183304707320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2F8D-48CD-8E41-E6237AD22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DÍVIDA!$B$16:$B$28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DÍVIDA!$E$16:$E$28</c:f>
              <c:numCache>
                <c:formatCode>0.0</c:formatCode>
                <c:ptCount val="13"/>
                <c:pt idx="0">
                  <c:v>76.525584403601385</c:v>
                </c:pt>
                <c:pt idx="1">
                  <c:v>75.791105846997482</c:v>
                </c:pt>
                <c:pt idx="2">
                  <c:v>92.24493246474357</c:v>
                </c:pt>
                <c:pt idx="3">
                  <c:v>92.373087435602656</c:v>
                </c:pt>
                <c:pt idx="4">
                  <c:v>92.039453948992261</c:v>
                </c:pt>
                <c:pt idx="5">
                  <c:v>92.072993266389602</c:v>
                </c:pt>
                <c:pt idx="6">
                  <c:v>92.017920136248662</c:v>
                </c:pt>
                <c:pt idx="7">
                  <c:v>91.284214809441224</c:v>
                </c:pt>
                <c:pt idx="8">
                  <c:v>90.108177376204409</c:v>
                </c:pt>
                <c:pt idx="9">
                  <c:v>88.550267323084057</c:v>
                </c:pt>
                <c:pt idx="10">
                  <c:v>86.378198110754312</c:v>
                </c:pt>
                <c:pt idx="11">
                  <c:v>83.791880958006175</c:v>
                </c:pt>
                <c:pt idx="12">
                  <c:v>80.805736630857879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F8D-48CD-8E41-E6237AD2211D}"/>
            </c:ext>
          </c:extLst>
        </c:ser>
        <c:ser>
          <c:idx val="2"/>
          <c:order val="2"/>
          <c:tx>
            <c:v>pessimista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8D-48CD-8E41-E6237AD2211D}"/>
                </c:ext>
              </c:extLst>
            </c:dLbl>
            <c:dLbl>
              <c:idx val="1"/>
              <c:layout>
                <c:manualLayout>
                  <c:x val="-3.3333333333333333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8D-48CD-8E41-E6237AD2211D}"/>
                </c:ext>
              </c:extLst>
            </c:dLbl>
            <c:dLbl>
              <c:idx val="2"/>
              <c:layout>
                <c:manualLayout>
                  <c:x val="-0.15277777777777779"/>
                  <c:y val="-0.18055555555555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8D-48CD-8E41-E6237AD2211D}"/>
                </c:ext>
              </c:extLst>
            </c:dLbl>
            <c:dLbl>
              <c:idx val="3"/>
              <c:layout>
                <c:manualLayout>
                  <c:x val="-4.1666666666666664E-2"/>
                  <c:y val="-0.19907407407407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8D-48CD-8E41-E6237AD2211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8D-48CD-8E41-E6237AD2211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F8D-48CD-8E41-E6237AD2211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F8D-48CD-8E41-E6237AD2211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F8D-48CD-8E41-E6237AD2211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F8D-48CD-8E41-E6237AD2211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F8D-48CD-8E41-E6237AD2211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F8D-48CD-8E41-E6237AD2211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F8D-48CD-8E41-E6237AD2211D}"/>
                </c:ext>
              </c:extLst>
            </c:dLbl>
            <c:dLbl>
              <c:idx val="12"/>
              <c:layout>
                <c:manualLayout>
                  <c:x val="0"/>
                  <c:y val="6.5764898256241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2F8D-48CD-8E41-E6237AD22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DÍVIDA!$B$16:$B$28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DÍVIDA!$G$16:$G$28</c:f>
              <c:numCache>
                <c:formatCode>0.0</c:formatCode>
                <c:ptCount val="13"/>
                <c:pt idx="0">
                  <c:v>76.525584403601385</c:v>
                </c:pt>
                <c:pt idx="1">
                  <c:v>75.791105846997482</c:v>
                </c:pt>
                <c:pt idx="2">
                  <c:v>101.30484047798664</c:v>
                </c:pt>
                <c:pt idx="3">
                  <c:v>108.83902943152883</c:v>
                </c:pt>
                <c:pt idx="4">
                  <c:v>113.47342821973201</c:v>
                </c:pt>
                <c:pt idx="5">
                  <c:v>119.41462656272964</c:v>
                </c:pt>
                <c:pt idx="6">
                  <c:v>126.15824101143967</c:v>
                </c:pt>
                <c:pt idx="7">
                  <c:v>133.79690203349497</c:v>
                </c:pt>
                <c:pt idx="8">
                  <c:v>141.95737728795416</c:v>
                </c:pt>
                <c:pt idx="9">
                  <c:v>150.47247579776621</c:v>
                </c:pt>
                <c:pt idx="10">
                  <c:v>158.89137031292313</c:v>
                </c:pt>
                <c:pt idx="11">
                  <c:v>167.38194091405146</c:v>
                </c:pt>
                <c:pt idx="12">
                  <c:v>175.99167072441674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2F8D-48CD-8E41-E6237AD221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51524272"/>
        <c:axId val="412072344"/>
      </c:lineChart>
      <c:catAx>
        <c:axId val="55152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12072344"/>
        <c:crosses val="autoZero"/>
        <c:auto val="1"/>
        <c:lblAlgn val="ctr"/>
        <c:lblOffset val="100"/>
        <c:noMultiLvlLbl val="0"/>
      </c:catAx>
      <c:valAx>
        <c:axId val="412072344"/>
        <c:scaling>
          <c:orientation val="minMax"/>
          <c:max val="18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5152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409636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145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861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 b="1">
                <a:solidFill>
                  <a:srgbClr val="19597A"/>
                </a:solidFill>
              </a:defRPr>
            </a:lvl1pPr>
          </a:lstStyle>
          <a:p>
            <a:r>
              <a:t>Texto do Título</a:t>
            </a:r>
          </a:p>
        </p:txBody>
      </p:sp>
      <p:sp>
        <p:nvSpPr>
          <p:cNvPr id="67" name="Shape 67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indent="4572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indent="9144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indent="13716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indent="1828800">
              <a:spcBef>
                <a:spcPts val="300"/>
              </a:spcBef>
              <a:buSzTx/>
              <a:buFontTx/>
              <a:buNone/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barra_azul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3296"/>
            <a:ext cx="9144000" cy="166823"/>
          </a:xfrm>
          <a:prstGeom prst="rect">
            <a:avLst/>
          </a:prstGeom>
        </p:spPr>
      </p:pic>
      <p:pic>
        <p:nvPicPr>
          <p:cNvPr id="8" name="Imagem 7" descr="ifi_assinacom_senad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88224" y="6381328"/>
            <a:ext cx="2384700" cy="325483"/>
          </a:xfrm>
          <a:prstGeom prst="rect">
            <a:avLst/>
          </a:prstGeom>
        </p:spPr>
      </p:pic>
      <p:pic>
        <p:nvPicPr>
          <p:cNvPr id="5" name="Imagem 4" descr="Ifi_símbolo gráfic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1520" y="260647"/>
            <a:ext cx="576064" cy="612297"/>
          </a:xfrm>
          <a:prstGeom prst="rect">
            <a:avLst/>
          </a:prstGeom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6984776" cy="11430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19597A"/>
                </a:solidFill>
                <a:latin typeface="Source Sans Pro Semibold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71600" y="274640"/>
            <a:ext cx="6984777" cy="114300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400">
                <a:solidFill>
                  <a:srgbClr val="19597A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>
              <a:defRPr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09198" y="6217851"/>
            <a:ext cx="344002" cy="27699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39378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 descr="barra_az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6093295"/>
            <a:ext cx="9144000" cy="1668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jpeg" descr="ifi_assinacom_senad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6381327"/>
            <a:ext cx="2384701" cy="325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3.jpeg" descr="Ifi_símbolo gráfic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19" y="260647"/>
            <a:ext cx="576066" cy="61229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Texto do Título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2.senado.leg.br/ifi/covid-19/raf-relatorio-de-acompanhamento-fiscal-jun-2020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2.senado.leg.br/ifi/covid-19/raf-relatorio-de-acompanhamento-fiscal-jun-2020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2.senado.leg.br/ifi/covid-19/raf-relatorio-de-acompanhamento-fiscal-jun-202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2.senado.leg.br/ifi/covid-19/raf-relatorio-de-acompanhamento-fiscal-jun-2020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ourotransparente.gov.br/publicacoes/relatorio-resumido-da-execucao-orcamentaria-rreo/2020/5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21275" y="476672"/>
            <a:ext cx="8928994" cy="1584176"/>
          </a:xfrm>
          <a:prstGeom prst="rect">
            <a:avLst/>
          </a:prstGeom>
          <a:ln w="25400">
            <a:solidFill>
              <a:srgbClr val="D9D9D9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121275" y="2132856"/>
            <a:ext cx="8928994" cy="4322227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7" name="image4.jpeg" descr="ifi_assinacom_senado_preferen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620687"/>
            <a:ext cx="8092442" cy="1072898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/>
          <p:nvPr/>
        </p:nvSpPr>
        <p:spPr>
          <a:xfrm>
            <a:off x="207648" y="2298159"/>
            <a:ext cx="8771205" cy="4090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spcBef>
                <a:spcPts val="6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PT" sz="2400" i="1" dirty="0">
                <a:sym typeface="Source Sans Pro"/>
              </a:rPr>
              <a:t>IX Fórum Baiano de Economia Aplicada</a:t>
            </a:r>
          </a:p>
          <a:p>
            <a:pPr algn="ctr">
              <a:spcBef>
                <a:spcPts val="6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PT" sz="2000" b="1" dirty="0">
              <a:sym typeface="Source Sans Pro"/>
            </a:endParaRPr>
          </a:p>
          <a:p>
            <a:pPr algn="ctr">
              <a:spcBef>
                <a:spcPts val="6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PT" sz="2000" b="1" dirty="0">
              <a:sym typeface="Source Sans Pro"/>
            </a:endParaRPr>
          </a:p>
          <a:p>
            <a:pPr algn="ctr">
              <a:spcBef>
                <a:spcPts val="600"/>
              </a:spcBef>
              <a:defRPr sz="32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PT" sz="3200" b="1" dirty="0">
                <a:sym typeface="Source Sans Pro"/>
              </a:rPr>
              <a:t>Cenários fiscais – 2020 a 2030</a:t>
            </a:r>
          </a:p>
          <a:p>
            <a:pPr algn="ctr">
              <a:spcBef>
                <a:spcPts val="1800"/>
              </a:spcBef>
              <a:defRPr sz="3200" b="1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sz="2800" i="1" dirty="0"/>
              <a:t>Felipe Salto</a:t>
            </a:r>
          </a:p>
          <a:p>
            <a:pPr algn="ctr">
              <a:spcBef>
                <a:spcPts val="400"/>
              </a:spcBef>
              <a:defRPr sz="20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dirty="0"/>
              <a:t>Diretor-Executivo</a:t>
            </a:r>
            <a:r>
              <a:rPr lang="pt-BR" dirty="0"/>
              <a:t> da IFI</a:t>
            </a:r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dirty="0"/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dirty="0"/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BR" dirty="0"/>
              <a:t>		</a:t>
            </a:r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endParaRPr lang="pt-BR" dirty="0"/>
          </a:p>
          <a:p>
            <a:pPr algn="ctr">
              <a:spcBef>
                <a:spcPts val="300"/>
              </a:spcBef>
              <a:defRPr sz="1400">
                <a:solidFill>
                  <a:srgbClr val="19597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pt-BR" dirty="0"/>
              <a:t>17 de setembro de 2020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448247-2497-4E55-BA4F-200362843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52625"/>
            <a:ext cx="7863945" cy="1105361"/>
          </a:xfrm>
        </p:spPr>
        <p:txBody>
          <a:bodyPr>
            <a:noAutofit/>
          </a:bodyPr>
          <a:lstStyle/>
          <a:p>
            <a:pPr hangingPunct="1"/>
            <a:r>
              <a:rPr lang="pt-BR" sz="2800" dirty="0">
                <a:sym typeface="Calibri"/>
              </a:rPr>
              <a:t>Medidas </a:t>
            </a:r>
            <a:r>
              <a:rPr lang="pt-BR" sz="2800" dirty="0" err="1">
                <a:sym typeface="Calibri"/>
              </a:rPr>
              <a:t>anti-crise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E36CE99-DF5E-4148-8537-D843BC42F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76672"/>
            <a:ext cx="8136904" cy="561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04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91680" y="130622"/>
            <a:ext cx="5940660" cy="706090"/>
          </a:xfrm>
          <a:ln w="12700">
            <a:miter lim="400000"/>
          </a:ln>
        </p:spPr>
        <p:txBody>
          <a:bodyPr lIns="45719" rIns="45719" anchor="t">
            <a:noAutofit/>
          </a:bodyPr>
          <a:lstStyle/>
          <a:p>
            <a:r>
              <a:rPr lang="pt-BR" dirty="0">
                <a:latin typeface="Source Sans Pro Semibold"/>
                <a:ea typeface="Source Sans Pro Semibold"/>
                <a:sym typeface="Source Sans Pro Semibold"/>
              </a:rPr>
              <a:t>Despesas selecionadas - % do PIB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FE6C4F2F-17B0-4668-83DA-D2AABC1B1436}"/>
              </a:ext>
            </a:extLst>
          </p:cNvPr>
          <p:cNvGraphicFramePr>
            <a:graphicFrameLocks/>
          </p:cNvGraphicFramePr>
          <p:nvPr/>
        </p:nvGraphicFramePr>
        <p:xfrm>
          <a:off x="323528" y="1052743"/>
          <a:ext cx="8496944" cy="4968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D07ACBC4-1C22-456D-A534-E125D45EDD7F}"/>
              </a:ext>
            </a:extLst>
          </p:cNvPr>
          <p:cNvSpPr txBox="1"/>
          <p:nvPr/>
        </p:nvSpPr>
        <p:spPr>
          <a:xfrm>
            <a:off x="72008" y="6179372"/>
            <a:ext cx="615617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IFI. Relatório de Acompanhamento Fiscal de </a:t>
            </a:r>
            <a:r>
              <a:rPr kumimoji="0" lang="pt-BR" sz="14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jun</a:t>
            </a: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/20 – </a:t>
            </a: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3"/>
              </a:rPr>
              <a:t>https://www12.senado.leg.br/ifi/covid-19/raf-relatorio-de-acompanhamento-fiscal-jun-2020</a:t>
            </a: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873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13660" y="116554"/>
            <a:ext cx="7776864" cy="706090"/>
          </a:xfrm>
        </p:spPr>
        <p:txBody>
          <a:bodyPr/>
          <a:lstStyle/>
          <a:p>
            <a:r>
              <a:rPr lang="pt-BR" sz="2800" dirty="0">
                <a:latin typeface="Source Sans Pro Semibold"/>
                <a:ea typeface="Source Sans Pro Semibold"/>
                <a:sym typeface="Source Sans Pro Semibold"/>
              </a:rPr>
              <a:t>Déficit primário do governo central - % do PIB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3B0E8D22-836F-4CB7-A0B0-55F9766C3CE7}"/>
              </a:ext>
            </a:extLst>
          </p:cNvPr>
          <p:cNvGraphicFramePr>
            <a:graphicFrameLocks/>
          </p:cNvGraphicFramePr>
          <p:nvPr/>
        </p:nvGraphicFramePr>
        <p:xfrm>
          <a:off x="0" y="980729"/>
          <a:ext cx="9036496" cy="512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FCB85C04-A1B4-4A2E-9FC2-9545F0744A3A}"/>
              </a:ext>
            </a:extLst>
          </p:cNvPr>
          <p:cNvSpPr txBox="1"/>
          <p:nvPr/>
        </p:nvSpPr>
        <p:spPr>
          <a:xfrm>
            <a:off x="72008" y="6179372"/>
            <a:ext cx="615617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IFI. Relatório de Acompanhamento Fiscal de </a:t>
            </a:r>
            <a:r>
              <a:rPr kumimoji="0" lang="pt-BR" sz="1400" b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jun</a:t>
            </a: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/20 – </a:t>
            </a: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3"/>
              </a:rPr>
              <a:t>https://www12.senado.leg.br/ifi/covid-19/raf-relatorio-de-acompanhamento-fiscal-jun-2020</a:t>
            </a:r>
            <a:r>
              <a:rPr kumimoji="0" lang="pt-BR" sz="1400" b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84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706090"/>
          </a:xfrm>
          <a:ln w="12700">
            <a:miter lim="400000"/>
          </a:ln>
        </p:spPr>
        <p:txBody>
          <a:bodyPr lIns="45719" rIns="45719" anchor="t">
            <a:noAutofit/>
          </a:bodyPr>
          <a:lstStyle/>
          <a:p>
            <a:r>
              <a:rPr lang="pt-BR" sz="2600" dirty="0">
                <a:latin typeface="Source Sans Pro Semibold"/>
                <a:ea typeface="Source Sans Pro Semibold"/>
                <a:sym typeface="Source Sans Pro Semibold"/>
              </a:rPr>
              <a:t>Déficit primário e nominal do setor público consolidado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ED0D437E-6EC4-4A4C-B06C-326885A10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6" y="1052741"/>
            <a:ext cx="9042188" cy="504055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C57F370-E22D-485D-89EF-3E3D69C2C249}"/>
              </a:ext>
            </a:extLst>
          </p:cNvPr>
          <p:cNvSpPr txBox="1"/>
          <p:nvPr/>
        </p:nvSpPr>
        <p:spPr>
          <a:xfrm>
            <a:off x="72008" y="6179372"/>
            <a:ext cx="615617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IFI. Relatório de Acompanhamento Fiscal de </a:t>
            </a:r>
            <a:r>
              <a:rPr kumimoji="0" lang="pt-BR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jun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/20 – 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3"/>
              </a:rPr>
              <a:t>https://www12.senado.leg.br/ifi/covid-19/raf-relatorio-de-acompanhamento-fiscal-jun-2020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573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7612" y="72760"/>
            <a:ext cx="5940660" cy="706090"/>
          </a:xfrm>
        </p:spPr>
        <p:txBody>
          <a:bodyPr/>
          <a:lstStyle/>
          <a:p>
            <a:r>
              <a:rPr lang="pt-BR" sz="36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Dívida bruta do governo geral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C0AEBB5-3E24-419F-9E98-7E54B812D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279268"/>
              </p:ext>
            </p:extLst>
          </p:nvPr>
        </p:nvGraphicFramePr>
        <p:xfrm>
          <a:off x="827584" y="1268759"/>
          <a:ext cx="7416824" cy="424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BCEB667B-1928-410F-A0B0-C75CA9363CE4}"/>
              </a:ext>
            </a:extLst>
          </p:cNvPr>
          <p:cNvSpPr txBox="1"/>
          <p:nvPr/>
        </p:nvSpPr>
        <p:spPr>
          <a:xfrm>
            <a:off x="72008" y="6179372"/>
            <a:ext cx="6156176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IFI. Relatório de Acompanhamento Fiscal de </a:t>
            </a:r>
            <a:r>
              <a:rPr kumimoji="0" lang="pt-BR" sz="1400" b="0" i="1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jun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/20 – 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  <a:hlinkClick r:id="rId3"/>
              </a:rPr>
              <a:t>https://www12.senado.leg.br/ifi/covid-19/raf-relatorio-de-acompanhamento-fiscal-jun-2020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076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024" y="1188618"/>
            <a:ext cx="8388424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Diagnóstico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rgbClr val="19597A"/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Projeções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O financiamento da crise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Teto de gastos</a:t>
            </a:r>
            <a:endParaRPr lang="pt-BR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418806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0528" y="130622"/>
            <a:ext cx="9144000" cy="706090"/>
          </a:xfrm>
        </p:spPr>
        <p:txBody>
          <a:bodyPr/>
          <a:lstStyle/>
          <a:p>
            <a:r>
              <a:rPr lang="pt-BR" sz="28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Dívida mobiliária e Operações Compromissadas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5A4D00-6C9C-4B23-B8EF-56573EE30C3B}"/>
              </a:ext>
            </a:extLst>
          </p:cNvPr>
          <p:cNvSpPr txBox="1"/>
          <p:nvPr/>
        </p:nvSpPr>
        <p:spPr>
          <a:xfrm>
            <a:off x="-252536" y="1265562"/>
            <a:ext cx="9396536" cy="4539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19597A"/>
                </a:solidFill>
              </a:rPr>
              <a:t>A dívida bruta do governo geral tem dois grandes componentes:</a:t>
            </a:r>
          </a:p>
          <a:p>
            <a:pPr marL="360000" lvl="1" indent="0">
              <a:spcAft>
                <a:spcPts val="600"/>
              </a:spcAft>
              <a:buSzPct val="80000"/>
            </a:pPr>
            <a:r>
              <a:rPr lang="pt-BR" sz="2400" b="1" dirty="0">
                <a:solidFill>
                  <a:srgbClr val="195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Dívida mobiliária do Tesouro Nacional</a:t>
            </a:r>
          </a:p>
          <a:p>
            <a:pPr marL="360000" lvl="1" indent="0">
              <a:spcAft>
                <a:spcPts val="600"/>
              </a:spcAft>
              <a:buSzPct val="80000"/>
            </a:pPr>
            <a:r>
              <a:rPr lang="pt-BR" sz="2400" dirty="0">
                <a:solidFill>
                  <a:srgbClr val="19597A"/>
                </a:solidFill>
              </a:rPr>
              <a:t>Títulos emitidos pelo Tesouro, por exemplo: LFTs (indexadas à Selic), LTNs, </a:t>
            </a:r>
            <a:r>
              <a:rPr lang="pt-BR" sz="2400" dirty="0" err="1">
                <a:solidFill>
                  <a:srgbClr val="19597A"/>
                </a:solidFill>
              </a:rPr>
              <a:t>NTNs</a:t>
            </a:r>
            <a:r>
              <a:rPr lang="pt-BR" sz="2400" dirty="0">
                <a:solidFill>
                  <a:srgbClr val="19597A"/>
                </a:solidFill>
              </a:rPr>
              <a:t> etc. O mercado de títulos funciona como outro qualquer. O preço de equilíbrio se dá pelas relações de oferta e demanda. A demanda é substancialmente afetada em tempos de maior incerteza.</a:t>
            </a:r>
          </a:p>
          <a:p>
            <a:pPr marL="360000" lvl="1" indent="0">
              <a:spcAft>
                <a:spcPts val="600"/>
              </a:spcAft>
              <a:buSzPct val="80000"/>
            </a:pPr>
            <a:r>
              <a:rPr lang="pt-BR" sz="2400" b="1" dirty="0">
                <a:solidFill>
                  <a:srgbClr val="1959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Operações Compromissadas do Banco Central</a:t>
            </a:r>
          </a:p>
          <a:p>
            <a:pPr marL="360000" lvl="1" indent="0">
              <a:spcAft>
                <a:spcPts val="600"/>
              </a:spcAft>
              <a:buSzPct val="80000"/>
            </a:pPr>
            <a:r>
              <a:rPr lang="pt-BR" sz="2400" dirty="0">
                <a:solidFill>
                  <a:srgbClr val="19597A"/>
                </a:solidFill>
              </a:rPr>
              <a:t>Operações feitas pelo Banco Central com títulos emitidos pelo Tesouro para gerenciar a liquidez do sistema monetário. O objetivo, dentro do regime de metas à inflação, é garantir que a meta-Selic seja observada nas operações do mercado e, assim, a meta de inflação se cumpra.</a:t>
            </a:r>
          </a:p>
        </p:txBody>
      </p:sp>
    </p:spTree>
    <p:extLst>
      <p:ext uri="{BB962C8B-B14F-4D97-AF65-F5344CB8AC3E}">
        <p14:creationId xmlns:p14="http://schemas.microsoft.com/office/powerpoint/2010/main" val="1719430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E6452-5798-46D3-91AF-FDEB8EFF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492" y="188640"/>
            <a:ext cx="7240940" cy="475562"/>
          </a:xfrm>
        </p:spPr>
        <p:txBody>
          <a:bodyPr>
            <a:noAutofit/>
          </a:bodyPr>
          <a:lstStyle/>
          <a:p>
            <a:r>
              <a:rPr lang="pt-BR" sz="3200" dirty="0"/>
              <a:t>Financiamento da crise do </a:t>
            </a:r>
            <a:r>
              <a:rPr lang="pt-BR" sz="3200" dirty="0" err="1"/>
              <a:t>coronavírus</a:t>
            </a:r>
            <a:endParaRPr lang="pt-BR" sz="3200" dirty="0"/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58143576-B2B2-4844-A74A-874C1C199174}"/>
              </a:ext>
            </a:extLst>
          </p:cNvPr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AD2F0EE-A3F7-4BC3-8EBE-6827F947EC20}"/>
              </a:ext>
            </a:extLst>
          </p:cNvPr>
          <p:cNvSpPr txBox="1">
            <a:spLocks/>
          </p:cNvSpPr>
          <p:nvPr/>
        </p:nvSpPr>
        <p:spPr>
          <a:xfrm>
            <a:off x="107504" y="1124744"/>
            <a:ext cx="8568952" cy="4968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342900" marR="0" indent="-3429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783771" marR="0" indent="-326571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219200" marR="0" indent="-30480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7373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1945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6517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914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645750" indent="-285750" hangingPunct="0">
              <a:spcBef>
                <a:spcPts val="12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/>
              <a:t>Dentro do regime de metas à inflação, todos os caminhos levam à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</a:t>
            </a:r>
            <a:r>
              <a:rPr lang="pt-BR" sz="2400" dirty="0"/>
              <a:t>!</a:t>
            </a:r>
          </a:p>
          <a:p>
            <a:pPr marL="1086621" lvl="1" indent="-285750">
              <a:spcBef>
                <a:spcPts val="12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/>
              <a:t>Se feito por meio do </a:t>
            </a:r>
            <a:r>
              <a:rPr lang="pt-BR" sz="2400" b="1" dirty="0"/>
              <a:t>Tesouro</a:t>
            </a:r>
            <a:r>
              <a:rPr lang="pt-BR" sz="2400" dirty="0"/>
              <a:t>, tendência é o encurtamento da dívida e maior </a:t>
            </a:r>
            <a:r>
              <a:rPr lang="pt-BR" sz="2400" dirty="0" err="1"/>
              <a:t>selicagem</a:t>
            </a:r>
            <a:r>
              <a:rPr lang="pt-BR" sz="2400" dirty="0"/>
              <a:t> (prêmio nas LFTs pode aumentar... Hoje está em 0,026% a.a.)</a:t>
            </a:r>
          </a:p>
          <a:p>
            <a:pPr marL="1086621" lvl="1" indent="-285750">
              <a:spcBef>
                <a:spcPts val="12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/>
              <a:t>Se feito via saques da </a:t>
            </a:r>
            <a:r>
              <a:rPr lang="pt-BR" sz="2400" b="1" dirty="0"/>
              <a:t>Conta Única</a:t>
            </a:r>
            <a:r>
              <a:rPr lang="pt-BR" sz="2400" dirty="0"/>
              <a:t>, aumento de liquidez pelo gasto mais alto terá de ser enxugado pelo Bacen, com operações compromissadas</a:t>
            </a:r>
          </a:p>
          <a:p>
            <a:pPr marL="2040210" lvl="3" indent="-285750">
              <a:spcBef>
                <a:spcPts val="12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/>
              <a:t>Se o Bacen não enxuga o excesso de liquidez, a taxa de juros no interbancário fica abaixo da Selic, ferindo o regime de metas à inflação</a:t>
            </a:r>
          </a:p>
        </p:txBody>
      </p:sp>
    </p:spTree>
    <p:extLst>
      <p:ext uri="{BB962C8B-B14F-4D97-AF65-F5344CB8AC3E}">
        <p14:creationId xmlns:p14="http://schemas.microsoft.com/office/powerpoint/2010/main" val="113761229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0528" y="130622"/>
            <a:ext cx="9144000" cy="706090"/>
          </a:xfrm>
        </p:spPr>
        <p:txBody>
          <a:bodyPr/>
          <a:lstStyle/>
          <a:p>
            <a:r>
              <a:rPr lang="pt-BR" sz="28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Efeitos do uso da Conta Única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873CFBCE-7100-40E8-8CA3-FC51E8018CB7}"/>
              </a:ext>
            </a:extLst>
          </p:cNvPr>
          <p:cNvSpPr txBox="1"/>
          <p:nvPr/>
        </p:nvSpPr>
        <p:spPr>
          <a:xfrm>
            <a:off x="107504" y="6309320"/>
            <a:ext cx="7002524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</a:t>
            </a:r>
            <a:r>
              <a:rPr lang="pt-BR" sz="1400" dirty="0"/>
              <a:t>: STN - </a:t>
            </a:r>
            <a:r>
              <a:rPr lang="pt-BR" sz="1400" dirty="0">
                <a:hlinkClick r:id="rId2"/>
              </a:rPr>
              <a:t>https://www.tesourotransparente.gov.br/publicacoes/relatorio-resumido-da-execucao-orcamentaria-rreo/2020/5</a:t>
            </a:r>
            <a:r>
              <a:rPr lang="pt-BR" sz="1400" dirty="0"/>
              <a:t> </a:t>
            </a:r>
            <a:endParaRPr kumimoji="0" lang="pt-BR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7D9762F-598B-40BD-9397-E68575A233CA}"/>
              </a:ext>
            </a:extLst>
          </p:cNvPr>
          <p:cNvSpPr txBox="1"/>
          <p:nvPr/>
        </p:nvSpPr>
        <p:spPr>
          <a:xfrm>
            <a:off x="-252536" y="1124744"/>
            <a:ext cx="9396536" cy="5062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19597A"/>
                </a:solidFill>
              </a:rPr>
              <a:t>O uso da Conta Única aumenta a liquidez e exige enxugamento com aumento das operações compromissadas (dívida)</a:t>
            </a:r>
          </a:p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19597A"/>
              </a:solidFill>
            </a:endParaRPr>
          </a:p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19597A"/>
                </a:solidFill>
              </a:rPr>
              <a:t>Assim, o uso dos recursos depositados na conta não é neutro do ponto de vista fiscal</a:t>
            </a:r>
          </a:p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19597A"/>
              </a:solidFill>
            </a:endParaRPr>
          </a:p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19597A"/>
                </a:solidFill>
              </a:rPr>
              <a:t>Segundo o Relatório Resumido de Execução Orçamentária (RREO) de maio, havia R$ 1,18 trilhão na Conta Única, uma redução de R$ 430 bilhões em relação à posição de dezembro de 2019</a:t>
            </a:r>
          </a:p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endParaRPr lang="pt-BR" sz="1600" dirty="0">
              <a:solidFill>
                <a:srgbClr val="19597A"/>
              </a:solidFill>
            </a:endParaRPr>
          </a:p>
          <a:p>
            <a:pPr marL="645750" indent="-28575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19597A"/>
                </a:solidFill>
              </a:rPr>
              <a:t>A maior parte dos recursos utilizados vem do chamado colchão de liquidez (recursos obtidos de emissões passadas feitas além do necessário para cobrir o déficit)</a:t>
            </a:r>
          </a:p>
        </p:txBody>
      </p:sp>
    </p:spTree>
    <p:extLst>
      <p:ext uri="{BB962C8B-B14F-4D97-AF65-F5344CB8AC3E}">
        <p14:creationId xmlns:p14="http://schemas.microsoft.com/office/powerpoint/2010/main" val="986591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0528" y="130622"/>
            <a:ext cx="9144000" cy="706090"/>
          </a:xfrm>
        </p:spPr>
        <p:txBody>
          <a:bodyPr/>
          <a:lstStyle/>
          <a:p>
            <a:r>
              <a:rPr lang="pt-BR" sz="28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Relações contábeis importantes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099274-1561-4146-807B-E90204A9BCCB}"/>
              </a:ext>
            </a:extLst>
          </p:cNvPr>
          <p:cNvSpPr txBox="1"/>
          <p:nvPr/>
        </p:nvSpPr>
        <p:spPr>
          <a:xfrm>
            <a:off x="409604" y="4640697"/>
            <a:ext cx="187220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 Saques da Conta Única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47A6706-3817-4643-B4AD-2D7DA7412EBB}"/>
              </a:ext>
            </a:extLst>
          </p:cNvPr>
          <p:cNvSpPr txBox="1"/>
          <p:nvPr/>
        </p:nvSpPr>
        <p:spPr>
          <a:xfrm>
            <a:off x="3283470" y="1569568"/>
            <a:ext cx="226850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3. Bacen realiza Operações Compromissadas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8FEE610-CE7C-4479-AFF4-679B3C398498}"/>
              </a:ext>
            </a:extLst>
          </p:cNvPr>
          <p:cNvSpPr/>
          <p:nvPr/>
        </p:nvSpPr>
        <p:spPr>
          <a:xfrm>
            <a:off x="395536" y="1052736"/>
            <a:ext cx="2088232" cy="1954785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F744ED-DFEF-4DD9-989F-8F8A93E657C1}"/>
              </a:ext>
            </a:extLst>
          </p:cNvPr>
          <p:cNvSpPr txBox="1"/>
          <p:nvPr/>
        </p:nvSpPr>
        <p:spPr>
          <a:xfrm>
            <a:off x="447530" y="1700606"/>
            <a:ext cx="187220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2. Aumentam a liquidez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FF942CA-7BDB-416A-9F96-BBDCFAC7AC8D}"/>
              </a:ext>
            </a:extLst>
          </p:cNvPr>
          <p:cNvSpPr/>
          <p:nvPr/>
        </p:nvSpPr>
        <p:spPr>
          <a:xfrm>
            <a:off x="337596" y="4036699"/>
            <a:ext cx="2088232" cy="195478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C54D209-82C2-4B1B-B161-920326EF1B96}"/>
              </a:ext>
            </a:extLst>
          </p:cNvPr>
          <p:cNvSpPr/>
          <p:nvPr/>
        </p:nvSpPr>
        <p:spPr>
          <a:xfrm>
            <a:off x="3383614" y="1026086"/>
            <a:ext cx="2088232" cy="195478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D182EDA-3DAF-4BCA-BF40-F203916F1C62}"/>
              </a:ext>
            </a:extLst>
          </p:cNvPr>
          <p:cNvSpPr/>
          <p:nvPr/>
        </p:nvSpPr>
        <p:spPr>
          <a:xfrm>
            <a:off x="3312114" y="4036699"/>
            <a:ext cx="2088232" cy="19547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2CE2D65-1305-4DA2-936A-784300D252D8}"/>
              </a:ext>
            </a:extLst>
          </p:cNvPr>
          <p:cNvSpPr txBox="1"/>
          <p:nvPr/>
        </p:nvSpPr>
        <p:spPr>
          <a:xfrm>
            <a:off x="3131840" y="4581128"/>
            <a:ext cx="244878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4. Dívida Bruta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/>
              <a:t>(</a:t>
            </a: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Conceito Bacen)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>
                <a:solidFill>
                  <a:srgbClr val="FF0000"/>
                </a:solidFill>
              </a:rPr>
              <a:t>aumenta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3AC8AD2-1C4E-43EA-807D-A8A86AC8EC55}"/>
              </a:ext>
            </a:extLst>
          </p:cNvPr>
          <p:cNvSpPr/>
          <p:nvPr/>
        </p:nvSpPr>
        <p:spPr>
          <a:xfrm>
            <a:off x="6351678" y="1063839"/>
            <a:ext cx="2088232" cy="19547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E403594-0DA5-4599-8BAC-C2BA0A5A46A9}"/>
              </a:ext>
            </a:extLst>
          </p:cNvPr>
          <p:cNvSpPr txBox="1"/>
          <p:nvPr/>
        </p:nvSpPr>
        <p:spPr>
          <a:xfrm>
            <a:off x="6155668" y="1600258"/>
            <a:ext cx="244878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Dívida Bruta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(Conceito FMI)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fica inalterada</a:t>
            </a:r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1164F35E-7B9F-4D20-AF13-4986161E8993}"/>
              </a:ext>
            </a:extLst>
          </p:cNvPr>
          <p:cNvSpPr/>
          <p:nvPr/>
        </p:nvSpPr>
        <p:spPr>
          <a:xfrm>
            <a:off x="2628292" y="1808678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5BEE0D9B-F961-47E3-B875-FF246E0A6E1B}"/>
              </a:ext>
            </a:extLst>
          </p:cNvPr>
          <p:cNvSpPr/>
          <p:nvPr/>
        </p:nvSpPr>
        <p:spPr>
          <a:xfrm rot="16200000">
            <a:off x="1061051" y="3289359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0DC177AD-EA02-46D1-B838-FA0A1A135544}"/>
              </a:ext>
            </a:extLst>
          </p:cNvPr>
          <p:cNvSpPr/>
          <p:nvPr/>
        </p:nvSpPr>
        <p:spPr>
          <a:xfrm rot="5400000">
            <a:off x="4062049" y="3275799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D5093BB6-1307-40BF-9ABD-44BA0E5E8639}"/>
              </a:ext>
            </a:extLst>
          </p:cNvPr>
          <p:cNvSpPr/>
          <p:nvPr/>
        </p:nvSpPr>
        <p:spPr>
          <a:xfrm>
            <a:off x="5580620" y="1808229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C92C703-303B-471A-B458-DC77A165E424}"/>
              </a:ext>
            </a:extLst>
          </p:cNvPr>
          <p:cNvSpPr txBox="1"/>
          <p:nvPr/>
        </p:nvSpPr>
        <p:spPr>
          <a:xfrm>
            <a:off x="5512331" y="3557917"/>
            <a:ext cx="3564650" cy="20313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i="1" dirty="0"/>
              <a:t>Obs.: No caso do Bacen, a dívida bruta conta apenas as operações compromissadas. No caso do FMI, toda a carteira de títulos do Bacen está contemplada, de modo que a dívida só se mexe quando toda a carteira se altera.</a:t>
            </a:r>
            <a:endParaRPr kumimoji="0" lang="pt-BR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551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91680" y="130622"/>
            <a:ext cx="5940660" cy="706090"/>
          </a:xfrm>
        </p:spPr>
        <p:txBody>
          <a:bodyPr/>
          <a:lstStyle/>
          <a:p>
            <a:r>
              <a:rPr lang="pt-BR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Tópicos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16024" y="1188618"/>
            <a:ext cx="8388424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Diagnóstico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rgbClr val="19597A"/>
              </a:solidFill>
            </a:endParaRP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Projeções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rgbClr val="19597A"/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O financiamento da crise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rgbClr val="19597A"/>
              </a:solidFill>
            </a:endParaRP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Teto de gastos</a:t>
            </a:r>
            <a:endParaRPr lang="pt-BR" sz="3200" dirty="0">
              <a:solidFill>
                <a:srgbClr val="19597A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764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0528" y="130622"/>
            <a:ext cx="9144000" cy="706090"/>
          </a:xfrm>
        </p:spPr>
        <p:txBody>
          <a:bodyPr/>
          <a:lstStyle/>
          <a:p>
            <a:r>
              <a:rPr lang="pt-BR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 questão da venda de reservas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CB099274-1561-4146-807B-E90204A9BCCB}"/>
              </a:ext>
            </a:extLst>
          </p:cNvPr>
          <p:cNvSpPr txBox="1"/>
          <p:nvPr/>
        </p:nvSpPr>
        <p:spPr>
          <a:xfrm>
            <a:off x="409604" y="4640697"/>
            <a:ext cx="1872208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1. Venda de reservas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47A6706-3817-4643-B4AD-2D7DA7412EBB}"/>
              </a:ext>
            </a:extLst>
          </p:cNvPr>
          <p:cNvSpPr txBox="1"/>
          <p:nvPr/>
        </p:nvSpPr>
        <p:spPr>
          <a:xfrm>
            <a:off x="3319728" y="1526988"/>
            <a:ext cx="218837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3. Bacen reduz a posição de Operações Compromissadas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28FEE610-CE7C-4479-AFF4-679B3C398498}"/>
              </a:ext>
            </a:extLst>
          </p:cNvPr>
          <p:cNvSpPr/>
          <p:nvPr/>
        </p:nvSpPr>
        <p:spPr>
          <a:xfrm>
            <a:off x="395536" y="1052736"/>
            <a:ext cx="2088232" cy="1954785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8F744ED-DFEF-4DD9-989F-8F8A93E657C1}"/>
              </a:ext>
            </a:extLst>
          </p:cNvPr>
          <p:cNvSpPr txBox="1"/>
          <p:nvPr/>
        </p:nvSpPr>
        <p:spPr>
          <a:xfrm>
            <a:off x="447530" y="1700606"/>
            <a:ext cx="1872208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2. </a:t>
            </a:r>
            <a:r>
              <a:rPr lang="pt-BR" sz="2000" b="1" dirty="0"/>
              <a:t>Reduz a liquidez em reais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FF942CA-7BDB-416A-9F96-BBDCFAC7AC8D}"/>
              </a:ext>
            </a:extLst>
          </p:cNvPr>
          <p:cNvSpPr/>
          <p:nvPr/>
        </p:nvSpPr>
        <p:spPr>
          <a:xfrm>
            <a:off x="337596" y="4036699"/>
            <a:ext cx="2088232" cy="195478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BC54D209-82C2-4B1B-B161-920326EF1B96}"/>
              </a:ext>
            </a:extLst>
          </p:cNvPr>
          <p:cNvSpPr/>
          <p:nvPr/>
        </p:nvSpPr>
        <p:spPr>
          <a:xfrm>
            <a:off x="3383614" y="1026086"/>
            <a:ext cx="2088232" cy="1954785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5D182EDA-3DAF-4BCA-BF40-F203916F1C62}"/>
              </a:ext>
            </a:extLst>
          </p:cNvPr>
          <p:cNvSpPr/>
          <p:nvPr/>
        </p:nvSpPr>
        <p:spPr>
          <a:xfrm>
            <a:off x="3312114" y="4036699"/>
            <a:ext cx="2088232" cy="195478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2CE2D65-1305-4DA2-936A-784300D252D8}"/>
              </a:ext>
            </a:extLst>
          </p:cNvPr>
          <p:cNvSpPr txBox="1"/>
          <p:nvPr/>
        </p:nvSpPr>
        <p:spPr>
          <a:xfrm>
            <a:off x="3131840" y="4581128"/>
            <a:ext cx="244878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4. Dívida Bruta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/>
              <a:t>(</a:t>
            </a: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Conceito Bacen)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000" b="1" dirty="0">
                <a:solidFill>
                  <a:srgbClr val="FF0000"/>
                </a:solidFill>
              </a:rPr>
              <a:t>diminui</a:t>
            </a:r>
            <a:endParaRPr kumimoji="0" lang="pt-BR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Calibri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E3AC8AD2-1C4E-43EA-807D-A8A86AC8EC55}"/>
              </a:ext>
            </a:extLst>
          </p:cNvPr>
          <p:cNvSpPr/>
          <p:nvPr/>
        </p:nvSpPr>
        <p:spPr>
          <a:xfrm>
            <a:off x="6351678" y="1063839"/>
            <a:ext cx="2088232" cy="19547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E403594-0DA5-4599-8BAC-C2BA0A5A46A9}"/>
              </a:ext>
            </a:extLst>
          </p:cNvPr>
          <p:cNvSpPr txBox="1"/>
          <p:nvPr/>
        </p:nvSpPr>
        <p:spPr>
          <a:xfrm>
            <a:off x="6155668" y="1600258"/>
            <a:ext cx="2448780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Dívida Bruta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(Conceito FMI)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fica inalterada</a:t>
            </a:r>
          </a:p>
        </p:txBody>
      </p:sp>
      <p:sp>
        <p:nvSpPr>
          <p:cNvPr id="37" name="Seta: para a Direita 36">
            <a:extLst>
              <a:ext uri="{FF2B5EF4-FFF2-40B4-BE49-F238E27FC236}">
                <a16:creationId xmlns:a16="http://schemas.microsoft.com/office/drawing/2014/main" id="{1164F35E-7B9F-4D20-AF13-4986161E8993}"/>
              </a:ext>
            </a:extLst>
          </p:cNvPr>
          <p:cNvSpPr/>
          <p:nvPr/>
        </p:nvSpPr>
        <p:spPr>
          <a:xfrm>
            <a:off x="2628292" y="1808678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5BEE0D9B-F961-47E3-B875-FF246E0A6E1B}"/>
              </a:ext>
            </a:extLst>
          </p:cNvPr>
          <p:cNvSpPr/>
          <p:nvPr/>
        </p:nvSpPr>
        <p:spPr>
          <a:xfrm rot="16200000">
            <a:off x="1061051" y="3289359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0DC177AD-EA02-46D1-B838-FA0A1A135544}"/>
              </a:ext>
            </a:extLst>
          </p:cNvPr>
          <p:cNvSpPr/>
          <p:nvPr/>
        </p:nvSpPr>
        <p:spPr>
          <a:xfrm rot="5400000">
            <a:off x="4062049" y="3275799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D5093BB6-1307-40BF-9ABD-44BA0E5E8639}"/>
              </a:ext>
            </a:extLst>
          </p:cNvPr>
          <p:cNvSpPr/>
          <p:nvPr/>
        </p:nvSpPr>
        <p:spPr>
          <a:xfrm>
            <a:off x="5580620" y="1808229"/>
            <a:ext cx="647564" cy="522934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dash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C92C703-303B-471A-B458-DC77A165E424}"/>
              </a:ext>
            </a:extLst>
          </p:cNvPr>
          <p:cNvSpPr txBox="1"/>
          <p:nvPr/>
        </p:nvSpPr>
        <p:spPr>
          <a:xfrm>
            <a:off x="5512331" y="3140968"/>
            <a:ext cx="3564650" cy="2862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>
            <a:solidFill>
              <a:schemeClr val="tx1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i="1" dirty="0"/>
              <a:t>Obs.: A melhora da dívida decorrente da venda de reservas oculta um movimento de piora no balanço de pagamentos que pode redundar em uma piora fiscal mais à frente. O movimento deve ser sempre visto com cautela. (Mas quando se acumulam as reservas, as compromissadas também aumentam).</a:t>
            </a:r>
            <a:endParaRPr kumimoji="0" lang="pt-BR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669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024" y="1188618"/>
            <a:ext cx="8388424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Diagnóstico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rgbClr val="19597A"/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Projeções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 financiamento da crise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Teto de gastos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676833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7612" y="72760"/>
            <a:ext cx="5940660" cy="706090"/>
          </a:xfrm>
        </p:spPr>
        <p:txBody>
          <a:bodyPr/>
          <a:lstStyle/>
          <a:p>
            <a:r>
              <a:rPr lang="pt-BR" sz="36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Teto de gastos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70251B-7D86-4C92-BC98-3F6D2C44904B}"/>
              </a:ext>
            </a:extLst>
          </p:cNvPr>
          <p:cNvSpPr txBox="1"/>
          <p:nvPr/>
        </p:nvSpPr>
        <p:spPr>
          <a:xfrm>
            <a:off x="-266604" y="980728"/>
            <a:ext cx="9324528" cy="318548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O teto de gastos deve ser </a:t>
            </a:r>
            <a:r>
              <a:rPr lang="pt-BR" sz="2300" b="1" dirty="0">
                <a:solidFill>
                  <a:srgbClr val="19597A"/>
                </a:solidFill>
              </a:rPr>
              <a:t>rompido no ano que vem</a:t>
            </a:r>
            <a:r>
              <a:rPr lang="pt-BR" sz="2300" dirty="0">
                <a:solidFill>
                  <a:srgbClr val="19597A"/>
                </a:solidFill>
              </a:rPr>
              <a:t>, de acordo com as projeções mais recentes da IFI</a:t>
            </a:r>
          </a:p>
          <a:p>
            <a:pPr marL="645750" lvl="2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O teto calculado para o ano que vem é </a:t>
            </a:r>
            <a:r>
              <a:rPr lang="pt-BR" sz="2300" b="1" dirty="0">
                <a:solidFill>
                  <a:srgbClr val="19597A"/>
                </a:solidFill>
              </a:rPr>
              <a:t>R$ 1.485,9 bilhões </a:t>
            </a:r>
          </a:p>
          <a:p>
            <a:pPr marL="645750" lvl="2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As despesas obrigatórias mais as discricionárias que têm caráter obrigatório são estimadas em </a:t>
            </a:r>
            <a:r>
              <a:rPr lang="pt-BR" sz="2300" b="1" dirty="0">
                <a:solidFill>
                  <a:srgbClr val="19597A"/>
                </a:solidFill>
              </a:rPr>
              <a:t>R$ 1.410,8 bilhões para 2021</a:t>
            </a:r>
          </a:p>
          <a:p>
            <a:pPr marL="645750" lvl="2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Essa diferença, </a:t>
            </a:r>
            <a:r>
              <a:rPr lang="pt-BR" sz="2300" b="1" dirty="0">
                <a:solidFill>
                  <a:srgbClr val="19597A"/>
                </a:solidFill>
              </a:rPr>
              <a:t>de R$ 75,1 bilhões</a:t>
            </a:r>
            <a:r>
              <a:rPr lang="pt-BR" sz="2300" dirty="0">
                <a:solidFill>
                  <a:srgbClr val="19597A"/>
                </a:solidFill>
              </a:rPr>
              <a:t>, é o que denominamos </a:t>
            </a:r>
            <a:r>
              <a:rPr lang="pt-BR" sz="2300" b="1" dirty="0">
                <a:solidFill>
                  <a:srgbClr val="19597A"/>
                </a:solidFill>
              </a:rPr>
              <a:t>margem fiscal</a:t>
            </a:r>
          </a:p>
        </p:txBody>
      </p:sp>
    </p:spTree>
    <p:extLst>
      <p:ext uri="{BB962C8B-B14F-4D97-AF65-F5344CB8AC3E}">
        <p14:creationId xmlns:p14="http://schemas.microsoft.com/office/powerpoint/2010/main" val="3097913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7612" y="72760"/>
            <a:ext cx="5940660" cy="706090"/>
          </a:xfrm>
        </p:spPr>
        <p:txBody>
          <a:bodyPr/>
          <a:lstStyle/>
          <a:p>
            <a:r>
              <a:rPr lang="pt-BR" sz="36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Teto de gastos (IFI x PLOA)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m 2">
            <a:extLst>
              <a:ext uri="{FF2B5EF4-FFF2-40B4-BE49-F238E27FC236}">
                <a16:creationId xmlns:a16="http://schemas.microsoft.com/office/drawing/2014/main" id="{271FA729-63AA-401E-85B6-8594DFF07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0" y="1556792"/>
            <a:ext cx="98835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9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36104" y="130622"/>
            <a:ext cx="8172400" cy="706090"/>
          </a:xfrm>
        </p:spPr>
        <p:txBody>
          <a:bodyPr/>
          <a:lstStyle/>
          <a:p>
            <a:r>
              <a:rPr lang="pt-BR" sz="29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 impasse do teto e as contas públicas no pós-crise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70251B-7D86-4C92-BC98-3F6D2C44904B}"/>
              </a:ext>
            </a:extLst>
          </p:cNvPr>
          <p:cNvSpPr txBox="1"/>
          <p:nvPr/>
        </p:nvSpPr>
        <p:spPr>
          <a:xfrm>
            <a:off x="-360040" y="974335"/>
            <a:ext cx="9612560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A EC 95 determina que o Projeto de Lei Orçamentária Anual (PLOA) não poderá conter despesas que ultrapassem os limites do teto (Art. 107 do ADCT, CF)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b="1" dirty="0">
                <a:solidFill>
                  <a:srgbClr val="19597A"/>
                </a:solidFill>
              </a:rPr>
              <a:t>Mas, simultaneamente, a mesma EC prevê que, ao serem rompidos os limites, gatilhos (medidas automáticas de ajuste) deverão ser acionados (Art. 109 do ADCT, CF)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O impasse jurídico sobre a suposta impossibilidade de rompimento do teto explica a apresentação da </a:t>
            </a:r>
            <a:r>
              <a:rPr lang="pt-BR" sz="2300" b="1" dirty="0">
                <a:solidFill>
                  <a:srgbClr val="19597A"/>
                </a:solidFill>
              </a:rPr>
              <a:t>PEC da Emergência Fiscal</a:t>
            </a:r>
            <a:r>
              <a:rPr lang="pt-BR" sz="2300" dirty="0">
                <a:solidFill>
                  <a:srgbClr val="19597A"/>
                </a:solidFill>
              </a:rPr>
              <a:t> em 2019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Essa PEC traz o acionamento dos gatilhos para o bojo da regra de ouro (mas sem resolver totalmente o problema do teto)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A crise estacionou a tramitação da PEC da Emergência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b="1" dirty="0">
                <a:solidFill>
                  <a:srgbClr val="19597A"/>
                </a:solidFill>
              </a:rPr>
              <a:t>É preciso discutir como ficam as contas públicas pós-crise...</a:t>
            </a:r>
          </a:p>
        </p:txBody>
      </p:sp>
    </p:spTree>
    <p:extLst>
      <p:ext uri="{BB962C8B-B14F-4D97-AF65-F5344CB8AC3E}">
        <p14:creationId xmlns:p14="http://schemas.microsoft.com/office/powerpoint/2010/main" val="3646892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936104" y="130622"/>
            <a:ext cx="8172400" cy="706090"/>
          </a:xfrm>
        </p:spPr>
        <p:txBody>
          <a:bodyPr/>
          <a:lstStyle/>
          <a:p>
            <a:r>
              <a:rPr lang="pt-BR" sz="29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 impasse do teto e as contas públicas no pós-crise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70251B-7D86-4C92-BC98-3F6D2C44904B}"/>
              </a:ext>
            </a:extLst>
          </p:cNvPr>
          <p:cNvSpPr txBox="1"/>
          <p:nvPr/>
        </p:nvSpPr>
        <p:spPr>
          <a:xfrm>
            <a:off x="-360040" y="974335"/>
            <a:ext cx="9612560" cy="6001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60000">
              <a:spcBef>
                <a:spcPts val="600"/>
              </a:spcBef>
              <a:spcAft>
                <a:spcPts val="600"/>
              </a:spcAft>
              <a:buSzPct val="80000"/>
            </a:pPr>
            <a:endParaRPr lang="pt-BR" sz="2300" dirty="0">
              <a:solidFill>
                <a:srgbClr val="19597A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24882B-458A-4417-8324-1737CB8080D4}"/>
              </a:ext>
            </a:extLst>
          </p:cNvPr>
          <p:cNvSpPr txBox="1"/>
          <p:nvPr/>
        </p:nvSpPr>
        <p:spPr>
          <a:xfrm>
            <a:off x="215516" y="1052736"/>
            <a:ext cx="8712968" cy="7278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107.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Ficam estabelecidos, para cada exercício, limites individualizados para as despesas primárias: </a:t>
            </a:r>
          </a:p>
          <a:p>
            <a:pPr algn="just"/>
            <a:endParaRPr lang="pt-BR" sz="1900" i="1" dirty="0">
              <a:latin typeface="Arial" panose="020B0604020202020204" pitchFamily="34" charset="0"/>
            </a:endParaRPr>
          </a:p>
          <a:p>
            <a:pPr algn="just"/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3º A mensagem que encaminhar o projeto de lei orçamentária demonstrará os valores máximos de programação compatíveis com os limites individualizados calculados na forma do § 1º deste artigo, observados os §§ 7º a 9º deste artigo.</a:t>
            </a:r>
          </a:p>
          <a:p>
            <a:pPr algn="just"/>
            <a:endParaRPr lang="pt-BR" sz="19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90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§ 4º As despesas primárias autorizadas na lei orçamentária anual sujeitas aos limites de que trata este artigo </a:t>
            </a:r>
            <a:r>
              <a:rPr lang="pt-BR" sz="190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não poderão exceder os valores máximos demonstrados nos termos do § 3º deste artigo.</a:t>
            </a:r>
          </a:p>
          <a:p>
            <a:pPr algn="just"/>
            <a:endParaRPr lang="pt-BR" sz="1900" b="1" i="1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Art. 109. </a:t>
            </a:r>
            <a:r>
              <a:rPr lang="pt-BR" sz="1900" b="0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 caso de descumprimento de limite individualizado, aplicam-se, 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até o final do exercício de retorno das despesas aos respectivos limites, ao Poder Executivo ou a órgão elencado nos incisos II a V do </a:t>
            </a:r>
            <a:r>
              <a:rPr lang="pt-BR" sz="19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caput</a:t>
            </a:r>
            <a:r>
              <a:rPr lang="pt-BR" sz="19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do art. 107 deste Ato das Disposições Constitucionais Transitórias que o descumpriu, sem prejuízo de outras medidas, as seguintes vedações:</a:t>
            </a:r>
          </a:p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pt-BR" dirty="0"/>
            </a:br>
            <a:endParaRPr lang="pt-BR" b="1" i="1" u="sng" dirty="0">
              <a:latin typeface="Arial" panose="020B0604020202020204" pitchFamily="34" charset="0"/>
            </a:endParaRPr>
          </a:p>
          <a:p>
            <a:pPr algn="just"/>
            <a:endParaRPr lang="pt-BR" sz="1800" b="1" i="1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</a:endParaRPr>
          </a:p>
          <a:p>
            <a:pPr algn="just"/>
            <a:endParaRPr lang="pt-BR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</a:endParaRPr>
          </a:p>
          <a:p>
            <a:pPr algn="just"/>
            <a:endParaRPr lang="pt-BR" dirty="0">
              <a:latin typeface="Arial" panose="020B0604020202020204" pitchFamily="34" charset="0"/>
            </a:endParaRP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889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77612" y="72760"/>
            <a:ext cx="5940660" cy="706090"/>
          </a:xfrm>
        </p:spPr>
        <p:txBody>
          <a:bodyPr/>
          <a:lstStyle/>
          <a:p>
            <a:r>
              <a:rPr lang="pt-BR" sz="36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Caminhos possíveis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70251B-7D86-4C92-BC98-3F6D2C44904B}"/>
              </a:ext>
            </a:extLst>
          </p:cNvPr>
          <p:cNvSpPr txBox="1"/>
          <p:nvPr/>
        </p:nvSpPr>
        <p:spPr>
          <a:xfrm>
            <a:off x="-180528" y="851224"/>
            <a:ext cx="9144000" cy="53860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6000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pt-BR" sz="2100" b="1" dirty="0">
                <a:solidFill>
                  <a:srgbClr val="19597A"/>
                </a:solidFill>
              </a:rPr>
              <a:t>(i)</a:t>
            </a:r>
            <a:r>
              <a:rPr lang="pt-BR" sz="2100" dirty="0">
                <a:solidFill>
                  <a:srgbClr val="19597A"/>
                </a:solidFill>
              </a:rPr>
              <a:t> Acionar os gatilhos do teto e utilizar o período em que ficarem vigentes para encaminhar alterações na EC 95. Neste caso, o PLOA poderia ser o </a:t>
            </a:r>
            <a:r>
              <a:rPr lang="pt-BR" sz="2100" i="1" dirty="0" err="1">
                <a:solidFill>
                  <a:srgbClr val="19597A"/>
                </a:solidFill>
              </a:rPr>
              <a:t>locus</a:t>
            </a:r>
            <a:r>
              <a:rPr lang="pt-BR" sz="2100" i="1" dirty="0">
                <a:solidFill>
                  <a:srgbClr val="19597A"/>
                </a:solidFill>
              </a:rPr>
              <a:t> </a:t>
            </a:r>
            <a:r>
              <a:rPr lang="pt-BR" sz="2100" dirty="0">
                <a:solidFill>
                  <a:srgbClr val="19597A"/>
                </a:solidFill>
              </a:rPr>
              <a:t>para sinalizar o rompimento, uma vez que não faria sentido apresentar a proposta orçamentária com valores irrealistas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pt-BR" sz="2100" b="1" i="1" dirty="0">
                <a:solidFill>
                  <a:srgbClr val="19597A"/>
                </a:solidFill>
              </a:rPr>
              <a:t>(i “alternativo”) </a:t>
            </a:r>
            <a:r>
              <a:rPr lang="pt-BR" sz="2100" i="1" dirty="0">
                <a:solidFill>
                  <a:srgbClr val="19597A"/>
                </a:solidFill>
              </a:rPr>
              <a:t>Manter gatilhos do teto acionados até 2026, para alterar a indexação do teto na forma do art. 108 do ADCT (via projeto de lei complementar)</a:t>
            </a:r>
            <a:r>
              <a:rPr lang="pt-BR" sz="2100" dirty="0">
                <a:solidFill>
                  <a:srgbClr val="19597A"/>
                </a:solidFill>
              </a:rPr>
              <a:t> 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pt-BR" sz="2100" b="1" dirty="0">
                <a:solidFill>
                  <a:srgbClr val="19597A"/>
                </a:solidFill>
              </a:rPr>
              <a:t>(</a:t>
            </a:r>
            <a:r>
              <a:rPr lang="pt-BR" sz="2100" b="1" dirty="0" err="1">
                <a:solidFill>
                  <a:srgbClr val="19597A"/>
                </a:solidFill>
              </a:rPr>
              <a:t>ii</a:t>
            </a:r>
            <a:r>
              <a:rPr lang="pt-BR" sz="2100" b="1" dirty="0">
                <a:solidFill>
                  <a:srgbClr val="19597A"/>
                </a:solidFill>
              </a:rPr>
              <a:t>) </a:t>
            </a:r>
            <a:r>
              <a:rPr lang="pt-BR" sz="2100" dirty="0">
                <a:solidFill>
                  <a:srgbClr val="19597A"/>
                </a:solidFill>
              </a:rPr>
              <a:t>Propor PEC (a exemplo da PEC da Emergência) para permitir, mais explicitamente, o acionamento dos gatilhos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pt-BR" sz="2100" b="1" dirty="0">
                <a:solidFill>
                  <a:srgbClr val="19597A"/>
                </a:solidFill>
              </a:rPr>
              <a:t>(</a:t>
            </a:r>
            <a:r>
              <a:rPr lang="pt-BR" sz="2100" b="1" dirty="0" err="1">
                <a:solidFill>
                  <a:srgbClr val="19597A"/>
                </a:solidFill>
              </a:rPr>
              <a:t>iii</a:t>
            </a:r>
            <a:r>
              <a:rPr lang="pt-BR" sz="2100" b="1" dirty="0">
                <a:solidFill>
                  <a:srgbClr val="19597A"/>
                </a:solidFill>
              </a:rPr>
              <a:t>) </a:t>
            </a:r>
            <a:r>
              <a:rPr lang="pt-BR" sz="2100" dirty="0">
                <a:solidFill>
                  <a:srgbClr val="19597A"/>
                </a:solidFill>
              </a:rPr>
              <a:t>Propor PEC para alterar a regra do teto, flexibilizando a correção (inflação + PIB ou outra) ou criando subtetos</a:t>
            </a:r>
          </a:p>
          <a:p>
            <a:pPr marL="360000"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pt-BR" sz="2100" b="1" dirty="0">
                <a:solidFill>
                  <a:srgbClr val="19597A"/>
                </a:solidFill>
              </a:rPr>
              <a:t>(</a:t>
            </a:r>
            <a:r>
              <a:rPr lang="pt-BR" sz="2100" b="1" dirty="0" err="1">
                <a:solidFill>
                  <a:srgbClr val="19597A"/>
                </a:solidFill>
              </a:rPr>
              <a:t>iv</a:t>
            </a:r>
            <a:r>
              <a:rPr lang="pt-BR" sz="2100" b="1" dirty="0">
                <a:solidFill>
                  <a:srgbClr val="19597A"/>
                </a:solidFill>
              </a:rPr>
              <a:t>) </a:t>
            </a:r>
            <a:r>
              <a:rPr lang="pt-BR" sz="2100" dirty="0">
                <a:solidFill>
                  <a:srgbClr val="19597A"/>
                </a:solidFill>
              </a:rPr>
              <a:t>Utilizar o expediente do crédito extraordinário para realizar despesas à margem do teto, como foi feito em 2021, evitando entrar no debate sobre a mudança da regra em 2021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5D9F9E1-512C-4F7C-8A42-870D18F78076}"/>
              </a:ext>
            </a:extLst>
          </p:cNvPr>
          <p:cNvSpPr txBox="1"/>
          <p:nvPr/>
        </p:nvSpPr>
        <p:spPr>
          <a:xfrm>
            <a:off x="0" y="6237319"/>
            <a:ext cx="6516216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pt-BR" i="1" dirty="0">
                <a:solidFill>
                  <a:srgbClr val="19597A"/>
                </a:solidFill>
                <a:highlight>
                  <a:srgbClr val="FFFF00"/>
                </a:highlight>
              </a:rPr>
              <a:t>* A IFI não dá recomendações de política. Nos cenários, utilizam-se as regras vigentes para realizar as projeções e simulações.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052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024" y="1188618"/>
            <a:ext cx="8388424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Diagnóstico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rgbClr val="19597A"/>
              </a:solidFill>
            </a:endParaRP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Projeções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 financiamento da crise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Teto de gastos</a:t>
            </a:r>
            <a:endParaRPr lang="pt-BR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719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691680" y="130622"/>
            <a:ext cx="5940660" cy="706090"/>
          </a:xfrm>
        </p:spPr>
        <p:txBody>
          <a:bodyPr/>
          <a:lstStyle/>
          <a:p>
            <a:r>
              <a:rPr lang="pt-BR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Visão geral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360040" y="1086993"/>
            <a:ext cx="9612560" cy="4909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b="1" dirty="0">
                <a:solidFill>
                  <a:srgbClr val="19597A"/>
                </a:solidFill>
              </a:rPr>
              <a:t>Quadro fiscal é o mais desafiador que o país já enfrentou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PIB vai cair 6,5%, em 2020, para subir apenas 2,5% no ano que vem. Receitas públicas devem seguir mesmo ritmo (elasticidade = 1)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Déficit primário deverá totalizar </a:t>
            </a:r>
            <a:r>
              <a:rPr lang="pt-BR" sz="2300" b="1" dirty="0">
                <a:solidFill>
                  <a:srgbClr val="19597A"/>
                </a:solidFill>
              </a:rPr>
              <a:t>R$ 877,8 bilhões, em 2020</a:t>
            </a:r>
            <a:r>
              <a:rPr lang="pt-BR" sz="2300" dirty="0">
                <a:solidFill>
                  <a:srgbClr val="19597A"/>
                </a:solidFill>
              </a:rPr>
              <a:t>, já incluído o custo das medidas de combate à crise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Dívida pública subirá </a:t>
            </a:r>
            <a:r>
              <a:rPr lang="pt-BR" sz="2300" b="1" dirty="0">
                <a:solidFill>
                  <a:srgbClr val="19597A"/>
                </a:solidFill>
              </a:rPr>
              <a:t>20,3 pontos do PIB, em 2020</a:t>
            </a:r>
            <a:r>
              <a:rPr lang="pt-BR" sz="2300" dirty="0">
                <a:solidFill>
                  <a:srgbClr val="19597A"/>
                </a:solidFill>
              </a:rPr>
              <a:t>, mas poderá crescer ainda mais, a depender das políticas adotadas até o fim do ano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Risco de financiamento da dívida é controlado, mas existe</a:t>
            </a:r>
          </a:p>
          <a:p>
            <a:pPr marL="645750" indent="-285750">
              <a:spcBef>
                <a:spcPts val="600"/>
              </a:spcBef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pt-BR" sz="2300" dirty="0">
                <a:solidFill>
                  <a:srgbClr val="19597A"/>
                </a:solidFill>
              </a:rPr>
              <a:t>O após crise reserva discussões importantes: </a:t>
            </a:r>
            <a:r>
              <a:rPr lang="pt-BR" sz="2300" b="1" dirty="0">
                <a:solidFill>
                  <a:srgbClr val="19597A"/>
                </a:solidFill>
              </a:rPr>
              <a:t>regras fiscais (teto, principalmente), </a:t>
            </a:r>
            <a:r>
              <a:rPr lang="pt-BR" sz="2300" dirty="0">
                <a:solidFill>
                  <a:srgbClr val="19597A"/>
                </a:solidFill>
              </a:rPr>
              <a:t>possível aumento de carga tributária e retomada da discussão sobre o gasto obrigatório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5593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99592" y="130622"/>
            <a:ext cx="7992888" cy="706090"/>
          </a:xfrm>
        </p:spPr>
        <p:txBody>
          <a:bodyPr/>
          <a:lstStyle/>
          <a:p>
            <a:r>
              <a:rPr lang="pt-BR" sz="28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Receitas e despesas primárias do governo central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C256F524-A1CA-4434-82B1-9CA11D1E1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2378417"/>
              </p:ext>
            </p:extLst>
          </p:nvPr>
        </p:nvGraphicFramePr>
        <p:xfrm>
          <a:off x="156850" y="1484785"/>
          <a:ext cx="8987150" cy="448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8A08F423-BA60-4E36-879A-EF9E6FFB7C5F}"/>
              </a:ext>
            </a:extLst>
          </p:cNvPr>
          <p:cNvSpPr txBox="1">
            <a:spLocks/>
          </p:cNvSpPr>
          <p:nvPr/>
        </p:nvSpPr>
        <p:spPr>
          <a:xfrm>
            <a:off x="-180528" y="892311"/>
            <a:ext cx="9577064" cy="70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 pitchFamily="34" charset="0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sz="1700" b="1" dirty="0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Receitas líquidas e despesas primárias do governo central – </a:t>
            </a:r>
            <a:r>
              <a:rPr lang="pt-BR" sz="1700" b="1" dirty="0" err="1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acum</a:t>
            </a:r>
            <a:r>
              <a:rPr lang="pt-BR" sz="1700" b="1" dirty="0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. 12 meses a preços de </a:t>
            </a:r>
            <a:r>
              <a:rPr lang="pt-BR" sz="1700" b="1" dirty="0" err="1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mai</a:t>
            </a:r>
            <a:r>
              <a:rPr lang="pt-BR" sz="1700" b="1" dirty="0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/20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52FEFE2-3826-4A95-9190-A42A2517C2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56911"/>
              </p:ext>
            </p:extLst>
          </p:nvPr>
        </p:nvGraphicFramePr>
        <p:xfrm>
          <a:off x="3491880" y="3183173"/>
          <a:ext cx="5514591" cy="15841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38197">
                  <a:extLst>
                    <a:ext uri="{9D8B030D-6E8A-4147-A177-3AD203B41FA5}">
                      <a16:colId xmlns:a16="http://schemas.microsoft.com/office/drawing/2014/main" val="1441977644"/>
                    </a:ext>
                  </a:extLst>
                </a:gridCol>
                <a:gridCol w="1838197">
                  <a:extLst>
                    <a:ext uri="{9D8B030D-6E8A-4147-A177-3AD203B41FA5}">
                      <a16:colId xmlns:a16="http://schemas.microsoft.com/office/drawing/2014/main" val="3032702681"/>
                    </a:ext>
                  </a:extLst>
                </a:gridCol>
                <a:gridCol w="1838197">
                  <a:extLst>
                    <a:ext uri="{9D8B030D-6E8A-4147-A177-3AD203B41FA5}">
                      <a16:colId xmlns:a16="http://schemas.microsoft.com/office/drawing/2014/main" val="2189978184"/>
                    </a:ext>
                  </a:extLst>
                </a:gridCol>
              </a:tblGrid>
              <a:tr h="23906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>
                          <a:effectLst/>
                        </a:rPr>
                        <a:t>Variação % real média anual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699449"/>
                  </a:ext>
                </a:extLst>
              </a:tr>
              <a:tr h="3888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Período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Receita líquida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Despesas primárias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8556524"/>
                  </a:ext>
                </a:extLst>
              </a:tr>
              <a:tr h="2390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2004 a 2011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7,9%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8,1%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3221803"/>
                  </a:ext>
                </a:extLst>
              </a:tr>
              <a:tr h="2390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2012 a 2015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-0,5%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5,1%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465142"/>
                  </a:ext>
                </a:extLst>
              </a:tr>
              <a:tr h="23906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>
                          <a:effectLst/>
                        </a:rPr>
                        <a:t>2016 a 2019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1,7%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0,6%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7378702"/>
                  </a:ext>
                </a:extLst>
              </a:tr>
              <a:tr h="23906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mai/20 x mai/19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-0,8%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11,4%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0397711"/>
                  </a:ext>
                </a:extLst>
              </a:tr>
            </a:tbl>
          </a:graphicData>
        </a:graphic>
      </p:graphicFrame>
      <p:sp>
        <p:nvSpPr>
          <p:cNvPr id="11" name="CaixaDeTexto 10">
            <a:extLst>
              <a:ext uri="{FF2B5EF4-FFF2-40B4-BE49-F238E27FC236}">
                <a16:creationId xmlns:a16="http://schemas.microsoft.com/office/drawing/2014/main" id="{E9680A24-D5CB-449A-96F4-8C618B6C2982}"/>
              </a:ext>
            </a:extLst>
          </p:cNvPr>
          <p:cNvSpPr txBox="1"/>
          <p:nvPr/>
        </p:nvSpPr>
        <p:spPr>
          <a:xfrm>
            <a:off x="0" y="6361585"/>
            <a:ext cx="651621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STN. Elaboração: IFI 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(sem limpeza para 2010 – manobra contábil da Petrobras)</a:t>
            </a:r>
          </a:p>
        </p:txBody>
      </p:sp>
    </p:spTree>
    <p:extLst>
      <p:ext uri="{BB962C8B-B14F-4D97-AF65-F5344CB8AC3E}">
        <p14:creationId xmlns:p14="http://schemas.microsoft.com/office/powerpoint/2010/main" val="165222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99592" y="130622"/>
            <a:ext cx="7992888" cy="706090"/>
          </a:xfrm>
        </p:spPr>
        <p:txBody>
          <a:bodyPr/>
          <a:lstStyle/>
          <a:p>
            <a:r>
              <a:rPr lang="pt-BR" sz="28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Receitas e despesas primárias do governo central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3350E3-2892-4158-A5FB-276FCC305EC5}"/>
              </a:ext>
            </a:extLst>
          </p:cNvPr>
          <p:cNvSpPr txBox="1"/>
          <p:nvPr/>
        </p:nvSpPr>
        <p:spPr>
          <a:xfrm>
            <a:off x="0" y="6361585"/>
            <a:ext cx="651621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STN. Elaboração: IFI </a:t>
            </a:r>
            <a:r>
              <a:rPr kumimoji="0" lang="pt-BR" sz="1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(sem limpeza para 2010 – manobra contábil da Petrobras)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803BA30-5B39-40A3-B90F-8D13FEFFE9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0076583"/>
              </p:ext>
            </p:extLst>
          </p:nvPr>
        </p:nvGraphicFramePr>
        <p:xfrm>
          <a:off x="107504" y="1448975"/>
          <a:ext cx="8964488" cy="4644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ítulo 4">
            <a:extLst>
              <a:ext uri="{FF2B5EF4-FFF2-40B4-BE49-F238E27FC236}">
                <a16:creationId xmlns:a16="http://schemas.microsoft.com/office/drawing/2014/main" id="{30D9CC67-6605-49B7-86A1-B974CE0D6E2B}"/>
              </a:ext>
            </a:extLst>
          </p:cNvPr>
          <p:cNvSpPr txBox="1">
            <a:spLocks/>
          </p:cNvSpPr>
          <p:nvPr/>
        </p:nvSpPr>
        <p:spPr>
          <a:xfrm>
            <a:off x="107504" y="892311"/>
            <a:ext cx="9036496" cy="70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 pitchFamily="34" charset="0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sz="1800" b="1" dirty="0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Receitas líquidas e despesas primárias do governo central – </a:t>
            </a:r>
            <a:r>
              <a:rPr lang="pt-BR" sz="1800" b="1" dirty="0" err="1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acum</a:t>
            </a:r>
            <a:r>
              <a:rPr lang="pt-BR" sz="1800" b="1" dirty="0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. 12 meses em % do PIB</a:t>
            </a:r>
          </a:p>
        </p:txBody>
      </p:sp>
    </p:spTree>
    <p:extLst>
      <p:ext uri="{BB962C8B-B14F-4D97-AF65-F5344CB8AC3E}">
        <p14:creationId xmlns:p14="http://schemas.microsoft.com/office/powerpoint/2010/main" val="110924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99592" y="130622"/>
            <a:ext cx="7992888" cy="706090"/>
          </a:xfrm>
        </p:spPr>
        <p:txBody>
          <a:bodyPr/>
          <a:lstStyle/>
          <a:p>
            <a:r>
              <a:rPr lang="pt-BR" sz="2800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Receitas e despesas primárias do governo central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213350E3-2892-4158-A5FB-276FCC305EC5}"/>
              </a:ext>
            </a:extLst>
          </p:cNvPr>
          <p:cNvSpPr txBox="1"/>
          <p:nvPr/>
        </p:nvSpPr>
        <p:spPr>
          <a:xfrm>
            <a:off x="0" y="6309320"/>
            <a:ext cx="651621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Fonte: STN. Elaboração: IFI. / * 2019: descontadas as despesas com a cessão onerosa (Petrobras) e capitalização de estatais.</a:t>
            </a:r>
            <a:endParaRPr kumimoji="0" lang="pt-BR" sz="1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ítulo 4">
            <a:extLst>
              <a:ext uri="{FF2B5EF4-FFF2-40B4-BE49-F238E27FC236}">
                <a16:creationId xmlns:a16="http://schemas.microsoft.com/office/drawing/2014/main" id="{30D9CC67-6605-49B7-86A1-B974CE0D6E2B}"/>
              </a:ext>
            </a:extLst>
          </p:cNvPr>
          <p:cNvSpPr txBox="1">
            <a:spLocks/>
          </p:cNvSpPr>
          <p:nvPr/>
        </p:nvSpPr>
        <p:spPr>
          <a:xfrm>
            <a:off x="341784" y="836712"/>
            <a:ext cx="8460432" cy="70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/>
          <a:lstStyle>
            <a:lvl1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19597A"/>
                </a:solidFill>
                <a:uFillTx/>
                <a:latin typeface="Source Sans Pro Semibold" pitchFamily="34" charset="0"/>
                <a:ea typeface="+mj-ea"/>
                <a:cs typeface="+mj-cs"/>
                <a:sym typeface="Calibri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pt-BR" sz="1800" b="1" dirty="0">
                <a:solidFill>
                  <a:schemeClr val="tx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Despesas primárias selecionadas - % do PIB 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3942C41-FD79-4D30-9A28-0A6100D6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397916"/>
              </p:ext>
            </p:extLst>
          </p:nvPr>
        </p:nvGraphicFramePr>
        <p:xfrm>
          <a:off x="82902" y="1412776"/>
          <a:ext cx="8981730" cy="445121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96955">
                  <a:extLst>
                    <a:ext uri="{9D8B030D-6E8A-4147-A177-3AD203B41FA5}">
                      <a16:colId xmlns:a16="http://schemas.microsoft.com/office/drawing/2014/main" val="1998552287"/>
                    </a:ext>
                  </a:extLst>
                </a:gridCol>
                <a:gridCol w="1496955">
                  <a:extLst>
                    <a:ext uri="{9D8B030D-6E8A-4147-A177-3AD203B41FA5}">
                      <a16:colId xmlns:a16="http://schemas.microsoft.com/office/drawing/2014/main" val="1888225485"/>
                    </a:ext>
                  </a:extLst>
                </a:gridCol>
                <a:gridCol w="1496955">
                  <a:extLst>
                    <a:ext uri="{9D8B030D-6E8A-4147-A177-3AD203B41FA5}">
                      <a16:colId xmlns:a16="http://schemas.microsoft.com/office/drawing/2014/main" val="1002966469"/>
                    </a:ext>
                  </a:extLst>
                </a:gridCol>
                <a:gridCol w="1496955">
                  <a:extLst>
                    <a:ext uri="{9D8B030D-6E8A-4147-A177-3AD203B41FA5}">
                      <a16:colId xmlns:a16="http://schemas.microsoft.com/office/drawing/2014/main" val="3111219678"/>
                    </a:ext>
                  </a:extLst>
                </a:gridCol>
                <a:gridCol w="1496955">
                  <a:extLst>
                    <a:ext uri="{9D8B030D-6E8A-4147-A177-3AD203B41FA5}">
                      <a16:colId xmlns:a16="http://schemas.microsoft.com/office/drawing/2014/main" val="2762554367"/>
                    </a:ext>
                  </a:extLst>
                </a:gridCol>
                <a:gridCol w="1496955">
                  <a:extLst>
                    <a:ext uri="{9D8B030D-6E8A-4147-A177-3AD203B41FA5}">
                      <a16:colId xmlns:a16="http://schemas.microsoft.com/office/drawing/2014/main" val="2874480420"/>
                    </a:ext>
                  </a:extLst>
                </a:gridCol>
              </a:tblGrid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INSS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Pessoal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Abono e seguro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BPC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Discricionárias*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375758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dez/04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5303490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dez/05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7991708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dez/06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8852265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dez/07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1789008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dez/08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2345796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dez/09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2,1%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22060633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7117657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6,4%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2,1%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57341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2,2%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3979419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3,8%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0,6%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64117221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dez/14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0,9%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2,5%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869795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7,3%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4,0%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0,7%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2,1%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026354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8,1%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4,1%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78563567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8625190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dez/18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8,5%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4,3%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0,8%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1,9%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6965254"/>
                  </a:ext>
                </a:extLst>
              </a:tr>
              <a:tr h="2618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dez/19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8,6%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4,3%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0,8%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1,7%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6659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12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16024" y="1188618"/>
            <a:ext cx="8388424" cy="46166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Diagnóstico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rgbClr val="19597A"/>
              </a:solidFill>
            </a:endParaRP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19597A"/>
                </a:solidFill>
              </a:rPr>
              <a:t>Projeções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lvl="1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 financiamento da crise</a:t>
            </a: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endParaRPr lang="pt-BR" sz="3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874350" indent="-5143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Teto de gastos</a:t>
            </a:r>
            <a:endParaRPr lang="pt-BR" sz="3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32335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259632" y="130622"/>
            <a:ext cx="6984776" cy="706090"/>
          </a:xfrm>
        </p:spPr>
        <p:txBody>
          <a:bodyPr/>
          <a:lstStyle/>
          <a:p>
            <a:r>
              <a:rPr lang="pt-BR" dirty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Estimativas para a recuperação do PIB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25400" cap="flat">
            <a:solidFill>
              <a:srgbClr val="19597A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57A827B6-60C0-429F-99FA-B45F2EA0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776864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1889</Words>
  <Application>Microsoft Office PowerPoint</Application>
  <PresentationFormat>Apresentação na tela (4:3)</PresentationFormat>
  <Paragraphs>298</Paragraphs>
  <Slides>26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Courier New</vt:lpstr>
      <vt:lpstr>Helvetica</vt:lpstr>
      <vt:lpstr>Source Sans Pro</vt:lpstr>
      <vt:lpstr>Source Sans Pro Semibold</vt:lpstr>
      <vt:lpstr>Wingdings</vt:lpstr>
      <vt:lpstr>Tema do Office</vt:lpstr>
      <vt:lpstr>Apresentação do PowerPoint</vt:lpstr>
      <vt:lpstr>Tópicos</vt:lpstr>
      <vt:lpstr>Apresentação do PowerPoint</vt:lpstr>
      <vt:lpstr>Visão geral</vt:lpstr>
      <vt:lpstr>Receitas e despesas primárias do governo central</vt:lpstr>
      <vt:lpstr>Receitas e despesas primárias do governo central</vt:lpstr>
      <vt:lpstr>Receitas e despesas primárias do governo central</vt:lpstr>
      <vt:lpstr>Apresentação do PowerPoint</vt:lpstr>
      <vt:lpstr>Estimativas para a recuperação do PIB</vt:lpstr>
      <vt:lpstr>Medidas anti-crise</vt:lpstr>
      <vt:lpstr>Despesas selecionadas - % do PIB</vt:lpstr>
      <vt:lpstr>Déficit primário do governo central - % do PIB </vt:lpstr>
      <vt:lpstr>Déficit primário e nominal do setor público consolidado</vt:lpstr>
      <vt:lpstr>Dívida bruta do governo geral</vt:lpstr>
      <vt:lpstr>Apresentação do PowerPoint</vt:lpstr>
      <vt:lpstr>Dívida mobiliária e Operações Compromissadas</vt:lpstr>
      <vt:lpstr>Financiamento da crise do coronavírus</vt:lpstr>
      <vt:lpstr>Efeitos do uso da Conta Única</vt:lpstr>
      <vt:lpstr>Relações contábeis importantes</vt:lpstr>
      <vt:lpstr>A questão da venda de reservas</vt:lpstr>
      <vt:lpstr>Apresentação do PowerPoint</vt:lpstr>
      <vt:lpstr>Teto de gastos</vt:lpstr>
      <vt:lpstr>Teto de gastos (IFI x PLOA)</vt:lpstr>
      <vt:lpstr>O impasse do teto e as contas públicas no pós-crise</vt:lpstr>
      <vt:lpstr>O impasse do teto e as contas públicas no pós-crise</vt:lpstr>
      <vt:lpstr>Caminhos possíveis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Felipe Scudeler Salto</cp:lastModifiedBy>
  <cp:revision>242</cp:revision>
  <dcterms:modified xsi:type="dcterms:W3CDTF">2020-09-17T17:51:17Z</dcterms:modified>
</cp:coreProperties>
</file>