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1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737" r:id="rId5"/>
    <p:sldMasterId id="2147483776" r:id="rId6"/>
    <p:sldMasterId id="2147483789" r:id="rId7"/>
    <p:sldMasterId id="2147483802" r:id="rId8"/>
    <p:sldMasterId id="2147483815" r:id="rId9"/>
    <p:sldMasterId id="2147483828" r:id="rId10"/>
    <p:sldMasterId id="2147483841" r:id="rId11"/>
    <p:sldMasterId id="2147483854" r:id="rId12"/>
    <p:sldMasterId id="2147483867" r:id="rId13"/>
    <p:sldMasterId id="2147483880" r:id="rId14"/>
    <p:sldMasterId id="2147483893" r:id="rId15"/>
    <p:sldMasterId id="2147483905" r:id="rId16"/>
    <p:sldMasterId id="2147483917" r:id="rId17"/>
    <p:sldMasterId id="2147483929" r:id="rId18"/>
    <p:sldMasterId id="2147483941" r:id="rId19"/>
    <p:sldMasterId id="2147483953" r:id="rId20"/>
    <p:sldMasterId id="2147483966" r:id="rId21"/>
  </p:sldMasterIdLst>
  <p:sldIdLst>
    <p:sldId id="277" r:id="rId22"/>
    <p:sldId id="285" r:id="rId23"/>
    <p:sldId id="286" r:id="rId24"/>
    <p:sldId id="276" r:id="rId25"/>
    <p:sldId id="293" r:id="rId26"/>
    <p:sldId id="294" r:id="rId27"/>
    <p:sldId id="274" r:id="rId28"/>
    <p:sldId id="269" r:id="rId29"/>
    <p:sldId id="267" r:id="rId30"/>
    <p:sldId id="261" r:id="rId31"/>
    <p:sldId id="260" r:id="rId32"/>
    <p:sldId id="262" r:id="rId33"/>
    <p:sldId id="264" r:id="rId34"/>
    <p:sldId id="270" r:id="rId35"/>
    <p:sldId id="273" r:id="rId36"/>
    <p:sldId id="271" r:id="rId37"/>
    <p:sldId id="272" r:id="rId38"/>
    <p:sldId id="291" r:id="rId39"/>
    <p:sldId id="292" r:id="rId40"/>
    <p:sldId id="288" r:id="rId41"/>
    <p:sldId id="268" r:id="rId42"/>
    <p:sldId id="290" r:id="rId43"/>
    <p:sldId id="258" r:id="rId44"/>
    <p:sldId id="279" r:id="rId45"/>
    <p:sldId id="280" r:id="rId46"/>
    <p:sldId id="281" r:id="rId47"/>
    <p:sldId id="282" r:id="rId48"/>
    <p:sldId id="283" r:id="rId49"/>
    <p:sldId id="289" r:id="rId50"/>
    <p:sldId id="275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76" autoAdjust="0"/>
  </p:normalViewPr>
  <p:slideViewPr>
    <p:cSldViewPr>
      <p:cViewPr>
        <p:scale>
          <a:sx n="66" d="100"/>
          <a:sy n="66" d="100"/>
        </p:scale>
        <p:origin x="-201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Doenças não Transmissíves - Brasil</a:t>
            </a:r>
          </a:p>
          <a:p>
            <a:pPr>
              <a:defRPr/>
            </a:pPr>
            <a:r>
              <a:rPr lang="en-US"/>
              <a:t>1940 - 1980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NEOPLASIA</c:v>
                </c:pt>
              </c:strCache>
            </c:strRef>
          </c:tx>
          <c:cat>
            <c:numRef>
              <c:f>Sheet2!$A$2:$A$6</c:f>
              <c:numCache>
                <c:formatCode>General</c:formatCode>
                <c:ptCount val="5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</c:numCache>
            </c:numRef>
          </c:cat>
          <c:val>
            <c:numRef>
              <c:f>Sheet2!$B$2:$B$6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CIRCULATÓRIAS</c:v>
                </c:pt>
              </c:strCache>
            </c:strRef>
          </c:tx>
          <c:cat>
            <c:numRef>
              <c:f>Sheet2!$A$2:$A$6</c:f>
              <c:numCache>
                <c:formatCode>General</c:formatCode>
                <c:ptCount val="5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</c:numCache>
            </c:numRef>
          </c:cat>
          <c:val>
            <c:numRef>
              <c:f>Sheet2!$C$2:$C$6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INFECCIOSAS</c:v>
                </c:pt>
              </c:strCache>
            </c:strRef>
          </c:tx>
          <c:cat>
            <c:numRef>
              <c:f>Sheet2!$A$2:$A$6</c:f>
              <c:numCache>
                <c:formatCode>General</c:formatCode>
                <c:ptCount val="5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</c:numCache>
            </c:numRef>
          </c:cat>
          <c:val>
            <c:numRef>
              <c:f>Sheet2!$D$2:$D$6</c:f>
              <c:numCache>
                <c:formatCode>General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18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54528"/>
        <c:axId val="121075904"/>
      </c:lineChart>
      <c:catAx>
        <c:axId val="135254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1075904"/>
        <c:crosses val="autoZero"/>
        <c:auto val="1"/>
        <c:lblAlgn val="ctr"/>
        <c:lblOffset val="100"/>
        <c:noMultiLvlLbl val="0"/>
      </c:catAx>
      <c:valAx>
        <c:axId val="121075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Mortalidade Proporcional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525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952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5207-7007-4921-BD1B-94718C5B8A7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8002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30571-5A28-4E6E-ABD8-EF800134499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5341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32665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109494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2395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886355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23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87971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5480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05914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82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58" y="274828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47470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723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53861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772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792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98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635" y="274982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DD97A-10E7-4EB4-81F4-F5674D21EF4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7586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26181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2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9864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01117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59319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116447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44769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21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967602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00113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3066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80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45" y="274802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006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877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4542B-4B8E-47A0-A66D-A098F26EA2B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10473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97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77508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74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60174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95102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2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45027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573821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4756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09252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41367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18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672755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299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94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93759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32505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774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31" y="274774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344208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6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247941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71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1D8D4-F006-4049-A6D5-7F072FED2A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88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8CA5-CA78-4EFC-8F94-34F787A8C3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86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1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76C2-4D74-4954-B35C-9F3F7C9161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35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1EE7-A91A-4DC3-B4F4-3A7041AAD4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84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EA15-864E-4C48-B2E5-F97772BA7C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521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AA02-2B60-46F5-B47C-93574632F9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1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4866-C09B-48E7-B2E4-A83FA56572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66141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1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08C-E46D-4DD1-AB2F-35F41FBEDC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60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22BD-3C47-4E3E-A2D3-7CE8101F4E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59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8C51-DC21-47A5-A80A-DC71849435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91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744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16" y="274744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0C89-7017-4779-8A64-FB6E339C5B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31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0B13-2A8E-4811-96DC-3ADE125173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02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9EF2-7251-439B-9C02-391B66FA5BC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0BD7-F678-4065-9847-1323C882EF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285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A749-4467-4675-8BB6-98CB5BA444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940-A799-473F-9838-28FF399EB2C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848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F89D-BC2F-4E0D-9E92-18A8944CF2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71E1-1334-4BAB-87B3-DACF03ACC45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18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6D8F-9D20-4271-BA72-B31BFD96FA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DBAF-A9E7-4B89-9552-D5F407BADBF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307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FC69-2220-4770-96DD-EE3B60DE7D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A117-D6FF-4314-94DB-303FA591D6B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4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67994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9B9E-1F99-4E53-8AE9-28C33B57B1F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EBFA-33BF-4AAF-A848-55DDA1CEFE2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87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7680-869A-41ED-8597-9F802FE8074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6EC2-C9D2-4DB4-82A7-54B6963EBEE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126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504B-85AD-455A-AF1E-4D710B3959C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EFEB-B910-45D2-887F-B283CDD269F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53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7C31-8A64-4770-AEFC-0B3737003C0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A1CE-50EA-43DE-A32E-5C8AF21B6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1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5EC3-D904-4DE4-B3AA-AFE69679E69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5F1-CB34-4F16-8B2D-C8F8F885EA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079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427C-C3FC-4E3F-A61E-6B6B91AC275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4FD-0956-467A-B1B0-11611011CC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17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5AED-682F-4684-8F6A-D8CA78C009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650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9946-1D1A-4E7B-94DE-AA1FE49E5B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AB6A-BC7E-4C76-9B96-61C544D3B4D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916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74EF-0E16-428C-A39A-B53852D83EC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71B9-332D-4772-82C1-C49C9BFB397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477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17EA-9B07-469E-AA0F-4F3FE1DEE40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ABF7-24E1-4F60-98B8-986EBF9CC9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8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10447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021A-AC98-4B8B-9155-BEC0999639C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E95A-2A90-4F51-9994-5734D909CA7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31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C3D4-0A79-45C2-8299-B80E88E2DD7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4ACD-89D2-44ED-BD36-E64FD44418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035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09F3-D296-4421-9DE0-E763B20D1E5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DBAC-6536-4DF5-A1EE-E73925E0B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38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7D2A-E17E-4B4C-AA03-9D1E675FF88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C843-9718-452E-B26C-4E7B480F975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9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AEA2-DBAF-4DA1-B005-2EFE48887F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2986-96FF-43EE-94CC-F9177BE2362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594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87B7-8DC2-46F9-A10F-C1EEDD383E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5B53-0F47-4006-B0AF-13E93FB2EB8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951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82B7-E960-456D-82EE-A97D3D4B8A5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664-CE63-4B29-9BDC-06C635FF44B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3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721A-8EAB-4E4F-A5EF-1FC63ADD5F9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7D2D-B65A-4818-B37B-1E78B728E50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90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A952-FBBA-4E4D-8A43-C2F1DC3860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69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1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48560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79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03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78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251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0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43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60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365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991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6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41166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851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36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515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26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18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003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066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871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473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33534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170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200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80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914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53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345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33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722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560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F1E2B-6B1F-410A-B8C7-F2296325BD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3554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38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969479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32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9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93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103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758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7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19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027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3415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1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197715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208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336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958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212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4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60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5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9341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387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4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715144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086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03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34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387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9EF2-7251-439B-9C02-391B66FA5BC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0BD7-F678-4065-9847-1323C882EF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207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A749-4467-4675-8BB6-98CB5BA444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940-A799-473F-9838-28FF399EB2C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5719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F89D-BC2F-4E0D-9E92-18A8944CF2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71E1-1334-4BAB-87B3-DACF03ACC45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649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6D8F-9D20-4271-BA72-B31BFD96FA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DBAF-A9E7-4B89-9552-D5F407BADBF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267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FC69-2220-4770-96DD-EE3B60DE7D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A117-D6FF-4314-94DB-303FA591D6B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83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9B9E-1F99-4E53-8AE9-28C33B57B1F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EBFA-33BF-4AAF-A848-55DDA1CEFE2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8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97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633" y="274978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761099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7680-869A-41ED-8597-9F802FE8074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6EC2-C9D2-4DB4-82A7-54B6963EBEE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398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504B-85AD-455A-AF1E-4D710B3959C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EFEB-B910-45D2-887F-B283CDD269F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0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7C31-8A64-4770-AEFC-0B3737003C0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A1CE-50EA-43DE-A32E-5C8AF21B6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5661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5EC3-D904-4DE4-B3AA-AFE69679E69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5F1-CB34-4F16-8B2D-C8F8F885EA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615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427C-C3FC-4E3F-A61E-6B6B91AC275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4FD-0956-467A-B1B0-11611011CC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990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5AED-682F-4684-8F6A-D8CA78C009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308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9EF2-7251-439B-9C02-391B66FA5BC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0BD7-F678-4065-9847-1323C882EF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36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A749-4467-4675-8BB6-98CB5BA444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940-A799-473F-9838-28FF399EB2C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6601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F89D-BC2F-4E0D-9E92-18A8944CF2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71E1-1334-4BAB-87B3-DACF03ACC45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4220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6D8F-9D20-4271-BA72-B31BFD96FA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DBAF-A9E7-4B89-9552-D5F407BADBF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8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873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8300414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FC69-2220-4770-96DD-EE3B60DE7D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A117-D6FF-4314-94DB-303FA591D6B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80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9B9E-1F99-4E53-8AE9-28C33B57B1F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EBFA-33BF-4AAF-A848-55DDA1CEFE2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205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7680-869A-41ED-8597-9F802FE8074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6EC2-C9D2-4DB4-82A7-54B6963EBEE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068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504B-85AD-455A-AF1E-4D710B3959C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EFEB-B910-45D2-887F-B283CDD269F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666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7C31-8A64-4770-AEFC-0B3737003C0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A1CE-50EA-43DE-A32E-5C8AF21B6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8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5EC3-D904-4DE4-B3AA-AFE69679E69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5F1-CB34-4F16-8B2D-C8F8F885EA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62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427C-C3FC-4E3F-A61E-6B6B91AC275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4FD-0956-467A-B1B0-11611011CC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1154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5AED-682F-4684-8F6A-D8CA78C009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7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942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3478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1926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4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5799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90873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0262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4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526E4-04EE-4947-AAFC-08E1F4C10F6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67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59665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5587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38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6607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1152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88397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97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630" y="274972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78759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867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760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93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9590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3420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4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81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7C354-25C4-4CF1-81F4-D4FE68FAA31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90908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81574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7604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57612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6052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37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09811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4216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090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964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626" y="274964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2557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85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4988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912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2939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9D7B6-70CE-4690-8E1B-200DC1EADE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8864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742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85656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38037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1222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5079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5516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3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28106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7287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16130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9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615" y="274942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3716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961B3-E427-4C95-A499-E8CA37A765E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75116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837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6127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86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3770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28935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3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04532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8991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2414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28744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24325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30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4800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7027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A6479-0213-432A-B480-FF1D58DF10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8485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0918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894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91" y="274894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39114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78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18922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84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983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6317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3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85164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3853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5484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0141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78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39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2B053-4AD1-4E32-A5E3-0D56C99F176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29679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28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91650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01685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26531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874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81" y="274874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6802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76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20720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822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83475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41467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2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3899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435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97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CB22-EF19-45E2-845D-71F70B69A1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496262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2618-0A96-4AAA-8B5C-D4AEBE9B0F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4620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69D48-0C5C-4A49-AC55-4F71A48945B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54380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051-B284-4FE4-90B9-CA5DBFC55E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217515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3826-2200-4D96-8D0C-BE3E55233E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3235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56" y="27326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1B16-D6F2-4B1B-8ED6-53E3F855A2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2528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6BBA-5211-46C9-9CE3-487BB0ECFD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57132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8EEA-48AD-4593-9904-73BF06475B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414448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3634" y="27485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1570" y="274852"/>
            <a:ext cx="603673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8B17-AD8F-46D8-9413-29675EC3B2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2550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61434" y="274747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340-0526-4900-BD7B-9E1C30D897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9824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79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2CE4-71DF-4F42-9762-03CD83E933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19920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F06D-F789-481F-AFD9-0DED8B4193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944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44072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E96-FF84-4830-962B-999B170B00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817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C4F1A-397E-4ABA-AF8A-42BBBD05DD01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6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39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9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85E49-6C3C-45F0-8DF6-85F2563475F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94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B335C-D868-42AE-AAB0-32229BE35E5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A69F3-F1B1-44FA-949D-C166A3C905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DB7D1-88C4-409B-81D8-797EB091C52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F7C8C-D552-43EF-9B7D-FFB3521FCBA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7DDC-5362-447C-9A4D-D6A91F0D31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DD5B-A177-4E0E-A371-E299991EA49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64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B335C-D868-42AE-AAB0-32229BE35E5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A69F3-F1B1-44FA-949D-C166A3C905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B335C-D868-42AE-AAB0-32229BE35E5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A69F3-F1B1-44FA-949D-C166A3C905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6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2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48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3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4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1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43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34" y="6245225"/>
            <a:ext cx="21293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78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D68E7-DCD2-4741-AD9F-B69B78D7A467}" type="slidenum">
              <a:rPr lang="en-US" alt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51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Seminário</a:t>
            </a:r>
            <a:br>
              <a:rPr lang="pt-BR" dirty="0" smtClean="0">
                <a:solidFill>
                  <a:srgbClr val="FFC000"/>
                </a:solidFill>
              </a:rPr>
            </a:br>
            <a:r>
              <a:rPr lang="pt-BR" dirty="0" smtClean="0">
                <a:solidFill>
                  <a:srgbClr val="FFC000"/>
                </a:solidFill>
              </a:rPr>
              <a:t>“Caminhos para inovação 2013”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C000"/>
                </a:solidFill>
              </a:rPr>
              <a:t>A ciência para gestão e desenvolvimento da saúde pública</a:t>
            </a:r>
          </a:p>
          <a:p>
            <a:pPr marL="0" indent="0">
              <a:buNone/>
            </a:pPr>
            <a:endParaRPr lang="pt-BR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				Geniberto Paiva Campos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			          </a:t>
            </a:r>
            <a:r>
              <a:rPr lang="pt-BR" sz="2400" dirty="0" smtClean="0">
                <a:solidFill>
                  <a:srgbClr val="FFC000"/>
                </a:solidFill>
              </a:rPr>
              <a:t>Observatório da Saúde do DF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C000"/>
                </a:solidFill>
              </a:rPr>
              <a:t>                                              </a:t>
            </a:r>
            <a:r>
              <a:rPr lang="pt-BR" sz="2000" dirty="0" smtClean="0">
                <a:solidFill>
                  <a:srgbClr val="FFC000"/>
                </a:solidFill>
              </a:rPr>
              <a:t>Não há conflito de interesses</a:t>
            </a:r>
          </a:p>
          <a:p>
            <a:pPr marL="0" indent="0">
              <a:buNone/>
            </a:pPr>
            <a:endParaRPr lang="pt-BR" sz="24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rgbClr val="FFC000"/>
                </a:solidFill>
              </a:rPr>
              <a:t>Senado Federal – outubro de 2013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16119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TRANSIÇÃO DEMOGRÁFICA, SOCIAL E ECONÔMICA DO BRASIL </a:t>
            </a:r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730959" y="1125538"/>
            <a:ext cx="7617178" cy="5543550"/>
            <a:chOff x="292" y="256"/>
            <a:chExt cx="5851" cy="3785"/>
          </a:xfrm>
        </p:grpSpPr>
        <p:pic>
          <p:nvPicPr>
            <p:cNvPr id="1229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256"/>
              <a:ext cx="5851" cy="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Rectangle 8"/>
            <p:cNvSpPr>
              <a:spLocks noChangeArrowheads="1"/>
            </p:cNvSpPr>
            <p:nvPr/>
          </p:nvSpPr>
          <p:spPr bwMode="auto">
            <a:xfrm>
              <a:off x="609" y="436"/>
              <a:ext cx="81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16125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TRANSIÇÃO DEMOGRÁFICA, SOCIAL E ECONÔMICA DO BRASIL </a:t>
            </a:r>
          </a:p>
        </p:txBody>
      </p:sp>
      <p:pic>
        <p:nvPicPr>
          <p:cNvPr id="10243" name="Imagem 7" descr="populaçao economicamente at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1625"/>
            <a:ext cx="81788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16111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TRANSIÇÃO DEMOGRÁFICA, SOCIAL E ECONÔMICA DO BRASIL 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475545" y="1412880"/>
            <a:ext cx="8219722" cy="5078413"/>
            <a:chOff x="246" y="527"/>
            <a:chExt cx="6007" cy="3335"/>
          </a:xfrm>
        </p:grpSpPr>
        <p:pic>
          <p:nvPicPr>
            <p:cNvPr id="1331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527"/>
              <a:ext cx="6007" cy="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Rectangle 8"/>
            <p:cNvSpPr>
              <a:spLocks noChangeArrowheads="1"/>
            </p:cNvSpPr>
            <p:nvPr/>
          </p:nvSpPr>
          <p:spPr bwMode="auto">
            <a:xfrm>
              <a:off x="1879" y="663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1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16089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TRANSIÇÃO DEMOGRÁFICA, SOCIAL E ECONÔMICA DO BRASIL 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924282" y="1255714"/>
            <a:ext cx="7360356" cy="5400675"/>
            <a:chOff x="464" y="255"/>
            <a:chExt cx="5679" cy="3815"/>
          </a:xfrm>
        </p:grpSpPr>
        <p:pic>
          <p:nvPicPr>
            <p:cNvPr id="1536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55"/>
              <a:ext cx="5679" cy="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Rectangle 8"/>
            <p:cNvSpPr>
              <a:spLocks noChangeArrowheads="1"/>
            </p:cNvSpPr>
            <p:nvPr/>
          </p:nvSpPr>
          <p:spPr bwMode="auto">
            <a:xfrm>
              <a:off x="881" y="300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2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15975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EVOLUÇÃO DEMOGRÁFICA, SOCIAL E ECONÔMICA DO BRASIL </a:t>
            </a:r>
          </a:p>
        </p:txBody>
      </p:sp>
      <p:grpSp>
        <p:nvGrpSpPr>
          <p:cNvPr id="21507" name="Group 8"/>
          <p:cNvGrpSpPr>
            <a:grpSpLocks/>
          </p:cNvGrpSpPr>
          <p:nvPr/>
        </p:nvGrpSpPr>
        <p:grpSpPr bwMode="auto">
          <a:xfrm>
            <a:off x="685804" y="1243016"/>
            <a:ext cx="7790745" cy="5354637"/>
            <a:chOff x="486" y="783"/>
            <a:chExt cx="5521" cy="3373"/>
          </a:xfrm>
        </p:grpSpPr>
        <p:pic>
          <p:nvPicPr>
            <p:cNvPr id="2150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783"/>
              <a:ext cx="5521" cy="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Rectangle 7"/>
            <p:cNvSpPr>
              <a:spLocks noChangeArrowheads="1"/>
            </p:cNvSpPr>
            <p:nvPr/>
          </p:nvSpPr>
          <p:spPr bwMode="auto">
            <a:xfrm>
              <a:off x="881" y="845"/>
              <a:ext cx="68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3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115891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>
                <a:solidFill>
                  <a:srgbClr val="FFCC00"/>
                </a:solidFill>
                <a:ea typeface="ＭＳ Ｐゴシック" pitchFamily="34" charset="-128"/>
              </a:rPr>
              <a:t>ESTRATIFICAÇÃO SÓCIO-ECÔNOMICA E SAÚDE</a:t>
            </a: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510822" y="1160465"/>
            <a:ext cx="8157634" cy="5292725"/>
            <a:chOff x="201" y="255"/>
            <a:chExt cx="6098" cy="3742"/>
          </a:xfrm>
        </p:grpSpPr>
        <p:pic>
          <p:nvPicPr>
            <p:cNvPr id="2765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255"/>
              <a:ext cx="6098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Rectangle 8"/>
            <p:cNvSpPr>
              <a:spLocks noChangeArrowheads="1"/>
            </p:cNvSpPr>
            <p:nvPr/>
          </p:nvSpPr>
          <p:spPr bwMode="auto">
            <a:xfrm>
              <a:off x="473" y="255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pt-BR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15949"/>
            <a:ext cx="9144000" cy="554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MARCO DE TRANSIÇÃO - I</a:t>
            </a:r>
          </a:p>
        </p:txBody>
      </p: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475549" y="1177931"/>
            <a:ext cx="8319911" cy="5491163"/>
            <a:chOff x="201" y="277"/>
            <a:chExt cx="6123" cy="3800"/>
          </a:xfrm>
        </p:grpSpPr>
        <p:pic>
          <p:nvPicPr>
            <p:cNvPr id="2355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277"/>
              <a:ext cx="6123" cy="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Rectangle 8"/>
            <p:cNvSpPr>
              <a:spLocks noChangeArrowheads="1"/>
            </p:cNvSpPr>
            <p:nvPr/>
          </p:nvSpPr>
          <p:spPr bwMode="auto">
            <a:xfrm>
              <a:off x="473" y="482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6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15921"/>
            <a:ext cx="9144000" cy="554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MARCO DE TRANSIÇÃO - II</a:t>
            </a:r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475561" y="1123950"/>
            <a:ext cx="8192911" cy="5545138"/>
            <a:chOff x="201" y="305"/>
            <a:chExt cx="6123" cy="3760"/>
          </a:xfrm>
        </p:grpSpPr>
        <p:pic>
          <p:nvPicPr>
            <p:cNvPr id="2458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05"/>
              <a:ext cx="6123" cy="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Rectangle 8"/>
            <p:cNvSpPr>
              <a:spLocks noChangeArrowheads="1"/>
            </p:cNvSpPr>
            <p:nvPr/>
          </p:nvSpPr>
          <p:spPr bwMode="auto">
            <a:xfrm>
              <a:off x="564" y="346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0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Um Pequeno Recuo no Tempo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BR" dirty="0" smtClean="0">
                <a:solidFill>
                  <a:srgbClr val="FFC000"/>
                </a:solidFill>
              </a:rPr>
              <a:t>“A ciência para gestão e o desenvolvimento da saúde pública”</a:t>
            </a:r>
          </a:p>
          <a:p>
            <a:pPr marL="0" indent="0">
              <a:buNone/>
            </a:pPr>
            <a:endParaRPr lang="pt-BR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2. A ciência  &amp; a revolução industrial</a:t>
            </a:r>
          </a:p>
          <a:p>
            <a:pPr marL="0" indent="0">
              <a:buNone/>
            </a:pPr>
            <a:endParaRPr lang="pt-BR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58016" y="6143644"/>
            <a:ext cx="18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rgbClr val="FFC000"/>
                </a:solidFill>
              </a:rPr>
              <a:t>Hobsbwan</a:t>
            </a:r>
            <a:r>
              <a:rPr lang="pt-BR" dirty="0" smtClean="0">
                <a:solidFill>
                  <a:srgbClr val="FFC000"/>
                </a:solidFill>
              </a:rPr>
              <a:t>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47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rgbClr val="FFC000"/>
                </a:solidFill>
              </a:rPr>
              <a:t>Um Pequeno Recuo no Tempo</a:t>
            </a:r>
            <a:endParaRPr lang="pt-BR" sz="40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A 1ª Revolução Industrial (indústria pesada): ferro, aço, o vapor, as ferrovias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Indústria química e elétrica &gt;&gt; as comunicações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A partir dessa etapa o “PROFESSOR” tornou-se importante para a indústria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Interação: a fábrica &amp; o laboratório de ciências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- a indústria assimilou a ciência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Boa educação para a tecnologia científica e o desenvolvimento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58016" y="6143644"/>
            <a:ext cx="18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rgbClr val="FFC000"/>
                </a:solidFill>
              </a:rPr>
              <a:t>Hobsbwan</a:t>
            </a:r>
            <a:r>
              <a:rPr lang="pt-BR" dirty="0" smtClean="0">
                <a:solidFill>
                  <a:srgbClr val="FFC000"/>
                </a:solidFill>
              </a:rPr>
              <a:t>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15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CONCEITO DE SAÚDE </a:t>
            </a:r>
          </a:p>
          <a:p>
            <a:pPr algn="ctr">
              <a:defRPr/>
            </a:pPr>
            <a:r>
              <a:rPr lang="pt-BR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1. OMS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4500" y="2071688"/>
            <a:ext cx="7683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pt-BR" sz="2800" dirty="0">
              <a:solidFill>
                <a:srgbClr val="FFFFCC"/>
              </a:solidFill>
              <a:latin typeface="Trebuchet MS" pitchFamily="34" charset="0"/>
            </a:endParaRPr>
          </a:p>
          <a:p>
            <a:pPr eaLnBrk="0" hangingPunct="0">
              <a:buClr>
                <a:srgbClr val="FFFF00"/>
              </a:buClr>
              <a:buSzPct val="75000"/>
              <a:defRPr/>
            </a:pPr>
            <a:r>
              <a:rPr lang="pt-BR" sz="2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26628" name="Picture 4" descr="http://www.fisfar.ufc.br/petmedicina/images/stories/corao_estetoscopio_hipertensao_arterial_450x338_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5286380" cy="3970660"/>
          </a:xfrm>
          <a:prstGeom prst="rect">
            <a:avLst/>
          </a:prstGeom>
          <a:noFill/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1628775"/>
            <a:ext cx="5630863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3000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Saúde é um estado de bem estar (...). </a:t>
            </a:r>
          </a:p>
        </p:txBody>
      </p:sp>
    </p:spTree>
    <p:extLst>
      <p:ext uri="{BB962C8B-B14F-4D97-AF65-F5344CB8AC3E}">
        <p14:creationId xmlns:p14="http://schemas.microsoft.com/office/powerpoint/2010/main" val="26976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INOVAÇÃO (I)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Soluções simples e efetivas</a:t>
            </a:r>
          </a:p>
          <a:p>
            <a:pPr marL="0" indent="0">
              <a:buNone/>
            </a:pPr>
            <a:endParaRPr lang="pt-BR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CAMPANHAS DE VACINAÇÃO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5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16021"/>
            <a:ext cx="91440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ESTRATIFICAÇÃO SÓCIO-ECÔNOMICA E SAÚDE</a:t>
            </a:r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695681" y="908056"/>
            <a:ext cx="7717366" cy="5630863"/>
            <a:chOff x="691" y="596"/>
            <a:chExt cx="5095" cy="3132"/>
          </a:xfrm>
        </p:grpSpPr>
        <p:pic>
          <p:nvPicPr>
            <p:cNvPr id="1946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596"/>
              <a:ext cx="5095" cy="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Rectangle 8"/>
            <p:cNvSpPr>
              <a:spLocks noChangeArrowheads="1"/>
            </p:cNvSpPr>
            <p:nvPr/>
          </p:nvSpPr>
          <p:spPr bwMode="auto">
            <a:xfrm>
              <a:off x="1063" y="618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6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INOVAÇÃO (II)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Um “novo/velho”</a:t>
            </a:r>
          </a:p>
          <a:p>
            <a:pPr marL="0" indent="0">
              <a:buNone/>
            </a:pPr>
            <a:endParaRPr lang="pt-BR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smtClean="0">
                <a:solidFill>
                  <a:srgbClr val="FFC000"/>
                </a:solidFill>
              </a:rPr>
              <a:t>MODELO ASSISTENCIAL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7" descr="hospital de b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8" y="333375"/>
            <a:ext cx="3841044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Imagem 10" descr="congres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89" y="333377"/>
            <a:ext cx="4159956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m 11" descr="cated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7" y="3645141"/>
            <a:ext cx="411762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12" descr="juscelin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3645141"/>
            <a:ext cx="2154766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tângulo 13"/>
          <p:cNvSpPr>
            <a:spLocks noChangeArrowheads="1"/>
          </p:cNvSpPr>
          <p:nvPr/>
        </p:nvSpPr>
        <p:spPr bwMode="auto">
          <a:xfrm>
            <a:off x="1883834" y="549516"/>
            <a:ext cx="383822" cy="358775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1800">
              <a:solidFill>
                <a:srgbClr val="000000"/>
              </a:solidFill>
            </a:endParaRPr>
          </a:p>
        </p:txBody>
      </p:sp>
      <p:pic>
        <p:nvPicPr>
          <p:cNvPr id="19462" name="Imagem 14" descr="juscelino2.jpg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/>
          <a:stretch>
            <a:fillRect/>
          </a:stretch>
        </p:blipFill>
        <p:spPr bwMode="auto">
          <a:xfrm>
            <a:off x="7260170" y="3645141"/>
            <a:ext cx="1162756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CaixaDeTexto 15"/>
          <p:cNvSpPr txBox="1">
            <a:spLocks noChangeArrowheads="1"/>
          </p:cNvSpPr>
          <p:nvPr/>
        </p:nvSpPr>
        <p:spPr bwMode="auto">
          <a:xfrm>
            <a:off x="4572111" y="5589708"/>
            <a:ext cx="390454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>
                <a:solidFill>
                  <a:srgbClr val="FFFF00"/>
                </a:solidFill>
              </a:rPr>
              <a:t>"Deste planalto Central, desta solidão que em breve se transformará em cérebro das altas decisões nacionais, lanço os olhos mais uma vez sobre o amanhã do meu país e antevejo esta alvorada com fé inquebrantável e uma confiança sem limites no seu grande destino."  </a:t>
            </a:r>
            <a:r>
              <a:rPr lang="pt-BR" altLang="pt-BR" sz="900">
                <a:solidFill>
                  <a:srgbClr val="FFFF00"/>
                </a:solidFill>
              </a:rPr>
              <a:t>[J.K]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>
              <a:solidFill>
                <a:srgbClr val="FFFF00"/>
              </a:solidFill>
            </a:endParaRPr>
          </a:p>
        </p:txBody>
      </p:sp>
      <p:sp>
        <p:nvSpPr>
          <p:cNvPr id="19464" name="CaixaDeTexto 16"/>
          <p:cNvSpPr txBox="1">
            <a:spLocks noChangeArrowheads="1"/>
          </p:cNvSpPr>
          <p:nvPr/>
        </p:nvSpPr>
        <p:spPr bwMode="auto">
          <a:xfrm>
            <a:off x="347133" y="3224454"/>
            <a:ext cx="826487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pt-BR" sz="1200">
                <a:solidFill>
                  <a:srgbClr val="FFFF00"/>
                </a:solidFill>
              </a:rPr>
              <a:t>“</a:t>
            </a:r>
            <a:r>
              <a:rPr lang="pt-BR" altLang="ja-JP" sz="1200">
                <a:solidFill>
                  <a:srgbClr val="FFFF00"/>
                </a:solidFill>
              </a:rPr>
              <a:t>Tantos pisam esse chão que ele talvez um dia se humanize.</a:t>
            </a:r>
            <a:r>
              <a:rPr lang="ja-JP" altLang="pt-BR" sz="1200">
                <a:solidFill>
                  <a:srgbClr val="FFFF00"/>
                </a:solidFill>
              </a:rPr>
              <a:t>”</a:t>
            </a:r>
            <a:r>
              <a:rPr lang="pt-BR" altLang="ja-JP" sz="1200">
                <a:solidFill>
                  <a:srgbClr val="FFFF00"/>
                </a:solidFill>
              </a:rPr>
              <a:t> </a:t>
            </a:r>
            <a:r>
              <a:rPr lang="pt-BR" altLang="ja-JP" sz="900">
                <a:solidFill>
                  <a:srgbClr val="FFFF00"/>
                </a:solidFill>
              </a:rPr>
              <a:t>[C.D.A]</a:t>
            </a:r>
            <a:endParaRPr lang="pt-BR" altLang="pt-BR" sz="9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/>
              <a:t>II. RH &amp; ORG. SERVIÇOS DE SAÚDE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700808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NÍVEL PRIMÁRIO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51520" y="2708920"/>
            <a:ext cx="86409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39552" y="3356992"/>
            <a:ext cx="243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MÉDIA COMPLEXIDADE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4365104"/>
            <a:ext cx="86409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9552" y="5229200"/>
            <a:ext cx="222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ALTA COMPLEXIDADE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51520" y="6237312"/>
            <a:ext cx="86409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eta para a direita 10"/>
          <p:cNvSpPr/>
          <p:nvPr/>
        </p:nvSpPr>
        <p:spPr>
          <a:xfrm>
            <a:off x="3275856" y="1556792"/>
            <a:ext cx="864096" cy="8640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275856" y="3109610"/>
            <a:ext cx="864096" cy="8640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275856" y="4981818"/>
            <a:ext cx="864096" cy="8640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70158" y="1331476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prstClr val="black"/>
                </a:solidFill>
              </a:rPr>
              <a:t>RH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270158" y="2236222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TECNOLOGIA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70158" y="310961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black"/>
                </a:solidFill>
              </a:rPr>
              <a:t>RH</a:t>
            </a:r>
            <a:endParaRPr lang="pt-BR" sz="3200" dirty="0">
              <a:solidFill>
                <a:prstClr val="black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70157" y="3823131"/>
            <a:ext cx="2094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prstClr val="black"/>
                </a:solidFill>
              </a:rPr>
              <a:t>TECNOLOGIA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58325" y="5380759"/>
            <a:ext cx="3462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prstClr val="black"/>
                </a:solidFill>
              </a:rPr>
              <a:t>TECNOLOGIA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280097" y="4653136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prstClr val="black"/>
                </a:solidFill>
              </a:rPr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42833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/>
              <a:t>VI. ATENÇÃO PRIMÁRIA DE SAÚDE – CONCEITOS / OPERACIONALIDADE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556792"/>
            <a:ext cx="346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</a:rPr>
              <a:t>CONCEITO CLÁSSICO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3" name="Triângulo isósceles 2"/>
          <p:cNvSpPr/>
          <p:nvPr/>
        </p:nvSpPr>
        <p:spPr>
          <a:xfrm>
            <a:off x="2339752" y="1818402"/>
            <a:ext cx="4320480" cy="4589348"/>
          </a:xfrm>
          <a:prstGeom prst="triangl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843808" y="5301208"/>
            <a:ext cx="33123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563888" y="3789040"/>
            <a:ext cx="1872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985892" y="566124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PRIMÁRIA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59498" y="4437112"/>
            <a:ext cx="140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SECUNDÁRIA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92967" y="3392895"/>
            <a:ext cx="116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TERCIÁRIA</a:t>
            </a:r>
            <a:endParaRPr lang="pt-BR" dirty="0">
              <a:solidFill>
                <a:prstClr val="black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7380312" y="1700808"/>
            <a:ext cx="0" cy="470694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7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0290" y="2651309"/>
            <a:ext cx="10631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</a:rPr>
              <a:t>APS</a:t>
            </a:r>
            <a:endParaRPr lang="pt-BR" sz="440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93684" y="548680"/>
            <a:ext cx="1556323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URGÊNCIAS/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EMERGÊNCIAS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2712863"/>
            <a:ext cx="134645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ATENÇÃO 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HOSPITALAR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14999" y="2712862"/>
            <a:ext cx="16098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ATENÇÃO 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ESPECIALIZADA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12160" y="4221088"/>
            <a:ext cx="197336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VIGILÂNCIA/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MONITORAMENTO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56797" y="4221087"/>
            <a:ext cx="127150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VIGILÂNCIA</a:t>
            </a:r>
            <a:endParaRPr lang="pt-BR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SANITÁRIA</a:t>
            </a:r>
          </a:p>
        </p:txBody>
      </p:sp>
      <p:cxnSp>
        <p:nvCxnSpPr>
          <p:cNvPr id="11" name="Conector de seta reta 10"/>
          <p:cNvCxnSpPr>
            <a:stCxn id="5" idx="2"/>
            <a:endCxn id="4" idx="0"/>
          </p:cNvCxnSpPr>
          <p:nvPr/>
        </p:nvCxnSpPr>
        <p:spPr>
          <a:xfrm>
            <a:off x="4571846" y="1195011"/>
            <a:ext cx="0" cy="145629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6" idx="3"/>
            <a:endCxn id="4" idx="1"/>
          </p:cNvCxnSpPr>
          <p:nvPr/>
        </p:nvCxnSpPr>
        <p:spPr>
          <a:xfrm>
            <a:off x="2030027" y="3036029"/>
            <a:ext cx="2010263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4" idx="3"/>
            <a:endCxn id="7" idx="1"/>
          </p:cNvCxnSpPr>
          <p:nvPr/>
        </p:nvCxnSpPr>
        <p:spPr>
          <a:xfrm flipV="1">
            <a:off x="5103402" y="3036028"/>
            <a:ext cx="1911597" cy="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2628299" y="3420751"/>
            <a:ext cx="1411991" cy="80033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5103402" y="3420750"/>
            <a:ext cx="908758" cy="80033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5350007" y="1195011"/>
            <a:ext cx="1648833" cy="145629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2030027" y="1195011"/>
            <a:ext cx="1763657" cy="15178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84201" y="5085184"/>
            <a:ext cx="345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REDE ASSISTENCIAL POLIÁRQUICA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79512" y="6309320"/>
            <a:ext cx="127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MENDES, 2009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19491" y="5439236"/>
            <a:ext cx="7978076" cy="994122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VI. ATENÇÃO PRIMÁRIA DE SAÚDE - HOJE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6840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/>
              <a:t>VII. </a:t>
            </a:r>
            <a:r>
              <a:rPr lang="pt-BR" sz="2800" b="1" dirty="0" smtClean="0"/>
              <a:t>APS</a:t>
            </a:r>
            <a:r>
              <a:rPr lang="pt-BR" sz="2800" dirty="0" smtClean="0"/>
              <a:t> - CARACTERÍSTICAS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7815" y="1556792"/>
            <a:ext cx="832849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BR" sz="2800" dirty="0" smtClean="0">
                <a:solidFill>
                  <a:prstClr val="black"/>
                </a:solidFill>
              </a:rPr>
              <a:t>NÚCLEO ESTRATÉGICO DO SISTEMA ASSISTENCIAL</a:t>
            </a:r>
          </a:p>
          <a:p>
            <a:pPr marL="514350" indent="-514350">
              <a:buFontTx/>
              <a:buAutoNum type="arabicPeriod"/>
            </a:pPr>
            <a:r>
              <a:rPr lang="pt-BR" sz="2800" dirty="0" smtClean="0">
                <a:solidFill>
                  <a:prstClr val="black"/>
                </a:solidFill>
              </a:rPr>
              <a:t>POPULAÇÃO ADSCRITA (FAMÍLIAS </a:t>
            </a: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EQUIPE SF)</a:t>
            </a:r>
          </a:p>
          <a:p>
            <a:pPr marL="514350" indent="-514350">
              <a:buFontTx/>
              <a:buAutoNum type="arabicPeriod"/>
            </a:pP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BASE GEOGRÁFICA DEFINIDA  MÓDULOS</a:t>
            </a:r>
          </a:p>
          <a:p>
            <a:pPr marL="514350" indent="-514350">
              <a:buFontTx/>
              <a:buAutoNum type="arabicPeriod"/>
            </a:pP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PAPEL DO </a:t>
            </a:r>
            <a:r>
              <a:rPr lang="pt-BR" sz="2800" b="1" dirty="0" smtClean="0">
                <a:solidFill>
                  <a:prstClr val="black"/>
                </a:solidFill>
                <a:sym typeface="Wingdings" pitchFamily="2" charset="2"/>
              </a:rPr>
              <a:t>ACS</a:t>
            </a: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 (O USUÁRIO “FALA” COM O SISTEMA)</a:t>
            </a:r>
          </a:p>
          <a:p>
            <a:pPr marL="514350" indent="-514350">
              <a:buFontTx/>
              <a:buAutoNum type="arabicPeriod"/>
            </a:pP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ORGANIZA A </a:t>
            </a:r>
            <a:r>
              <a:rPr lang="pt-BR" sz="2800" b="1" dirty="0" smtClean="0">
                <a:solidFill>
                  <a:prstClr val="black"/>
                </a:solidFill>
                <a:sym typeface="Wingdings" pitchFamily="2" charset="2"/>
              </a:rPr>
              <a:t>DEMANDA</a:t>
            </a: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 E NÃO APENAS A OFERTA</a:t>
            </a:r>
          </a:p>
          <a:p>
            <a:endParaRPr lang="pt-BR" sz="2800" dirty="0">
              <a:solidFill>
                <a:prstClr val="black"/>
              </a:solidFill>
              <a:sym typeface="Wingdings" pitchFamily="2" charset="2"/>
            </a:endParaRPr>
          </a:p>
          <a:p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APS – OUTROS OBJETIVOS</a:t>
            </a:r>
          </a:p>
          <a:p>
            <a:endParaRPr lang="pt-BR" sz="28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CONTROLE SOCIAL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AUDITORIA CÍVICA( LAI)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prstClr val="black"/>
                </a:solidFill>
                <a:sym typeface="Wingdings" pitchFamily="2" charset="2"/>
              </a:rPr>
              <a:t>COGESTÃO</a:t>
            </a:r>
          </a:p>
          <a:p>
            <a:pPr marL="514350" indent="-514350">
              <a:buFontTx/>
              <a:buAutoNum type="arabicPeriod"/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514350" indent="-514350">
              <a:buFontTx/>
              <a:buAutoNum type="arabicPeriod"/>
            </a:pP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/>
              <a:t>VIII. RH PARA A SAÚDE</a:t>
            </a:r>
            <a:br>
              <a:rPr lang="pt-BR" sz="2800" dirty="0" smtClean="0"/>
            </a:br>
            <a:r>
              <a:rPr lang="pt-BR" sz="2800" dirty="0" smtClean="0"/>
              <a:t>PROPOSTA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556792"/>
            <a:ext cx="69976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prstClr val="black"/>
                </a:solidFill>
              </a:rPr>
              <a:t>CARREIRA DE ESTADO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</a:rPr>
              <a:t>MERCADO  </a:t>
            </a:r>
            <a:r>
              <a:rPr lang="pt-BR" sz="2800" b="1" dirty="0" smtClean="0">
                <a:solidFill>
                  <a:prstClr val="black"/>
                </a:solidFill>
              </a:rPr>
              <a:t>OU</a:t>
            </a:r>
            <a:r>
              <a:rPr lang="pt-BR" sz="2800" dirty="0" smtClean="0">
                <a:solidFill>
                  <a:prstClr val="black"/>
                </a:solidFill>
              </a:rPr>
              <a:t> SERVIÇO PÚBLICO</a:t>
            </a:r>
          </a:p>
          <a:p>
            <a:endParaRPr lang="pt-BR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</a:rPr>
              <a:t>SERVIÇO PÚBLICO  = (SUS)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</a:rPr>
              <a:t>(MODELO&gt;&gt;  JUDICIÁRIO/FA/RE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</a:rPr>
              <a:t>PERMITE DISTRIBUIÇÃO EQUILIBRADA DE </a:t>
            </a:r>
            <a:r>
              <a:rPr lang="pt-BR" sz="2800" b="1" dirty="0" smtClean="0">
                <a:solidFill>
                  <a:prstClr val="black"/>
                </a:solidFill>
              </a:rPr>
              <a:t>RH</a:t>
            </a:r>
            <a:endParaRPr lang="pt-B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CIÊNCIA &amp; GESTÃO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O que entrava a execução de políticas públicas? </a:t>
            </a:r>
            <a:endParaRPr lang="pt-BR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FFC000"/>
                </a:solidFill>
              </a:rPr>
              <a:t>Lei de Licitações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FFC000"/>
                </a:solidFill>
              </a:rPr>
              <a:t>Lei da Responsabilidade Fiscal (LRF)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FFC000"/>
                </a:solidFill>
              </a:rPr>
              <a:t>Controle e Auditoria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4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0" y="4048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CONCEITO DE SAÚDE </a:t>
            </a:r>
          </a:p>
          <a:p>
            <a:pPr algn="ctr">
              <a:defRPr/>
            </a:pPr>
            <a:r>
              <a:rPr lang="pt-BR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2. Determinantes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4500" y="2071688"/>
            <a:ext cx="7683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pt-BR" sz="2800" dirty="0">
              <a:solidFill>
                <a:srgbClr val="FFFFCC"/>
              </a:solidFill>
              <a:latin typeface="Trebuchet MS" pitchFamily="34" charset="0"/>
            </a:endParaRPr>
          </a:p>
          <a:p>
            <a:pPr eaLnBrk="0" hangingPunct="0">
              <a:buClr>
                <a:srgbClr val="FFFF00"/>
              </a:buClr>
              <a:buSzPct val="75000"/>
              <a:defRPr/>
            </a:pPr>
            <a:r>
              <a:rPr lang="pt-BR" sz="2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7" name="Picture 4" descr="http://www.fisfar.ufc.br/petmedicina/images/stories/corao_estetoscopio_hipertensao_arterial_450x338_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5286380" cy="3970660"/>
          </a:xfrm>
          <a:prstGeom prst="rect">
            <a:avLst/>
          </a:prstGeom>
          <a:noFill/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381000" y="1354138"/>
            <a:ext cx="8255000" cy="5694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pt-BR" sz="2800" dirty="0">
                <a:solidFill>
                  <a:srgbClr val="C00000"/>
                </a:solidFill>
                <a:latin typeface="Trebuchet MS" pitchFamily="34" charset="0"/>
              </a:rPr>
              <a:t>Biológicos</a:t>
            </a:r>
          </a:p>
          <a:p>
            <a:pPr marL="514350" indent="-5143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Herança genética</a:t>
            </a:r>
          </a:p>
          <a:p>
            <a:pPr marL="514350" indent="-5143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Idade</a:t>
            </a:r>
          </a:p>
          <a:p>
            <a:pPr marL="514350" indent="-5143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Gênero</a:t>
            </a:r>
          </a:p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pt-BR" sz="2800" dirty="0">
                <a:solidFill>
                  <a:srgbClr val="C00000"/>
                </a:solidFill>
                <a:latin typeface="Trebuchet MS" pitchFamily="34" charset="0"/>
              </a:rPr>
              <a:t>2. Sociais</a:t>
            </a:r>
          </a:p>
          <a:p>
            <a:pPr marL="514350" indent="-514350" eaLnBrk="0" hangingPunct="0">
              <a:spcBef>
                <a:spcPct val="50000"/>
              </a:spcBef>
              <a:buFontTx/>
              <a:buChar char="-"/>
              <a:defRPr/>
            </a:pP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Econômicos </a:t>
            </a:r>
          </a:p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-   Sócio-Culturais</a:t>
            </a:r>
          </a:p>
          <a:p>
            <a:pPr marL="514350" indent="-514350" eaLnBrk="0" hangingPunct="0">
              <a:spcBef>
                <a:spcPct val="50000"/>
              </a:spcBef>
              <a:defRPr/>
            </a:pP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-   Ambientais</a:t>
            </a:r>
          </a:p>
          <a:p>
            <a:pPr marL="514350" indent="-514350" eaLnBrk="0" hangingPunct="0">
              <a:spcBef>
                <a:spcPct val="50000"/>
              </a:spcBef>
              <a:buFontTx/>
              <a:buChar char="-"/>
              <a:defRPr/>
            </a:pPr>
            <a:endParaRPr lang="pt-BR" sz="2800" dirty="0">
              <a:solidFill>
                <a:srgbClr val="1F497D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15875" y="6149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black"/>
                </a:solidFill>
              </a:rPr>
              <a:t>OBRIGADO</a:t>
            </a:r>
          </a:p>
        </p:txBody>
      </p:sp>
      <p:pic>
        <p:nvPicPr>
          <p:cNvPr id="20483" name="Picture 1" descr="enterro na re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5600"/>
            <a:ext cx="71278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Transição Epidemiológica*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As “Eras”</a:t>
            </a:r>
            <a:r>
              <a:rPr lang="pt-BR" sz="2000" b="1" dirty="0" smtClean="0">
                <a:solidFill>
                  <a:srgbClr val="FFFF00"/>
                </a:solidFill>
              </a:rPr>
              <a:t>(USA)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634307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*Fonte: </a:t>
            </a:r>
            <a:r>
              <a:rPr lang="pt-BR" dirty="0" err="1" smtClean="0">
                <a:solidFill>
                  <a:srgbClr val="FFFF00"/>
                </a:solidFill>
              </a:rPr>
              <a:t>Braunwald</a:t>
            </a:r>
            <a:r>
              <a:rPr lang="pt-BR" dirty="0" smtClean="0">
                <a:solidFill>
                  <a:srgbClr val="FFFF00"/>
                </a:solidFill>
              </a:rPr>
              <a:t>, 2013. Tratado de Doenças CV. 9ª edição  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4579" name="Group 3"/>
          <p:cNvGrpSpPr>
            <a:grpSpLocks noChangeAspect="1"/>
          </p:cNvGrpSpPr>
          <p:nvPr/>
        </p:nvGrpSpPr>
        <p:grpSpPr bwMode="auto">
          <a:xfrm>
            <a:off x="571500" y="1928813"/>
            <a:ext cx="8027988" cy="3395663"/>
            <a:chOff x="360" y="1215"/>
            <a:chExt cx="5057" cy="2139"/>
          </a:xfrm>
        </p:grpSpPr>
        <p:sp>
          <p:nvSpPr>
            <p:cNvPr id="24578" name="AutoShape 2"/>
            <p:cNvSpPr>
              <a:spLocks noChangeAspect="1" noChangeArrowheads="1" noTextEdit="1"/>
            </p:cNvSpPr>
            <p:nvPr/>
          </p:nvSpPr>
          <p:spPr bwMode="auto">
            <a:xfrm>
              <a:off x="360" y="1215"/>
              <a:ext cx="5057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0" y="1215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60" y="1491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360" y="1767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360" y="2043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696" y="2370"/>
              <a:ext cx="12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|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766" y="2235"/>
              <a:ext cx="12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|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762" y="2367"/>
              <a:ext cx="12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|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3779" y="2229"/>
              <a:ext cx="12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|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4571" y="232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4820" y="2367"/>
              <a:ext cx="12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  <a:cs typeface="Arial" pitchFamily="34" charset="0"/>
                </a:rPr>
                <a:t>|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579" y="2488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1237" y="1557"/>
              <a:ext cx="1161" cy="6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1237" y="1557"/>
              <a:ext cx="1161" cy="68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1558" y="1600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1900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1797" y="1600"/>
              <a:ext cx="3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1834" y="1600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1930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2078" y="1600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1321" y="1876"/>
              <a:ext cx="10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Era da regressão das 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1553" y="2044"/>
              <a:ext cx="5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pandemias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2084" y="2044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365" y="2511"/>
              <a:ext cx="1014" cy="6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365" y="2511"/>
              <a:ext cx="1014" cy="66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600" y="2563"/>
              <a:ext cx="56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Antes 1900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1146" y="2617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456" y="2839"/>
              <a:ext cx="72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Era da peste e </a:t>
              </a:r>
              <a:endParaRPr kumimoji="0" lang="pt-B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1167" y="2839"/>
              <a:ext cx="1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 </a:t>
              </a:r>
              <a:endParaRPr kumimoji="0" lang="pt-B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745" y="3004"/>
              <a:ext cx="26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fome</a:t>
              </a:r>
              <a:endParaRPr kumimoji="0" lang="pt-B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1001" y="3058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2039" y="2518"/>
              <a:ext cx="1480" cy="8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2039" y="2512"/>
              <a:ext cx="1480" cy="836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2521" y="2545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1930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2761" y="2533"/>
              <a:ext cx="3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2797" y="2545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1965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3042" y="2545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2391" y="2785"/>
              <a:ext cx="82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Era das doenças 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2133" y="2953"/>
              <a:ext cx="135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degenerativas criadas pelo 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2594" y="3120"/>
              <a:ext cx="38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homem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969" y="3156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3170" y="1440"/>
              <a:ext cx="1262" cy="7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3170" y="1440"/>
              <a:ext cx="1262" cy="796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28" name="Rectangle 52"/>
            <p:cNvSpPr>
              <a:spLocks noChangeArrowheads="1"/>
            </p:cNvSpPr>
            <p:nvPr/>
          </p:nvSpPr>
          <p:spPr bwMode="auto">
            <a:xfrm>
              <a:off x="3542" y="1486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1965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9" name="Rectangle 53"/>
            <p:cNvSpPr>
              <a:spLocks noChangeArrowheads="1"/>
            </p:cNvSpPr>
            <p:nvPr/>
          </p:nvSpPr>
          <p:spPr bwMode="auto">
            <a:xfrm>
              <a:off x="3781" y="1486"/>
              <a:ext cx="3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3818" y="1486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2000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1" name="Rectangle 55"/>
            <p:cNvSpPr>
              <a:spLocks noChangeArrowheads="1"/>
            </p:cNvSpPr>
            <p:nvPr/>
          </p:nvSpPr>
          <p:spPr bwMode="auto">
            <a:xfrm>
              <a:off x="4062" y="1562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3412" y="1761"/>
              <a:ext cx="82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Era das doenças 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3" name="Rectangle 57"/>
            <p:cNvSpPr>
              <a:spLocks noChangeArrowheads="1"/>
            </p:cNvSpPr>
            <p:nvPr/>
          </p:nvSpPr>
          <p:spPr bwMode="auto">
            <a:xfrm>
              <a:off x="4219" y="1837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4" name="Rectangle 58"/>
            <p:cNvSpPr>
              <a:spLocks noChangeArrowheads="1"/>
            </p:cNvSpPr>
            <p:nvPr/>
          </p:nvSpPr>
          <p:spPr bwMode="auto">
            <a:xfrm>
              <a:off x="3279" y="2037"/>
              <a:ext cx="10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degenerativas tardias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5" name="Rectangle 59"/>
            <p:cNvSpPr>
              <a:spLocks noChangeArrowheads="1"/>
            </p:cNvSpPr>
            <p:nvPr/>
          </p:nvSpPr>
          <p:spPr bwMode="auto">
            <a:xfrm>
              <a:off x="4323" y="2113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6" name="Rectangle 60"/>
            <p:cNvSpPr>
              <a:spLocks noChangeArrowheads="1"/>
            </p:cNvSpPr>
            <p:nvPr/>
          </p:nvSpPr>
          <p:spPr bwMode="auto">
            <a:xfrm>
              <a:off x="4301" y="2501"/>
              <a:ext cx="1105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37" name="Rectangle 61"/>
            <p:cNvSpPr>
              <a:spLocks noChangeArrowheads="1"/>
            </p:cNvSpPr>
            <p:nvPr/>
          </p:nvSpPr>
          <p:spPr bwMode="auto">
            <a:xfrm>
              <a:off x="4301" y="2501"/>
              <a:ext cx="1105" cy="67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38" name="Rectangle 62"/>
            <p:cNvSpPr>
              <a:spLocks noChangeArrowheads="1"/>
            </p:cNvSpPr>
            <p:nvPr/>
          </p:nvSpPr>
          <p:spPr bwMode="auto">
            <a:xfrm>
              <a:off x="4690" y="2545"/>
              <a:ext cx="3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2000 +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9" name="Rectangle 63"/>
            <p:cNvSpPr>
              <a:spLocks noChangeArrowheads="1"/>
            </p:cNvSpPr>
            <p:nvPr/>
          </p:nvSpPr>
          <p:spPr bwMode="auto">
            <a:xfrm>
              <a:off x="5018" y="2545"/>
              <a:ext cx="8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0" name="Rectangle 64"/>
            <p:cNvSpPr>
              <a:spLocks noChangeArrowheads="1"/>
            </p:cNvSpPr>
            <p:nvPr/>
          </p:nvSpPr>
          <p:spPr bwMode="auto">
            <a:xfrm>
              <a:off x="4419" y="2821"/>
              <a:ext cx="9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Era da inatividade 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1" name="Rectangle 65"/>
            <p:cNvSpPr>
              <a:spLocks noChangeArrowheads="1"/>
            </p:cNvSpPr>
            <p:nvPr/>
          </p:nvSpPr>
          <p:spPr bwMode="auto">
            <a:xfrm>
              <a:off x="4534" y="2989"/>
              <a:ext cx="6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–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2" name="Rectangle 66"/>
            <p:cNvSpPr>
              <a:spLocks noChangeArrowheads="1"/>
            </p:cNvSpPr>
            <p:nvPr/>
          </p:nvSpPr>
          <p:spPr bwMode="auto">
            <a:xfrm>
              <a:off x="4594" y="2989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3" name="Rectangle 67"/>
            <p:cNvSpPr>
              <a:spLocks noChangeArrowheads="1"/>
            </p:cNvSpPr>
            <p:nvPr/>
          </p:nvSpPr>
          <p:spPr bwMode="auto">
            <a:xfrm>
              <a:off x="4620" y="2989"/>
              <a:ext cx="51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obesidade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4" name="Rectangle 68"/>
            <p:cNvSpPr>
              <a:spLocks noChangeArrowheads="1"/>
            </p:cNvSpPr>
            <p:nvPr/>
          </p:nvSpPr>
          <p:spPr bwMode="auto">
            <a:xfrm>
              <a:off x="5122" y="2989"/>
              <a:ext cx="12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5" name="Rectangle 69"/>
            <p:cNvSpPr>
              <a:spLocks noChangeArrowheads="1"/>
            </p:cNvSpPr>
            <p:nvPr/>
          </p:nvSpPr>
          <p:spPr bwMode="auto">
            <a:xfrm>
              <a:off x="5177" y="2989"/>
              <a:ext cx="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4" name="Conector reto 83"/>
          <p:cNvCxnSpPr/>
          <p:nvPr/>
        </p:nvCxnSpPr>
        <p:spPr bwMode="auto">
          <a:xfrm>
            <a:off x="1142976" y="3786190"/>
            <a:ext cx="6572296" cy="158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5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importância da obesidade o sobrepeso e o sedentarismo</a:t>
            </a:r>
            <a:endParaRPr lang="pt-BR" b="1" dirty="0"/>
          </a:p>
        </p:txBody>
      </p:sp>
      <p:sp>
        <p:nvSpPr>
          <p:cNvPr id="65" name="Retângulo de cantos arredondados 64"/>
          <p:cNvSpPr/>
          <p:nvPr/>
        </p:nvSpPr>
        <p:spPr bwMode="auto">
          <a:xfrm>
            <a:off x="3286116" y="1643050"/>
            <a:ext cx="1857388" cy="64294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aseline="-25000" dirty="0" smtClean="0">
                <a:latin typeface="Arial" pitchFamily="34" charset="0"/>
              </a:rPr>
              <a:t/>
            </a:r>
            <a:br>
              <a:rPr lang="pt-BR" sz="800" baseline="-25000" dirty="0" smtClean="0">
                <a:latin typeface="Arial" pitchFamily="34" charset="0"/>
              </a:rPr>
            </a:b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</a:rPr>
              <a:t>DIABETES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6" name="Retângulo de cantos arredondados 65"/>
          <p:cNvSpPr/>
          <p:nvPr/>
        </p:nvSpPr>
        <p:spPr bwMode="auto">
          <a:xfrm>
            <a:off x="5500694" y="2428868"/>
            <a:ext cx="2786082" cy="85725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smtClean="0">
                <a:solidFill>
                  <a:srgbClr val="FFFF00"/>
                </a:solidFill>
                <a:latin typeface="Arial" pitchFamily="34" charset="0"/>
              </a:rPr>
              <a:t>HIPERTENSÃO 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</a:rPr>
              <a:t>ARTERIAL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7" name="Retângulo de cantos arredondados 66"/>
          <p:cNvSpPr/>
          <p:nvPr/>
        </p:nvSpPr>
        <p:spPr bwMode="auto">
          <a:xfrm>
            <a:off x="428596" y="2357430"/>
            <a:ext cx="2428892" cy="92869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800" baseline="-25000" dirty="0" smtClean="0"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aseline="-25000" dirty="0" smtClean="0">
                <a:latin typeface="Arial" pitchFamily="34" charset="0"/>
              </a:rPr>
              <a:t/>
            </a:r>
            <a:br>
              <a:rPr lang="pt-BR" sz="800" baseline="-25000" dirty="0" smtClean="0">
                <a:latin typeface="Arial" pitchFamily="34" charset="0"/>
              </a:rPr>
            </a:b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</a:rPr>
              <a:t>DISLIPDEMIAS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8" name="Retângulo de cantos arredondados 67"/>
          <p:cNvSpPr/>
          <p:nvPr/>
        </p:nvSpPr>
        <p:spPr bwMode="auto">
          <a:xfrm>
            <a:off x="1857356" y="3542848"/>
            <a:ext cx="4929222" cy="102916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aseline="-25000" dirty="0" smtClean="0">
                <a:latin typeface="Arial" pitchFamily="34" charset="0"/>
              </a:rPr>
              <a:t/>
            </a:r>
            <a:br>
              <a:rPr lang="pt-BR" sz="800" baseline="-25000" dirty="0" smtClean="0">
                <a:latin typeface="Arial" pitchFamily="34" charset="0"/>
              </a:rPr>
            </a:b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</a:rPr>
              <a:t>OBESIDADE / SOBREPESO / SEDENTARISMO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Conector de seta reta 84"/>
          <p:cNvCxnSpPr/>
          <p:nvPr/>
        </p:nvCxnSpPr>
        <p:spPr bwMode="auto">
          <a:xfrm rot="5400000">
            <a:off x="3715538" y="2928140"/>
            <a:ext cx="1000132" cy="1588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99" name="Grupo 98"/>
          <p:cNvGrpSpPr/>
          <p:nvPr/>
        </p:nvGrpSpPr>
        <p:grpSpPr>
          <a:xfrm>
            <a:off x="1214414" y="3443514"/>
            <a:ext cx="500066" cy="652466"/>
            <a:chOff x="1214414" y="3443514"/>
            <a:chExt cx="500066" cy="652466"/>
          </a:xfrm>
        </p:grpSpPr>
        <p:cxnSp>
          <p:nvCxnSpPr>
            <p:cNvPr id="92" name="Conector de seta reta 91"/>
            <p:cNvCxnSpPr/>
            <p:nvPr/>
          </p:nvCxnSpPr>
          <p:spPr bwMode="auto">
            <a:xfrm>
              <a:off x="1214414" y="4071942"/>
              <a:ext cx="500066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Conector de seta reta 95"/>
            <p:cNvCxnSpPr/>
            <p:nvPr/>
          </p:nvCxnSpPr>
          <p:spPr bwMode="auto">
            <a:xfrm rot="16200000" flipV="1">
              <a:off x="892943" y="3764985"/>
              <a:ext cx="652466" cy="9524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0" name="Grupo 99"/>
          <p:cNvGrpSpPr>
            <a:grpSpLocks noChangeAspect="1"/>
          </p:cNvGrpSpPr>
          <p:nvPr/>
        </p:nvGrpSpPr>
        <p:grpSpPr>
          <a:xfrm flipH="1">
            <a:off x="6929454" y="3429000"/>
            <a:ext cx="571504" cy="652466"/>
            <a:chOff x="1214414" y="3443514"/>
            <a:chExt cx="500066" cy="652466"/>
          </a:xfrm>
        </p:grpSpPr>
        <p:cxnSp>
          <p:nvCxnSpPr>
            <p:cNvPr id="101" name="Conector de seta reta 100"/>
            <p:cNvCxnSpPr/>
            <p:nvPr/>
          </p:nvCxnSpPr>
          <p:spPr bwMode="auto">
            <a:xfrm>
              <a:off x="1214414" y="4071942"/>
              <a:ext cx="500066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16200000" flipV="1">
              <a:off x="892943" y="3764985"/>
              <a:ext cx="652466" cy="9524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Seta para baixo 102"/>
          <p:cNvSpPr/>
          <p:nvPr/>
        </p:nvSpPr>
        <p:spPr bwMode="auto">
          <a:xfrm>
            <a:off x="4000496" y="4643446"/>
            <a:ext cx="500066" cy="71438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Retângulo de cantos arredondados 103"/>
          <p:cNvSpPr/>
          <p:nvPr/>
        </p:nvSpPr>
        <p:spPr bwMode="auto">
          <a:xfrm>
            <a:off x="2639778" y="5500702"/>
            <a:ext cx="3200196" cy="64294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aseline="-25000" dirty="0" smtClean="0">
                <a:latin typeface="Arial" pitchFamily="34" charset="0"/>
              </a:rPr>
              <a:t/>
            </a:r>
            <a:br>
              <a:rPr lang="pt-BR" sz="800" baseline="-25000" dirty="0" smtClean="0">
                <a:latin typeface="Arial" pitchFamily="34" charset="0"/>
              </a:rPr>
            </a:b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</a:rPr>
              <a:t>ATEROSCLEROSE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FF00"/>
                </a:solidFill>
              </a:rPr>
              <a:t>Transição Epidemiológica – Estágios </a:t>
            </a:r>
            <a:r>
              <a:rPr lang="pt-BR" sz="2000" dirty="0" smtClean="0">
                <a:solidFill>
                  <a:srgbClr val="FFFF00"/>
                </a:solidFill>
              </a:rPr>
              <a:t>(USA)</a:t>
            </a:r>
            <a:endParaRPr lang="pt-BR" sz="2000" b="1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79303"/>
              </p:ext>
            </p:extLst>
          </p:nvPr>
        </p:nvGraphicFramePr>
        <p:xfrm>
          <a:off x="214282" y="1214422"/>
          <a:ext cx="8643998" cy="5236769"/>
        </p:xfrm>
        <a:graphic>
          <a:graphicData uri="http://schemas.openxmlformats.org/drawingml/2006/table">
            <a:tbl>
              <a:tblPr/>
              <a:tblGrid>
                <a:gridCol w="2203372"/>
                <a:gridCol w="3154478"/>
                <a:gridCol w="1428760"/>
                <a:gridCol w="1857388"/>
              </a:tblGrid>
              <a:tr h="257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Calibri"/>
                          <a:ea typeface="Calibri"/>
                          <a:cs typeface="Times New Roman"/>
                        </a:rPr>
                        <a:t>Estágio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Calibri"/>
                          <a:ea typeface="Calibri"/>
                          <a:cs typeface="Times New Roman"/>
                        </a:rPr>
                        <a:t>Características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Calibri"/>
                          <a:ea typeface="Calibri"/>
                          <a:cs typeface="Times New Roman"/>
                        </a:rPr>
                        <a:t>Óbitos por DCV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Calibri"/>
                          <a:ea typeface="Calibri"/>
                          <a:cs typeface="Times New Roman"/>
                        </a:rPr>
                        <a:t>Tipos de DCV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305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I.     Era da peste e da fome (antes de 1900)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Desnutrição e DI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Mortalidade infantil elevada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Baixa expectativa de vida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Menos de  10%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D. Reumática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DCV por infecção/desnutrição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81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II.</a:t>
                      </a:r>
                      <a:r>
                        <a:rPr lang="pt-BR" sz="1500" baseline="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Pandemias em regressão (1900 a 1930)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Melhoras na nutrição e saúde pública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Queda acentuada da mortalidade infantil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Queda de óbitos por desnutrição e infecção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 10% e 35%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latin typeface="Calibri"/>
                          <a:ea typeface="Calibri"/>
                          <a:cs typeface="Times New Roman"/>
                        </a:rPr>
                        <a:t>Valvopatia</a:t>
                      </a: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 reumática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HA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DAC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AVC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5457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III.     Doenças degenerativas causadas pelo homem (1930 a 1965)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Maior ingestão de gordura e calorias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Redução da atividade </a:t>
                      </a: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física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HA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Aterosclerose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Aumento da expectativa de vida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DCD excede MI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35% a 65%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DAC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AVC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305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IV.</a:t>
                      </a:r>
                      <a:r>
                        <a:rPr lang="pt-BR" sz="1500" baseline="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pt-BR" sz="1500" dirty="0" smtClean="0">
                          <a:latin typeface="Calibri"/>
                          <a:ea typeface="Calibri"/>
                          <a:cs typeface="Times New Roman"/>
                        </a:rPr>
                        <a:t>Doenças degenerativas tardias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DCV e CA = causas principais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Melhor tratamento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Diminuem os óbitos por DCV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DCV afetando idosos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40 a 50%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DAC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AVC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Calibri"/>
                          <a:ea typeface="Calibri"/>
                          <a:cs typeface="Times New Roman"/>
                        </a:rPr>
                        <a:t>ICC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4" name="Título 2"/>
          <p:cNvSpPr txBox="1">
            <a:spLocks/>
          </p:cNvSpPr>
          <p:nvPr/>
        </p:nvSpPr>
        <p:spPr bwMode="auto">
          <a:xfrm>
            <a:off x="5679390" y="6302150"/>
            <a:ext cx="3643370" cy="6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Fonte: </a:t>
            </a:r>
            <a:r>
              <a:rPr kumimoji="0" lang="pt-B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Braunwald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– Tratado DCV, 2013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TRANSIÇÃO </a:t>
            </a:r>
            <a:r>
              <a:rPr lang="pt-BR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EPIDEMIOLÓGICA NO BRASIL</a:t>
            </a:r>
          </a:p>
          <a:p>
            <a:pPr algn="ctr">
              <a:defRPr/>
            </a:pPr>
            <a:r>
              <a:rPr lang="pt-B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Redução Doença da Pobreza e Aumento das DCNT</a:t>
            </a:r>
            <a:r>
              <a:rPr lang="pt-BR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</a:rPr>
              <a:t> </a:t>
            </a:r>
            <a:endParaRPr lang="pt-BR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807650"/>
              </p:ext>
            </p:extLst>
          </p:nvPr>
        </p:nvGraphicFramePr>
        <p:xfrm>
          <a:off x="827584" y="1238250"/>
          <a:ext cx="7704856" cy="507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4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15999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TRANSIÇÃO DEMOGRÁFICA, SOCIAL E ECONÔMICA DO BRASIL </a:t>
            </a:r>
          </a:p>
        </p:txBody>
      </p:sp>
      <p:pic>
        <p:nvPicPr>
          <p:cNvPr id="20483" name="Imagem 7" descr="grafic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5" y="1143008"/>
            <a:ext cx="817174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m 11" descr="grafi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5"/>
          <a:stretch>
            <a:fillRect/>
          </a:stretch>
        </p:blipFill>
        <p:spPr bwMode="auto">
          <a:xfrm>
            <a:off x="508002" y="6072299"/>
            <a:ext cx="81731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12"/>
          <p:cNvSpPr txBox="1">
            <a:spLocks noChangeArrowheads="1"/>
          </p:cNvSpPr>
          <p:nvPr/>
        </p:nvSpPr>
        <p:spPr bwMode="auto">
          <a:xfrm rot="-5400000">
            <a:off x="370417" y="4369759"/>
            <a:ext cx="1143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100" b="1" smtClean="0">
                <a:solidFill>
                  <a:srgbClr val="000000"/>
                </a:solidFill>
              </a:rPr>
              <a:t>P/ 1000 NV</a:t>
            </a:r>
          </a:p>
        </p:txBody>
      </p:sp>
    </p:spTree>
    <p:extLst>
      <p:ext uri="{BB962C8B-B14F-4D97-AF65-F5344CB8AC3E}">
        <p14:creationId xmlns:p14="http://schemas.microsoft.com/office/powerpoint/2010/main" val="34836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16041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000" b="1" smtClean="0">
                <a:solidFill>
                  <a:srgbClr val="FFCC00"/>
                </a:solidFill>
              </a:rPr>
              <a:t>TRANSIÇÃO DEMOGRÁFICA, SOCIAL E ECONÔMICA DO BRASIL 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539044" y="1165225"/>
            <a:ext cx="8129412" cy="5503863"/>
            <a:chOff x="246" y="343"/>
            <a:chExt cx="6033" cy="3631"/>
          </a:xfrm>
        </p:grpSpPr>
        <p:pic>
          <p:nvPicPr>
            <p:cNvPr id="1843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43"/>
              <a:ext cx="6033" cy="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Rectangle 8"/>
            <p:cNvSpPr>
              <a:spLocks noChangeArrowheads="1"/>
            </p:cNvSpPr>
            <p:nvPr/>
          </p:nvSpPr>
          <p:spPr bwMode="auto">
            <a:xfrm>
              <a:off x="337" y="391"/>
              <a:ext cx="72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pt-BR" sz="6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280</TotalTime>
  <Words>760</Words>
  <Application>Microsoft Office PowerPoint</Application>
  <PresentationFormat>Apresentação na tela (4:3)</PresentationFormat>
  <Paragraphs>220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21</vt:i4>
      </vt:variant>
      <vt:variant>
        <vt:lpstr>Títulos de slides</vt:lpstr>
      </vt:variant>
      <vt:variant>
        <vt:i4>30</vt:i4>
      </vt:variant>
    </vt:vector>
  </HeadingPairs>
  <TitlesOfParts>
    <vt:vector size="51" baseType="lpstr">
      <vt:lpstr>Default Design</vt:lpstr>
      <vt:lpstr>1_Default Design</vt:lpstr>
      <vt:lpstr>2_Default Design</vt:lpstr>
      <vt:lpstr>3_Default Design</vt:lpstr>
      <vt:lpstr>5_Default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Seminário “Caminhos para inovação 2013”</vt:lpstr>
      <vt:lpstr>Apresentação do PowerPoint</vt:lpstr>
      <vt:lpstr>Apresentação do PowerPoint</vt:lpstr>
      <vt:lpstr>Transição Epidemiológica* As “Eras”(USA)</vt:lpstr>
      <vt:lpstr>A importância da obesidade o sobrepeso e o sedentarismo</vt:lpstr>
      <vt:lpstr>Transição Epidemiológica – Estágios (USA)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Pequeno Recuo no Tempo</vt:lpstr>
      <vt:lpstr>Um Pequeno Recuo no Tempo</vt:lpstr>
      <vt:lpstr>INOVAÇÃO (I)</vt:lpstr>
      <vt:lpstr>Apresentação do PowerPoint</vt:lpstr>
      <vt:lpstr>INOVAÇÃO (II)</vt:lpstr>
      <vt:lpstr>Apresentação do PowerPoint</vt:lpstr>
      <vt:lpstr>II. RH &amp; ORG. SERVIÇOS DE SAÚDE</vt:lpstr>
      <vt:lpstr>VI. ATENÇÃO PRIMÁRIA DE SAÚDE – CONCEITOS / OPERACIONALIDADE</vt:lpstr>
      <vt:lpstr>VI. ATENÇÃO PRIMÁRIA DE SAÚDE - HOJE</vt:lpstr>
      <vt:lpstr>VII. APS - CARACTERÍSTICAS</vt:lpstr>
      <vt:lpstr>VIII. RH PARA A SAÚDE PROPOSTA</vt:lpstr>
      <vt:lpstr>CIÊNCIA &amp; GESTÃO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 “Caminhos para Inovação 2013”</dc:title>
  <dc:creator>Geniberto Campos</dc:creator>
  <cp:lastModifiedBy>Geniberto Campos</cp:lastModifiedBy>
  <cp:revision>35</cp:revision>
  <dcterms:created xsi:type="dcterms:W3CDTF">2013-10-13T20:41:43Z</dcterms:created>
  <dcterms:modified xsi:type="dcterms:W3CDTF">2013-10-23T22:37:24Z</dcterms:modified>
</cp:coreProperties>
</file>