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514C831-C398-4AD7-8F1E-B80D1A453FAB}" type="datetimeFigureOut">
              <a:rPr lang="pt-BR" smtClean="0"/>
              <a:pPr/>
              <a:t>03/12/2014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813E02F-BD93-4566-A0E6-9EDFA868F9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lor.com.br/opiniao/3334086/hidreletricas-no-brasil-e-vitoria-do-obscurantism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lanetasustentavel.abril.com.br/noticia/desenvolvimento/jeffrey-sachs-conversa-mais-acao-menos-entrevista-rio-20-692083.shtml?func=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5661248"/>
            <a:ext cx="6400800" cy="841648"/>
          </a:xfrm>
        </p:spPr>
        <p:txBody>
          <a:bodyPr>
            <a:normAutofit/>
          </a:bodyPr>
          <a:lstStyle/>
          <a:p>
            <a:r>
              <a:rPr lang="pt-BR" b="1" dirty="0" smtClean="0"/>
              <a:t>Consultoria Legislativa do Senado Federal</a:t>
            </a:r>
          </a:p>
          <a:p>
            <a:r>
              <a:rPr lang="pt-BR" b="1" dirty="0" smtClean="0">
                <a:solidFill>
                  <a:srgbClr val="002060"/>
                </a:solidFill>
              </a:rPr>
              <a:t>4 de dezembro de 2014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439248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C000"/>
                </a:solidFill>
              </a:rPr>
              <a:t>Mineração, Energia e Meio Ambiente no Brasil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2700" b="1" dirty="0" smtClean="0">
                <a:solidFill>
                  <a:srgbClr val="002060"/>
                </a:solidFill>
              </a:rPr>
              <a:t>Ivan Dutra Faria</a:t>
            </a:r>
            <a:endParaRPr lang="pt-BR" sz="27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None/>
            </a:pPr>
            <a:endParaRPr lang="pt-BR" sz="2800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b="1" u="sng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</a:rPr>
              <a:t>Grandes Barragens</a:t>
            </a:r>
            <a:r>
              <a:rPr lang="pt-BR" sz="2800" u="sng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pt-BR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(*)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 :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Estruturas com altura igual ou superior a </a:t>
            </a:r>
            <a:r>
              <a:rPr lang="pt-BR" sz="2800" dirty="0" smtClean="0">
                <a:solidFill>
                  <a:srgbClr val="FFFF00"/>
                </a:solidFill>
                <a:latin typeface="Times New Roman" pitchFamily="18" charset="0"/>
              </a:rPr>
              <a:t>15m</a:t>
            </a:r>
            <a:r>
              <a:rPr lang="pt-BR" sz="2800" dirty="0" smtClean="0">
                <a:latin typeface="Times New Roman" pitchFamily="18" charset="0"/>
              </a:rPr>
              <a:t> e, também, as que possuem altura variável </a:t>
            </a:r>
            <a:r>
              <a:rPr lang="pt-BR" sz="2800" dirty="0" smtClean="0">
                <a:solidFill>
                  <a:srgbClr val="FFFF00"/>
                </a:solidFill>
                <a:latin typeface="Times New Roman" pitchFamily="18" charset="0"/>
              </a:rPr>
              <a:t>entre 10m e 15m</a:t>
            </a:r>
            <a:r>
              <a:rPr lang="pt-BR" sz="2800" dirty="0" smtClean="0">
                <a:latin typeface="Times New Roman" pitchFamily="18" charset="0"/>
              </a:rPr>
              <a:t>, desde que tenham capacidade de armazenar </a:t>
            </a:r>
            <a:r>
              <a:rPr lang="pt-BR" sz="2800" dirty="0" smtClean="0">
                <a:solidFill>
                  <a:srgbClr val="FFFF00"/>
                </a:solidFill>
                <a:latin typeface="Times New Roman" pitchFamily="18" charset="0"/>
              </a:rPr>
              <a:t>mais de 3 milhões m</a:t>
            </a:r>
            <a:r>
              <a:rPr lang="pt-BR" sz="2800" baseline="30000" dirty="0" smtClean="0">
                <a:solidFill>
                  <a:srgbClr val="FFFF00"/>
                </a:solidFill>
                <a:latin typeface="Times New Roman" pitchFamily="18" charset="0"/>
              </a:rPr>
              <a:t>3</a:t>
            </a:r>
            <a:r>
              <a:rPr lang="pt-BR" sz="2800" dirty="0" smtClean="0">
                <a:latin typeface="Times New Roman" pitchFamily="18" charset="0"/>
              </a:rPr>
              <a:t> de água em seus respectivos reservatórios.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Há mais de </a:t>
            </a:r>
            <a:r>
              <a:rPr lang="pt-BR" sz="2800" dirty="0" smtClean="0">
                <a:solidFill>
                  <a:srgbClr val="FFFF00"/>
                </a:solidFill>
                <a:latin typeface="Times New Roman" pitchFamily="18" charset="0"/>
              </a:rPr>
              <a:t>50 mil</a:t>
            </a:r>
            <a:r>
              <a:rPr lang="pt-BR" sz="2800" dirty="0" smtClean="0">
                <a:latin typeface="Times New Roman" pitchFamily="18" charset="0"/>
              </a:rPr>
              <a:t> grandes barragens em operação mundo afora.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1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(*) </a:t>
            </a:r>
            <a:r>
              <a:rPr lang="pt-BR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Comissão Internacional de Grandes Barragens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/>
            </a:r>
            <a:br>
              <a:rPr lang="pt-BR" sz="4000" b="1" dirty="0" smtClean="0">
                <a:solidFill>
                  <a:srgbClr val="FFC000"/>
                </a:solidFill>
              </a:rPr>
            </a:br>
            <a:r>
              <a:rPr lang="pt-BR" sz="4000" b="1" dirty="0" smtClean="0">
                <a:solidFill>
                  <a:srgbClr val="FFC000"/>
                </a:solidFill>
              </a:rPr>
              <a:t/>
            </a:r>
            <a:br>
              <a:rPr lang="pt-BR" sz="4000" b="1" dirty="0" smtClean="0">
                <a:solidFill>
                  <a:srgbClr val="FFC000"/>
                </a:solidFill>
              </a:rPr>
            </a:br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4536504"/>
          </a:xfr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China, Estados Unidos e Índia: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3 primeiros</a:t>
            </a:r>
            <a:r>
              <a:rPr lang="pt-BR" sz="2800" dirty="0" smtClean="0">
                <a:latin typeface="Times New Roman" pitchFamily="18" charset="0"/>
              </a:rPr>
              <a:t>.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O Japão e a Coreia do Sul: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4ª e 5ª</a:t>
            </a:r>
            <a:r>
              <a:rPr lang="pt-BR" sz="2800" dirty="0" smtClean="0">
                <a:latin typeface="Times New Roman" pitchFamily="18" charset="0"/>
              </a:rPr>
              <a:t> posições.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Canadá (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6º</a:t>
            </a:r>
            <a:r>
              <a:rPr lang="pt-BR" sz="2800" dirty="0" smtClean="0">
                <a:latin typeface="Times New Roman" pitchFamily="18" charset="0"/>
              </a:rPr>
              <a:t>), a África do Sul (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7º</a:t>
            </a:r>
            <a:r>
              <a:rPr lang="pt-BR" sz="2800" dirty="0" smtClean="0">
                <a:latin typeface="Times New Roman" pitchFamily="18" charset="0"/>
              </a:rPr>
              <a:t>)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e o Brasil (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8º</a:t>
            </a:r>
            <a:r>
              <a:rPr lang="pt-BR" sz="2800" dirty="0" smtClean="0">
                <a:latin typeface="Times New Roman" pitchFamily="18" charset="0"/>
              </a:rPr>
              <a:t>) </a:t>
            </a:r>
            <a:r>
              <a:rPr lang="pt-BR" sz="19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 (mal ultrapassa o milhar</a:t>
            </a:r>
            <a:r>
              <a:rPr lang="pt-BR" sz="19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)</a:t>
            </a: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A Coreia do Sul tem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um terço a mais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</a:rPr>
              <a:t>(!)</a:t>
            </a: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e o Japão,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o triplo 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</a:rPr>
              <a:t>(!!!)</a:t>
            </a:r>
            <a:r>
              <a:rPr lang="pt-BR" sz="2800" dirty="0" smtClean="0">
                <a:latin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pt-BR" sz="2800" b="1" i="1" dirty="0" smtClean="0">
                <a:solidFill>
                  <a:srgbClr val="002060"/>
                </a:solidFill>
                <a:latin typeface="Times New Roman" pitchFamily="18" charset="0"/>
              </a:rPr>
              <a:t>Como assim???????</a:t>
            </a:r>
            <a:endParaRPr lang="pt-BR" sz="2800" b="1" i="1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224136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  <p:sp>
        <p:nvSpPr>
          <p:cNvPr id="4" name="Texto explicativo em forma de nuvem 3"/>
          <p:cNvSpPr/>
          <p:nvPr/>
        </p:nvSpPr>
        <p:spPr>
          <a:xfrm>
            <a:off x="323528" y="5445224"/>
            <a:ext cx="4392488" cy="720080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O Brasil possui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seis</a:t>
            </a:r>
            <a:r>
              <a:rPr lang="pt-BR" sz="2800" dirty="0" smtClean="0">
                <a:latin typeface="Times New Roman" pitchFamily="18" charset="0"/>
              </a:rPr>
              <a:t> engenheiros para cada grupo de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100 mil pessoas</a:t>
            </a:r>
            <a:r>
              <a:rPr lang="pt-BR" sz="2800" dirty="0" smtClean="0">
                <a:latin typeface="Times New Roman" pitchFamily="18" charset="0"/>
              </a:rPr>
              <a:t>.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O Japão possui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cinco vezes mais</a:t>
            </a:r>
            <a:r>
              <a:rPr lang="pt-BR" sz="2800" dirty="0" smtClean="0">
                <a:latin typeface="Times New Roman" pitchFamily="18" charset="0"/>
              </a:rPr>
              <a:t>.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Em 2012, o Brasil formou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menos de 40 mil</a:t>
            </a:r>
            <a:r>
              <a:rPr lang="pt-BR" sz="2800" dirty="0" smtClean="0">
                <a:latin typeface="Times New Roman" pitchFamily="18" charset="0"/>
              </a:rPr>
              <a:t> engenheiros.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800" dirty="0" smtClean="0">
                <a:latin typeface="Times New Roman" pitchFamily="18" charset="0"/>
              </a:rPr>
              <a:t>No </a:t>
            </a:r>
            <a:r>
              <a:rPr lang="pt-BR" sz="2800" smtClean="0">
                <a:latin typeface="Times New Roman" pitchFamily="18" charset="0"/>
              </a:rPr>
              <a:t>mesmo ano, a </a:t>
            </a:r>
            <a:r>
              <a:rPr lang="pt-BR" sz="2800" dirty="0" smtClean="0">
                <a:latin typeface="Times New Roman" pitchFamily="18" charset="0"/>
              </a:rPr>
              <a:t>Coreia do Sul, com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menos de um quarto</a:t>
            </a:r>
            <a:r>
              <a:rPr lang="pt-BR" sz="2800" dirty="0" smtClean="0">
                <a:latin typeface="Times New Roman" pitchFamily="18" charset="0"/>
              </a:rPr>
              <a:t> da nossa população, formou o </a:t>
            </a:r>
            <a:r>
              <a:rPr lang="pt-BR" sz="2800" b="1" dirty="0" smtClean="0">
                <a:solidFill>
                  <a:srgbClr val="FFFF00"/>
                </a:solidFill>
                <a:latin typeface="Times New Roman" pitchFamily="18" charset="0"/>
              </a:rPr>
              <a:t>triplo</a:t>
            </a:r>
            <a:r>
              <a:rPr lang="pt-BR" sz="2800" dirty="0" smtClean="0">
                <a:latin typeface="Times New Roman" pitchFamily="18" charset="0"/>
              </a:rPr>
              <a:t>.</a:t>
            </a:r>
          </a:p>
          <a:p>
            <a:pPr algn="ctr">
              <a:lnSpc>
                <a:spcPct val="80000"/>
              </a:lnSpc>
              <a:buNone/>
            </a:pPr>
            <a:endParaRPr lang="pt-BR" sz="1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1400" dirty="0" smtClean="0">
                <a:latin typeface="Times New Roman" pitchFamily="18" charset="0"/>
              </a:rPr>
              <a:t>Ver artigo completo em: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1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hlinkClick r:id="rId2" tooltip="http://www.valor.com.br/opiniao/3334086/hidreletricas-no-brasil-e-vitoria-do-obscurantismo"/>
              </a:rPr>
              <a:t>http://www.valor.com.br/opiniao/3334086/hidreletricas-no-brasil-e-vitoria-do-obscurantismo</a:t>
            </a:r>
            <a:endParaRPr lang="pt-BR" sz="1600" dirty="0" smtClean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5157192"/>
          </a:xfr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pt-BR" sz="2400" dirty="0" smtClean="0">
                <a:latin typeface="Times New Roman" pitchFamily="18" charset="0"/>
              </a:rPr>
              <a:t>Capacidade instalada de Belo Monte: 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11.233,1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MW</a:t>
            </a: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latin typeface="Times New Roman" pitchFamily="18" charset="0"/>
            </a:endParaRPr>
          </a:p>
          <a:p>
            <a:pPr lvl="0" algn="ctr">
              <a:lnSpc>
                <a:spcPct val="80000"/>
              </a:lnSpc>
              <a:buClr>
                <a:srgbClr val="C0504D"/>
              </a:buClr>
              <a:buNone/>
            </a:pPr>
            <a:r>
              <a:rPr lang="pt-BR" sz="2400" dirty="0" smtClean="0">
                <a:solidFill>
                  <a:prstClr val="white"/>
                </a:solidFill>
                <a:latin typeface="Times New Roman" pitchFamily="18" charset="0"/>
              </a:rPr>
              <a:t>Capacidade instalada (máxima) de uma PCH: 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30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MW</a:t>
            </a:r>
          </a:p>
          <a:p>
            <a:pPr lvl="0" algn="ctr">
              <a:lnSpc>
                <a:spcPct val="80000"/>
              </a:lnSpc>
              <a:buClr>
                <a:srgbClr val="C0504D"/>
              </a:buClr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11.233,1 ÷ 30                   375 </a:t>
            </a:r>
            <a:r>
              <a:rPr lang="pt-BR" sz="2000" dirty="0" err="1" smtClean="0">
                <a:solidFill>
                  <a:schemeClr val="bg1"/>
                </a:solidFill>
                <a:latin typeface="Times New Roman" pitchFamily="18" charset="0"/>
              </a:rPr>
              <a:t>PCHs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pt-BR" sz="1800" dirty="0" smtClean="0">
                <a:solidFill>
                  <a:schemeClr val="bg1"/>
                </a:solidFill>
                <a:latin typeface="Times New Roman" pitchFamily="18" charset="0"/>
              </a:rPr>
              <a:t>(aprox.)</a:t>
            </a: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400" dirty="0" smtClean="0">
                <a:solidFill>
                  <a:prstClr val="white"/>
                </a:solidFill>
                <a:latin typeface="Times New Roman" pitchFamily="18" charset="0"/>
              </a:rPr>
              <a:t>Área de reservatórios de </a:t>
            </a:r>
            <a:r>
              <a:rPr lang="pt-BR" sz="2400" dirty="0" err="1" smtClean="0">
                <a:solidFill>
                  <a:prstClr val="white"/>
                </a:solidFill>
                <a:latin typeface="Times New Roman" pitchFamily="18" charset="0"/>
              </a:rPr>
              <a:t>PCHs</a:t>
            </a:r>
            <a:r>
              <a:rPr lang="pt-BR" sz="2400" dirty="0" smtClean="0">
                <a:solidFill>
                  <a:prstClr val="white"/>
                </a:solidFill>
                <a:latin typeface="Times New Roman" pitchFamily="18" charset="0"/>
              </a:rPr>
              <a:t>: inferior a 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3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km</a:t>
            </a:r>
            <a:r>
              <a:rPr lang="pt-BR" sz="2000" baseline="30000" dirty="0" smtClean="0">
                <a:solidFill>
                  <a:schemeClr val="bg1"/>
                </a:solidFill>
                <a:latin typeface="Times New Roman" pitchFamily="18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3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km</a:t>
            </a:r>
            <a:r>
              <a:rPr lang="pt-BR" sz="2000" baseline="30000" dirty="0" smtClean="0">
                <a:solidFill>
                  <a:schemeClr val="bg1"/>
                </a:solidFill>
                <a:latin typeface="Times New Roman" pitchFamily="18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                   375                                       1125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km</a:t>
            </a:r>
            <a:r>
              <a:rPr lang="pt-BR" sz="2000" baseline="30000" dirty="0" smtClean="0">
                <a:solidFill>
                  <a:schemeClr val="bg1"/>
                </a:solidFill>
                <a:latin typeface="Times New Roman" pitchFamily="18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2400" dirty="0" smtClean="0">
                <a:solidFill>
                  <a:prstClr val="white"/>
                </a:solidFill>
                <a:latin typeface="Times New Roman" pitchFamily="18" charset="0"/>
              </a:rPr>
              <a:t>Área do reservatório de Belo Monte: </a:t>
            </a:r>
            <a:r>
              <a:rPr lang="pt-BR" sz="2400" dirty="0" smtClean="0">
                <a:solidFill>
                  <a:schemeClr val="bg1"/>
                </a:solidFill>
                <a:latin typeface="Times New Roman" pitchFamily="18" charset="0"/>
              </a:rPr>
              <a:t>503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</a:rPr>
              <a:t>km²</a:t>
            </a: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1800" dirty="0" smtClean="0">
              <a:latin typeface="Times New Roman" pitchFamily="18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  <p:sp>
        <p:nvSpPr>
          <p:cNvPr id="5" name="Seta para a direita listrada 4"/>
          <p:cNvSpPr/>
          <p:nvPr/>
        </p:nvSpPr>
        <p:spPr>
          <a:xfrm>
            <a:off x="4211960" y="3284984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Multiplicar 6"/>
          <p:cNvSpPr/>
          <p:nvPr/>
        </p:nvSpPr>
        <p:spPr>
          <a:xfrm>
            <a:off x="2411760" y="4581128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Igual 7"/>
          <p:cNvSpPr/>
          <p:nvPr/>
        </p:nvSpPr>
        <p:spPr>
          <a:xfrm>
            <a:off x="4932040" y="458112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3960440"/>
          </a:xfr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2400" dirty="0" smtClean="0">
              <a:solidFill>
                <a:prstClr val="white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pt-BR" sz="1800" dirty="0" smtClean="0">
              <a:latin typeface="Times New Roman" pitchFamily="18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39552" y="2276872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u="sng" dirty="0" smtClean="0">
                <a:solidFill>
                  <a:srgbClr val="FFFF00"/>
                </a:solidFill>
              </a:rPr>
              <a:t>Entorno de Belo Monte</a:t>
            </a:r>
            <a:r>
              <a:rPr lang="pt-BR" sz="2400" dirty="0" smtClean="0"/>
              <a:t>: APP contínua de 30 mil hectares (300  km²), o sêxtuplo da área de ambientes florestais que serão suprimidos para implantação dos reservatórios.</a:t>
            </a:r>
          </a:p>
          <a:p>
            <a:endParaRPr lang="pt-BR" sz="2400" dirty="0" smtClean="0"/>
          </a:p>
          <a:p>
            <a:r>
              <a:rPr lang="pt-BR" sz="2400" u="sng" dirty="0" smtClean="0">
                <a:solidFill>
                  <a:srgbClr val="FFFF00"/>
                </a:solidFill>
              </a:rPr>
              <a:t>Pagamento pelo uso de bem público</a:t>
            </a:r>
            <a:r>
              <a:rPr lang="pt-BR" sz="2400" dirty="0" smtClean="0"/>
              <a:t>: R$ 16,6 milhões por ano</a:t>
            </a:r>
          </a:p>
          <a:p>
            <a:endParaRPr lang="pt-BR" sz="2400" dirty="0" smtClean="0"/>
          </a:p>
          <a:p>
            <a:r>
              <a:rPr lang="pt-BR" sz="2400" u="sng" dirty="0" smtClean="0">
                <a:solidFill>
                  <a:srgbClr val="FFFF00"/>
                </a:solidFill>
              </a:rPr>
              <a:t>A partir do início da geração</a:t>
            </a:r>
            <a:r>
              <a:rPr lang="pt-BR" sz="2400" dirty="0" smtClean="0"/>
              <a:t>: Compensação Financeira pelo Uso dos Recursos Hídricos (CFURH)............................mais de R$ 230 milhões anuais, a partir de 2017.</a:t>
            </a:r>
          </a:p>
          <a:p>
            <a:pPr algn="r"/>
            <a:endParaRPr lang="pt-BR" sz="1200" dirty="0" smtClean="0"/>
          </a:p>
          <a:p>
            <a:pPr algn="r"/>
            <a:endParaRPr lang="pt-BR" sz="1200" dirty="0" smtClean="0"/>
          </a:p>
          <a:p>
            <a:pPr algn="r"/>
            <a:r>
              <a:rPr lang="pt-BR" sz="1200" dirty="0" smtClean="0"/>
              <a:t>(Balanço anual da Norte Energia S.A. – 2013)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 pós-Eco 92, segundo </a:t>
            </a:r>
            <a:r>
              <a:rPr lang="pt-BR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Jeffrey Sachs</a:t>
            </a:r>
            <a:r>
              <a:rPr lang="pt-BR" sz="2400" baseline="300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pt-BR" sz="24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(*)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80000"/>
              </a:lnSpc>
              <a:buNone/>
            </a:pPr>
            <a:endParaRPr lang="pt-BR" sz="2800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3200" b="1" dirty="0" smtClean="0">
                <a:solidFill>
                  <a:srgbClr val="C00000"/>
                </a:solidFill>
                <a:latin typeface="Times New Roman" pitchFamily="18" charset="0"/>
              </a:rPr>
              <a:t>“</a:t>
            </a:r>
            <a:r>
              <a:rPr lang="pt-BR" sz="2800" dirty="0" smtClean="0">
                <a:solidFill>
                  <a:srgbClr val="FFFF00"/>
                </a:solidFill>
                <a:latin typeface="Times New Roman" pitchFamily="18" charset="0"/>
              </a:rPr>
              <a:t>Todo ano, um novo encontro (...) onde diplomatas que não conhecíamos discutiriam por dias como o mundo estava mudando. E as soluções ficaram sempre para o ano seguinte. Esse sistema está beneficiando advogados e diplomatas, mas não está aumentando o número de engenheiros capazes de solucionar os problemas</a:t>
            </a:r>
            <a:r>
              <a:rPr lang="pt-BR" sz="3200" dirty="0" smtClean="0">
                <a:latin typeface="Times New Roman" pitchFamily="18" charset="0"/>
              </a:rPr>
              <a:t>.</a:t>
            </a:r>
            <a:r>
              <a:rPr lang="pt-BR" sz="3200" b="1" dirty="0" smtClean="0">
                <a:solidFill>
                  <a:srgbClr val="C00000"/>
                </a:solidFill>
                <a:latin typeface="Times New Roman" pitchFamily="18" charset="0"/>
              </a:rPr>
              <a:t>”</a:t>
            </a:r>
            <a:r>
              <a:rPr lang="pt-BR" sz="3200" dirty="0" smtClean="0">
                <a:latin typeface="Times New Roman" pitchFamily="18" charset="0"/>
              </a:rPr>
              <a:t> </a:t>
            </a:r>
          </a:p>
          <a:p>
            <a:pPr algn="ctr">
              <a:lnSpc>
                <a:spcPct val="80000"/>
              </a:lnSpc>
              <a:buNone/>
            </a:pPr>
            <a:endParaRPr lang="pt-BR" sz="1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pt-BR" sz="1400" b="1" baseline="300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pt-BR" sz="1400" b="1" baseline="300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pt-BR" sz="14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(*) </a:t>
            </a:r>
            <a:r>
              <a:rPr lang="pt-BR" sz="1400" dirty="0" smtClean="0">
                <a:latin typeface="Times New Roman" pitchFamily="18" charset="0"/>
              </a:rPr>
              <a:t>Ver entrevista completa em: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1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hlinkClick r:id="rId2"/>
              </a:rPr>
              <a:t>http://planetasustentavel.abril.com.br/noticia/desenvolvimento/jeffrey-sachs-conversa-mais-acao-menos-entrevista-rio-20-692083.shtml?</a:t>
            </a:r>
            <a:r>
              <a:rPr lang="pt-BR" sz="1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hlinkClick r:id="rId2"/>
              </a:rPr>
              <a:t>func</a:t>
            </a:r>
            <a:r>
              <a:rPr lang="pt-BR" sz="1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hlinkClick r:id="rId2"/>
              </a:rPr>
              <a:t>=2</a:t>
            </a:r>
            <a:endParaRPr lang="pt-BR" sz="1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pt-BR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(acesso em 3/12/2014)</a:t>
            </a:r>
            <a:endParaRPr lang="pt-BR" sz="1200" dirty="0" smtClean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FFC000"/>
                </a:solidFill>
              </a:rPr>
              <a:t>Mineração, Energia e Meio Ambiente no Brasil</a:t>
            </a:r>
            <a:endParaRPr lang="pt-BR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339752" y="3140968"/>
            <a:ext cx="4392488" cy="486360"/>
          </a:xfrm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rgbClr val="FFFF00"/>
                </a:solidFill>
              </a:rPr>
              <a:t>ivandf@senado.gov.br</a:t>
            </a:r>
            <a:endParaRPr lang="pt-BR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242</TotalTime>
  <Words>447</Words>
  <Application>Microsoft Office PowerPoint</Application>
  <PresentationFormat>Apresentação na tela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Papel</vt:lpstr>
      <vt:lpstr>Mineração, Energia e Meio Ambiente no Brasil   Ivan Dutra Faria</vt:lpstr>
      <vt:lpstr>  Mineração, Energia e Meio Ambiente no Brasil</vt:lpstr>
      <vt:lpstr>Mineração, Energia e Meio Ambiente no Brasil</vt:lpstr>
      <vt:lpstr>Mineração, Energia e Meio Ambiente no Brasil</vt:lpstr>
      <vt:lpstr>Mineração, Energia e Meio Ambiente no Brasil</vt:lpstr>
      <vt:lpstr>Mineração, Energia e Meio Ambiente no Brasil</vt:lpstr>
      <vt:lpstr>Mineração, Energia e Meio Ambiente no Brasil</vt:lpstr>
      <vt:lpstr>Slide 8</vt:lpstr>
    </vt:vector>
  </TitlesOfParts>
  <Company>Senado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Mineração, Energia e Meio Ambiente no Brasil   Ivan Dutra Faria</dc:title>
  <dc:creator>om</dc:creator>
  <cp:lastModifiedBy>om</cp:lastModifiedBy>
  <cp:revision>33</cp:revision>
  <dcterms:created xsi:type="dcterms:W3CDTF">2014-12-03T17:00:38Z</dcterms:created>
  <dcterms:modified xsi:type="dcterms:W3CDTF">2014-12-03T21:24:37Z</dcterms:modified>
</cp:coreProperties>
</file>