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pt-B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602" autoAdjust="0"/>
    <p:restoredTop sz="86430" autoAdjust="0"/>
  </p:normalViewPr>
  <p:slideViewPr>
    <p:cSldViewPr snapToGrid="0" snapToObjects="1">
      <p:cViewPr varScale="1">
        <p:scale>
          <a:sx n="63" d="100"/>
          <a:sy n="63" d="100"/>
        </p:scale>
        <p:origin x="-33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32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157319"/>
            <a:ext cx="8915400" cy="877824"/>
          </a:xfrm>
        </p:spPr>
        <p:txBody>
          <a:bodyPr/>
          <a:lstStyle/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034553"/>
            <a:ext cx="8001000" cy="3823447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91440" rIns="274320" bIns="9144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Font typeface="Wingdings 2" pitchFamily="18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81CDF-535D-7D45-827F-6B2C79DC1F8D}" type="datetimeFigureOut">
              <a:rPr lang="pt-BR" smtClean="0"/>
              <a:pPr/>
              <a:t>05/05/2014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9B634-D137-DB47-9B38-864B560924A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slow"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24712"/>
            <a:ext cx="8915400" cy="914400"/>
          </a:xfrm>
          <a:solidFill>
            <a:schemeClr val="tx2"/>
          </a:solidFill>
        </p:spPr>
        <p:txBody>
          <a:bodyPr vert="horz" lIns="1188720" tIns="45720" rIns="274320" bIns="45720" rtlCol="0" anchor="ctr"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487987" y="2048256"/>
            <a:ext cx="3427413" cy="420624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x-none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2039112"/>
            <a:ext cx="4572000" cy="4224528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274320" rIns="274320" bIns="274320" rtlCol="0" anchor="t" anchorCtr="0">
            <a:normAutofit/>
          </a:bodyPr>
          <a:lstStyle>
            <a:lvl1pPr marL="0" indent="0"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Font typeface="Wingdings 2" pitchFamily="18" charset="2"/>
              <a:buNone/>
            </a:pPr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4F781CDF-535D-7D45-827F-6B2C79DC1F8D}" type="datetimeFigureOut">
              <a:rPr lang="pt-BR" smtClean="0"/>
              <a:pPr/>
              <a:t>05/05/2014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9B634-D137-DB47-9B38-864B560924A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slow"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114800"/>
            <a:ext cx="8915400" cy="877824"/>
          </a:xfrm>
        </p:spPr>
        <p:txBody>
          <a:bodyPr tIns="137160" bIns="137160" anchor="b" anchorCtr="0">
            <a:normAutofit/>
          </a:bodyPr>
          <a:lstStyle>
            <a:lvl1pPr>
              <a:defRPr sz="2400"/>
            </a:lvl1pPr>
          </a:lstStyle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002305"/>
            <a:ext cx="8001000" cy="1855695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137160" rIns="274320" bIns="137160" rtlCol="0" anchor="t" anchorCtr="0">
            <a:normAutofit/>
          </a:bodyPr>
          <a:lstStyle>
            <a:lvl1pPr marL="0" indent="0" algn="l" defTabSz="914400" rtl="0" eaLnBrk="1" latinLnBrk="0" hangingPunct="1"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81CDF-535D-7D45-827F-6B2C79DC1F8D}" type="datetimeFigureOut">
              <a:rPr lang="pt-BR" smtClean="0"/>
              <a:pPr/>
              <a:t>05/05/2014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7988300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x-none" smtClean="0"/>
              <a:t>Click icon to add picture</a:t>
            </a:r>
            <a:endParaRPr/>
          </a:p>
        </p:txBody>
      </p:sp>
    </p:spTree>
  </p:cSld>
  <p:clrMapOvr>
    <a:masterClrMapping/>
  </p:clrMapOvr>
  <p:transition spd="slow">
    <p:dissolv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114800"/>
            <a:ext cx="8915400" cy="877824"/>
          </a:xfrm>
        </p:spPr>
        <p:txBody>
          <a:bodyPr tIns="137160" bIns="137160" anchor="b" anchorCtr="0">
            <a:normAutofit/>
          </a:bodyPr>
          <a:lstStyle>
            <a:lvl1pPr>
              <a:defRPr sz="2400"/>
            </a:lvl1pPr>
          </a:lstStyle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002305"/>
            <a:ext cx="8001000" cy="1855695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137160" rIns="274320" bIns="137160" rtlCol="0" anchor="t" anchorCtr="0">
            <a:normAutofit/>
          </a:bodyPr>
          <a:lstStyle>
            <a:lvl1pPr marL="0" indent="0" algn="l" defTabSz="914400" rtl="0" eaLnBrk="1" latinLnBrk="0" hangingPunct="1"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4F781CDF-535D-7D45-827F-6B2C79DC1F8D}" type="datetimeFigureOut">
              <a:rPr lang="pt-BR" smtClean="0"/>
              <a:pPr/>
              <a:t>05/05/2014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3986784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x-none" smtClean="0"/>
              <a:t>Click icon to add picture</a:t>
            </a:r>
            <a:endParaRPr/>
          </a:p>
        </p:txBody>
      </p:sp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4928616" y="1129553"/>
            <a:ext cx="3986784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x-none" smtClean="0"/>
              <a:t>Click icon to add picture</a:t>
            </a:r>
            <a:endParaRPr/>
          </a:p>
        </p:txBody>
      </p:sp>
    </p:spTree>
  </p:cSld>
  <p:clrMapOvr>
    <a:masterClrMapping/>
  </p:clrMapOvr>
  <p:transition spd="slow">
    <p:dissolv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114800"/>
            <a:ext cx="8915400" cy="877824"/>
          </a:xfrm>
        </p:spPr>
        <p:txBody>
          <a:bodyPr tIns="137160" bIns="137160" anchor="b" anchorCtr="0">
            <a:normAutofit/>
          </a:bodyPr>
          <a:lstStyle>
            <a:lvl1pPr>
              <a:defRPr sz="2400"/>
            </a:lvl1pPr>
          </a:lstStyle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002305"/>
            <a:ext cx="8001000" cy="1855695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137160" rIns="274320" bIns="137160" rtlCol="0" anchor="t" anchorCtr="0">
            <a:normAutofit/>
          </a:bodyPr>
          <a:lstStyle>
            <a:lvl1pPr marL="0" indent="0" algn="l" defTabSz="914400" rtl="0" eaLnBrk="1" latinLnBrk="0" hangingPunct="1"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4F781CDF-535D-7D45-827F-6B2C79DC1F8D}" type="datetimeFigureOut">
              <a:rPr lang="pt-BR" smtClean="0"/>
              <a:pPr/>
              <a:t>05/05/2014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6601968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x-none" smtClean="0"/>
              <a:t>Click icon to add picture</a:t>
            </a:r>
            <a:endParaRPr/>
          </a:p>
        </p:txBody>
      </p:sp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7543800" y="1129553"/>
            <a:ext cx="1371600" cy="1481328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x-none" smtClean="0"/>
              <a:t>Click icon to add picture</a:t>
            </a:r>
            <a:endParaRPr/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7543800" y="2629169"/>
            <a:ext cx="1371600" cy="1481328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x-none" smtClean="0"/>
              <a:t>Click icon to add picture</a:t>
            </a:r>
            <a:endParaRPr/>
          </a:p>
        </p:txBody>
      </p:sp>
    </p:spTree>
  </p:cSld>
  <p:clrMapOvr>
    <a:masterClrMapping/>
  </p:clrMapOvr>
  <p:transition spd="slow">
    <p:dissolv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81CDF-535D-7D45-827F-6B2C79DC1F8D}" type="datetimeFigureOut">
              <a:rPr lang="pt-BR" smtClean="0"/>
              <a:pPr/>
              <a:t>05/05/2014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9B634-D137-DB47-9B38-864B560924A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slow">
    <p:dissolv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87553" y="1129554"/>
            <a:ext cx="914400" cy="5533278"/>
          </a:xfrm>
        </p:spPr>
        <p:txBody>
          <a:bodyPr vert="eaVert" lIns="274320" tIns="685800" bIns="685800"/>
          <a:lstStyle/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7600" y="1734671"/>
            <a:ext cx="6426200" cy="4542304"/>
          </a:xfrm>
        </p:spPr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81CDF-535D-7D45-827F-6B2C79DC1F8D}" type="datetimeFigureOut">
              <a:rPr lang="pt-BR" smtClean="0"/>
              <a:pPr/>
              <a:t>05/05/2014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9B634-D137-DB47-9B38-864B560924A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slow"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81CDF-535D-7D45-827F-6B2C79DC1F8D}" type="datetimeFigureOut">
              <a:rPr lang="pt-BR" smtClean="0"/>
              <a:pPr/>
              <a:t>05/05/2014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9B634-D137-DB47-9B38-864B560924A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slow"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025435"/>
            <a:ext cx="8915400" cy="914400"/>
          </a:xfrm>
        </p:spPr>
        <p:txBody>
          <a:bodyPr/>
          <a:lstStyle/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943600"/>
            <a:ext cx="8001000" cy="914400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91440" rIns="274320" bIns="91440" rtlCol="0" anchor="t" anchorCtr="0"/>
          <a:lstStyle>
            <a:lvl1pPr marL="0" indent="0" algn="l" defTabSz="914400" rtl="0" eaLnBrk="1" latinLnBrk="0" hangingPunct="1"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81CDF-535D-7D45-827F-6B2C79DC1F8D}" type="datetimeFigureOut">
              <a:rPr lang="pt-BR" smtClean="0"/>
              <a:pPr/>
              <a:t>05/05/2014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7988300" cy="38862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x-none" smtClean="0"/>
              <a:t>Click icon to add picture</a:t>
            </a:r>
            <a:endParaRPr/>
          </a:p>
        </p:txBody>
      </p:sp>
    </p:spTree>
  </p:cSld>
  <p:clrMapOvr>
    <a:masterClrMapping/>
  </p:clrMapOvr>
  <p:transition spd="slow"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200399"/>
            <a:ext cx="8915400" cy="2286000"/>
          </a:xfrm>
          <a:solidFill>
            <a:schemeClr val="tx2"/>
          </a:solidFill>
        </p:spPr>
        <p:txBody>
          <a:bodyPr vert="horz" lIns="1188720" tIns="45720" rIns="274320" bIns="45720" rtlCol="0" anchor="b" anchorCtr="0"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5484607"/>
            <a:ext cx="8001000" cy="777240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91440" rIns="274320" bIns="91440" rtlCol="0" anchor="ctr" anchorCtr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Font typeface="Wingdings 2" pitchFamily="18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81CDF-535D-7D45-827F-6B2C79DC1F8D}" type="datetimeFigureOut">
              <a:rPr lang="pt-BR" smtClean="0"/>
              <a:pPr/>
              <a:t>05/05/2014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9B634-D137-DB47-9B38-864B560924A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slow"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17600" y="2595563"/>
            <a:ext cx="3566160" cy="368141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7534" y="2595563"/>
            <a:ext cx="3566160" cy="368141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4F781CDF-535D-7D45-827F-6B2C79DC1F8D}" type="datetimeFigureOut">
              <a:rPr lang="pt-BR" smtClean="0"/>
              <a:pPr/>
              <a:t>05/05/2014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9B634-D137-DB47-9B38-864B560924A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slow"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588" y="2017713"/>
            <a:ext cx="3566160" cy="87788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588" y="3065929"/>
            <a:ext cx="3566160" cy="321104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47534" y="2017713"/>
            <a:ext cx="3566160" cy="87788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47534" y="3065929"/>
            <a:ext cx="3566160" cy="321104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4F781CDF-535D-7D45-827F-6B2C79DC1F8D}" type="datetimeFigureOut">
              <a:rPr lang="pt-BR" smtClean="0"/>
              <a:pPr/>
              <a:t>05/05/2014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120588" y="188259"/>
            <a:ext cx="2895600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9B634-D137-DB47-9B38-864B560924A8}" type="slidenum">
              <a:rPr lang="pt-BR" smtClean="0"/>
              <a:pPr/>
              <a:t>‹nº›</a:t>
            </a:fld>
            <a:endParaRPr lang="pt-BR"/>
          </a:p>
        </p:txBody>
      </p:sp>
      <p:cxnSp>
        <p:nvCxnSpPr>
          <p:cNvPr id="11" name="Straight Connector 10"/>
          <p:cNvCxnSpPr/>
          <p:nvPr/>
        </p:nvCxnSpPr>
        <p:spPr>
          <a:xfrm>
            <a:off x="1212028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5238974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212028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238974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1212028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5238974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81CDF-535D-7D45-827F-6B2C79DC1F8D}" type="datetimeFigureOut">
              <a:rPr lang="pt-BR" smtClean="0"/>
              <a:pPr/>
              <a:t>05/05/2014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9B634-D137-DB47-9B38-864B560924A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slow"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81CDF-535D-7D45-827F-6B2C79DC1F8D}" type="datetimeFigureOut">
              <a:rPr lang="pt-BR" smtClean="0"/>
              <a:pPr/>
              <a:t>05/05/2014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9B634-D137-DB47-9B38-864B560924A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slow"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24712"/>
            <a:ext cx="8915400" cy="914400"/>
          </a:xfrm>
          <a:solidFill>
            <a:schemeClr val="tx2"/>
          </a:solidFill>
        </p:spPr>
        <p:txBody>
          <a:bodyPr vert="horz" lIns="1188720" tIns="45720" rIns="274320" bIns="45720" rtlCol="0" anchor="ctr"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47534" y="2590800"/>
            <a:ext cx="3566160" cy="3686175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0952" y="2039111"/>
            <a:ext cx="3566160" cy="4224528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274320" rIns="274320" bIns="27432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Font typeface="Wingdings 2" pitchFamily="18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4F781CDF-535D-7D45-827F-6B2C79DC1F8D}" type="datetimeFigureOut">
              <a:rPr lang="pt-BR" smtClean="0"/>
              <a:pPr/>
              <a:t>05/05/2014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9B634-D137-DB47-9B38-864B560924A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slow"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123856"/>
            <a:ext cx="8913813" cy="914400"/>
          </a:xfrm>
          <a:prstGeom prst="rect">
            <a:avLst/>
          </a:prstGeom>
          <a:solidFill>
            <a:schemeClr val="tx2"/>
          </a:solidFill>
        </p:spPr>
        <p:txBody>
          <a:bodyPr vert="horz" lIns="1188720" tIns="45720" rIns="274320" bIns="45720" rtlCol="0" anchor="ctr">
            <a:normAutofit/>
          </a:bodyPr>
          <a:lstStyle/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4424" y="2595562"/>
            <a:ext cx="7610476" cy="36707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80094" y="18825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4F781CDF-535D-7D45-827F-6B2C79DC1F8D}" type="datetimeFigureOut">
              <a:rPr lang="pt-BR" smtClean="0"/>
              <a:pPr/>
              <a:t>05/05/2014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20588" y="188259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89894" y="6569075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4079B634-D137-DB47-9B38-864B560924A8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7" name="Rectangle 6"/>
          <p:cNvSpPr/>
          <p:nvPr/>
        </p:nvSpPr>
        <p:spPr>
          <a:xfrm>
            <a:off x="914400" y="0"/>
            <a:ext cx="7999413" cy="18288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914400" y="6675120"/>
            <a:ext cx="7999413" cy="18288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ransition spd="slow">
    <p:dissolve/>
  </p:transition>
  <p:txStyles>
    <p:titleStyle>
      <a:lvl1pPr marL="0" indent="0" algn="l" defTabSz="914400" rtl="0" eaLnBrk="1" latinLnBrk="0" hangingPunct="1">
        <a:spcBef>
          <a:spcPct val="0"/>
        </a:spcBef>
        <a:buNone/>
        <a:defRPr sz="36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accent1"/>
        </a:buClr>
        <a:buFont typeface="Wingdings 2" pitchFamily="18" charset="2"/>
        <a:buChar char="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Clr>
          <a:schemeClr val="accent1"/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Clr>
          <a:schemeClr val="accent1"/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pt-BR" dirty="0" smtClean="0"/>
              <a:t>Violência contra jornalistas</a:t>
            </a:r>
            <a:endParaRPr lang="pt-B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541300"/>
            <a:ext cx="8001000" cy="2581668"/>
          </a:xfrm>
        </p:spPr>
        <p:txBody>
          <a:bodyPr>
            <a:normAutofit/>
          </a:bodyPr>
          <a:lstStyle/>
          <a:p>
            <a:pPr algn="ctr"/>
            <a:r>
              <a:rPr lang="pt-BR" b="1" dirty="0" smtClean="0">
                <a:solidFill>
                  <a:schemeClr val="tx1"/>
                </a:solidFill>
              </a:rPr>
              <a:t>Um atentado contra a liberdade de expressão</a:t>
            </a:r>
          </a:p>
          <a:p>
            <a:pPr algn="ctr"/>
            <a:endParaRPr lang="pt-BR" b="1" dirty="0" smtClean="0">
              <a:solidFill>
                <a:schemeClr val="tx1"/>
              </a:solidFill>
            </a:endParaRPr>
          </a:p>
          <a:p>
            <a:pPr algn="ctr"/>
            <a:r>
              <a:rPr lang="pt-BR" b="1" dirty="0" smtClean="0">
                <a:solidFill>
                  <a:schemeClr val="tx1"/>
                </a:solidFill>
              </a:rPr>
              <a:t>Federação Internacional dos Jornalistas – FIJ</a:t>
            </a:r>
          </a:p>
          <a:p>
            <a:pPr algn="ctr"/>
            <a:r>
              <a:rPr lang="pt-BR" b="1" dirty="0" smtClean="0">
                <a:solidFill>
                  <a:schemeClr val="tx1"/>
                </a:solidFill>
              </a:rPr>
              <a:t>Federação Nacional dos Jornalistas – FENAJ</a:t>
            </a:r>
          </a:p>
          <a:p>
            <a:pPr algn="ctr"/>
            <a:r>
              <a:rPr lang="pt-BR" b="1" dirty="0" smtClean="0">
                <a:solidFill>
                  <a:schemeClr val="tx1"/>
                </a:solidFill>
              </a:rPr>
              <a:t>Maio de 2014</a:t>
            </a:r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/>
          </a:p>
        </p:txBody>
      </p:sp>
      <p:pic>
        <p:nvPicPr>
          <p:cNvPr id="4" name="Picture 3" descr="FENAJ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577" y="423333"/>
            <a:ext cx="2730500" cy="762000"/>
          </a:xfrm>
          <a:prstGeom prst="rect">
            <a:avLst/>
          </a:prstGeom>
        </p:spPr>
      </p:pic>
      <p:pic>
        <p:nvPicPr>
          <p:cNvPr id="5" name="Picture 4" descr="FIJ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2172" y="423333"/>
            <a:ext cx="1110544" cy="1213199"/>
          </a:xfrm>
          <a:prstGeom prst="rect">
            <a:avLst/>
          </a:prstGeom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dirty="0" smtClean="0"/>
              <a:t>Jornalismo não é profissão de risco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1444" y="2300111"/>
            <a:ext cx="8033456" cy="4219221"/>
          </a:xfrm>
        </p:spPr>
        <p:txBody>
          <a:bodyPr>
            <a:normAutofit fontScale="25000" lnSpcReduction="20000"/>
          </a:bodyPr>
          <a:lstStyle/>
          <a:p>
            <a:pPr algn="just"/>
            <a:r>
              <a:rPr lang="pt-BR" sz="5600" dirty="0">
                <a:solidFill>
                  <a:schemeClr val="tx1"/>
                </a:solidFill>
              </a:rPr>
              <a:t>A Federação</a:t>
            </a:r>
            <a:r>
              <a:rPr lang="pt-BR" sz="5600" dirty="0" smtClean="0">
                <a:solidFill>
                  <a:schemeClr val="tx1"/>
                </a:solidFill>
              </a:rPr>
              <a:t> Internacional dos Jornalistas (FIJ) e a Federação Nacional </a:t>
            </a:r>
            <a:r>
              <a:rPr lang="pt-BR" sz="5600" dirty="0">
                <a:solidFill>
                  <a:schemeClr val="tx1"/>
                </a:solidFill>
              </a:rPr>
              <a:t>dos Jornalistas (FENAJ</a:t>
            </a:r>
            <a:r>
              <a:rPr lang="pt-BR" sz="5600" dirty="0" smtClean="0">
                <a:solidFill>
                  <a:schemeClr val="tx1"/>
                </a:solidFill>
              </a:rPr>
              <a:t>) estão atentas ao alarmante </a:t>
            </a:r>
            <a:r>
              <a:rPr lang="pt-BR" sz="5600" dirty="0">
                <a:solidFill>
                  <a:schemeClr val="tx1"/>
                </a:solidFill>
              </a:rPr>
              <a:t>aumento do número de casos de violência contra jornalistas e outros profissionais da </a:t>
            </a:r>
            <a:r>
              <a:rPr lang="pt-BR" sz="5600" dirty="0" smtClean="0">
                <a:solidFill>
                  <a:schemeClr val="tx1"/>
                </a:solidFill>
              </a:rPr>
              <a:t>comunicação em todo o mundo. </a:t>
            </a:r>
            <a:endParaRPr lang="pt-BR" sz="5600" dirty="0">
              <a:solidFill>
                <a:schemeClr val="tx1"/>
              </a:solidFill>
            </a:endParaRPr>
          </a:p>
          <a:p>
            <a:pPr algn="just"/>
            <a:r>
              <a:rPr lang="pt-BR" sz="5600" dirty="0" smtClean="0">
                <a:solidFill>
                  <a:schemeClr val="tx1"/>
                </a:solidFill>
              </a:rPr>
              <a:t>As entidades representativas dos jornalistas, </a:t>
            </a:r>
            <a:r>
              <a:rPr lang="pt-BR" sz="5600" dirty="0">
                <a:solidFill>
                  <a:schemeClr val="tx1"/>
                </a:solidFill>
              </a:rPr>
              <a:t>entretanto, não </a:t>
            </a:r>
            <a:r>
              <a:rPr lang="pt-BR" sz="5600" dirty="0" smtClean="0">
                <a:solidFill>
                  <a:schemeClr val="tx1"/>
                </a:solidFill>
              </a:rPr>
              <a:t>identificam o </a:t>
            </a:r>
            <a:r>
              <a:rPr lang="pt-BR" sz="5600" dirty="0">
                <a:solidFill>
                  <a:schemeClr val="tx1"/>
                </a:solidFill>
              </a:rPr>
              <a:t>Jornalismo como uma atividade de risco. As condições de trabalho que são impostas à categoria, associada a desvios do papel do Jornalismo – </a:t>
            </a:r>
            <a:r>
              <a:rPr lang="pt-BR" sz="5600" dirty="0" smtClean="0">
                <a:solidFill>
                  <a:schemeClr val="tx1"/>
                </a:solidFill>
              </a:rPr>
              <a:t>como </a:t>
            </a:r>
            <a:r>
              <a:rPr lang="pt-BR" sz="5600" dirty="0">
                <a:solidFill>
                  <a:schemeClr val="tx1"/>
                </a:solidFill>
              </a:rPr>
              <a:t>a </a:t>
            </a:r>
            <a:r>
              <a:rPr lang="pt-BR" sz="5600" dirty="0" err="1">
                <a:solidFill>
                  <a:schemeClr val="tx1"/>
                </a:solidFill>
              </a:rPr>
              <a:t>espetacularização</a:t>
            </a:r>
            <a:r>
              <a:rPr lang="pt-BR" sz="5600" dirty="0">
                <a:solidFill>
                  <a:schemeClr val="tx1"/>
                </a:solidFill>
              </a:rPr>
              <a:t> da violência, a escatologia e a aceitação pessoal (por parte do profissional) de tarefas que não lhe cabe – tem “transformado” a profissão em uma atividade perigosa para inúmeros profissionais. </a:t>
            </a:r>
            <a:endParaRPr lang="pt-BR" sz="5600" dirty="0" smtClean="0">
              <a:solidFill>
                <a:schemeClr val="tx1"/>
              </a:solidFill>
            </a:endParaRPr>
          </a:p>
          <a:p>
            <a:pPr algn="just"/>
            <a:r>
              <a:rPr lang="pt-BR" sz="5600" dirty="0" smtClean="0">
                <a:solidFill>
                  <a:schemeClr val="tx1"/>
                </a:solidFill>
              </a:rPr>
              <a:t>Historicamente, os riscos estavam restritos às coberturas de guerra e de conflitos sociais. Nos últimos tempos,  o </a:t>
            </a:r>
            <a:r>
              <a:rPr lang="pt-BR" sz="5600" dirty="0">
                <a:solidFill>
                  <a:schemeClr val="tx1"/>
                </a:solidFill>
              </a:rPr>
              <a:t>perigo deixou</a:t>
            </a:r>
            <a:r>
              <a:rPr lang="pt-BR" sz="5600" dirty="0" smtClean="0">
                <a:solidFill>
                  <a:schemeClr val="tx1"/>
                </a:solidFill>
              </a:rPr>
              <a:t> as zonas restritas e </a:t>
            </a:r>
            <a:r>
              <a:rPr lang="pt-BR" sz="5600" dirty="0">
                <a:solidFill>
                  <a:schemeClr val="tx1"/>
                </a:solidFill>
              </a:rPr>
              <a:t>chegou à cobertura jornalística </a:t>
            </a:r>
            <a:r>
              <a:rPr lang="pt-BR" sz="5600" dirty="0" smtClean="0">
                <a:solidFill>
                  <a:schemeClr val="tx1"/>
                </a:solidFill>
              </a:rPr>
              <a:t>diária. </a:t>
            </a:r>
            <a:r>
              <a:rPr lang="pt-BR" sz="5600" dirty="0">
                <a:solidFill>
                  <a:schemeClr val="tx1"/>
                </a:solidFill>
              </a:rPr>
              <a:t>Mas</a:t>
            </a:r>
            <a:r>
              <a:rPr lang="pt-BR" sz="5600" dirty="0" smtClean="0">
                <a:solidFill>
                  <a:schemeClr val="tx1"/>
                </a:solidFill>
              </a:rPr>
              <a:t> é preciso insistir que o Jornalismo </a:t>
            </a:r>
            <a:r>
              <a:rPr lang="pt-BR" sz="5600" dirty="0">
                <a:solidFill>
                  <a:schemeClr val="tx1"/>
                </a:solidFill>
              </a:rPr>
              <a:t>é uma atividade perigosa por sua própria natureza. Tudo isso não é “natural”. </a:t>
            </a:r>
            <a:endParaRPr lang="pt-BR" sz="5600" dirty="0" smtClean="0">
              <a:solidFill>
                <a:schemeClr val="tx1"/>
              </a:solidFill>
            </a:endParaRPr>
          </a:p>
          <a:p>
            <a:pPr algn="just"/>
            <a:r>
              <a:rPr lang="pt-BR" sz="5600" dirty="0" smtClean="0">
                <a:solidFill>
                  <a:schemeClr val="tx1"/>
                </a:solidFill>
              </a:rPr>
              <a:t>FIJ e </a:t>
            </a:r>
            <a:r>
              <a:rPr lang="pt-BR" sz="5600" dirty="0">
                <a:solidFill>
                  <a:schemeClr val="tx1"/>
                </a:solidFill>
              </a:rPr>
              <a:t>FENAJ </a:t>
            </a:r>
            <a:r>
              <a:rPr lang="pt-BR" sz="5600" dirty="0" smtClean="0">
                <a:solidFill>
                  <a:schemeClr val="tx1"/>
                </a:solidFill>
              </a:rPr>
              <a:t>alertam </a:t>
            </a:r>
            <a:r>
              <a:rPr lang="pt-BR" sz="5600" dirty="0">
                <a:solidFill>
                  <a:schemeClr val="tx1"/>
                </a:solidFill>
              </a:rPr>
              <a:t>que a violência cotidiana das redações e a violência externa sofrida pelos jornalistas têm causas concretas e, invariavelmente, constituem atentado contra a liberdade de expressão e de imprensa e contra o direito constitucional de acesso à informação de qualidade. </a:t>
            </a:r>
            <a:endParaRPr lang="pt-BR" sz="5600" dirty="0" smtClean="0">
              <a:solidFill>
                <a:schemeClr val="tx1"/>
              </a:solidFill>
            </a:endParaRPr>
          </a:p>
          <a:p>
            <a:pPr algn="just">
              <a:buNone/>
            </a:pPr>
            <a:r>
              <a:rPr lang="pt-BR" sz="5600" dirty="0" smtClean="0">
                <a:solidFill>
                  <a:schemeClr val="tx1"/>
                </a:solidFill>
              </a:rPr>
              <a:t> </a:t>
            </a:r>
            <a:endParaRPr lang="pt-BR" sz="5600" dirty="0">
              <a:solidFill>
                <a:schemeClr val="tx1"/>
              </a:solidFill>
            </a:endParaRPr>
          </a:p>
          <a:p>
            <a:endParaRPr lang="pt-BR" dirty="0"/>
          </a:p>
        </p:txBody>
      </p:sp>
      <p:pic>
        <p:nvPicPr>
          <p:cNvPr id="4" name="Picture 3" descr="FIJ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87406" y="295583"/>
            <a:ext cx="758189" cy="828273"/>
          </a:xfrm>
          <a:prstGeom prst="rect">
            <a:avLst/>
          </a:prstGeom>
        </p:spPr>
      </p:pic>
      <p:pic>
        <p:nvPicPr>
          <p:cNvPr id="5" name="Picture 4" descr="FENAJ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19132" y="295583"/>
            <a:ext cx="2164646" cy="604087"/>
          </a:xfrm>
          <a:prstGeom prst="rect">
            <a:avLst/>
          </a:prstGeom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dirty="0" smtClean="0"/>
              <a:t>Tipos de violência contra jornalistas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6778" y="2595562"/>
            <a:ext cx="8118122" cy="3937882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dirty="0">
                <a:solidFill>
                  <a:schemeClr val="tx1"/>
                </a:solidFill>
              </a:rPr>
              <a:t>Os jornalistas brasileiros são vítimas de dois tipos de violência no seu exercício profissional: a violência interna das redações e a violência de atores externos</a:t>
            </a:r>
            <a:r>
              <a:rPr lang="pt-BR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pt-BR" dirty="0" smtClean="0">
                <a:solidFill>
                  <a:schemeClr val="tx1"/>
                </a:solidFill>
              </a:rPr>
              <a:t>A </a:t>
            </a:r>
            <a:r>
              <a:rPr lang="pt-BR" dirty="0">
                <a:solidFill>
                  <a:schemeClr val="tx1"/>
                </a:solidFill>
              </a:rPr>
              <a:t>violência interna, que compromete a qualidade da informação jornalística produzida e difundida, dá-se, principalmente, por meio da censura interna, da auto-censura (motivada pelas pressões sofridas) e do assédio moral.</a:t>
            </a:r>
          </a:p>
          <a:p>
            <a:pPr algn="just"/>
            <a:r>
              <a:rPr lang="pt-BR" dirty="0">
                <a:solidFill>
                  <a:schemeClr val="tx1"/>
                </a:solidFill>
              </a:rPr>
              <a:t>A violência externa expressa-se de variadas formas: agressões físicas e verbais, ameaças,  intimidações,  impedimentos ao trabalho, processos judiciais, prisões, tentativas de assassinatos e assassinatos. </a:t>
            </a:r>
          </a:p>
          <a:p>
            <a:endParaRPr lang="pt-BR" dirty="0"/>
          </a:p>
        </p:txBody>
      </p:sp>
      <p:pic>
        <p:nvPicPr>
          <p:cNvPr id="4" name="Picture 3" descr="FENAJ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9132" y="295583"/>
            <a:ext cx="2164646" cy="604087"/>
          </a:xfrm>
          <a:prstGeom prst="rect">
            <a:avLst/>
          </a:prstGeom>
        </p:spPr>
      </p:pic>
      <p:pic>
        <p:nvPicPr>
          <p:cNvPr id="5" name="Picture 4" descr="FIJ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87406" y="295583"/>
            <a:ext cx="758189" cy="828273"/>
          </a:xfrm>
          <a:prstGeom prst="rect">
            <a:avLst/>
          </a:prstGeom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Números da violência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556" y="2038256"/>
            <a:ext cx="8146344" cy="5539977"/>
          </a:xfrm>
        </p:spPr>
        <p:txBody>
          <a:bodyPr wrap="square">
            <a:noAutofit/>
          </a:bodyPr>
          <a:lstStyle/>
          <a:p>
            <a:pPr algn="just"/>
            <a:r>
              <a:rPr lang="pt-BR" sz="1200" dirty="0" smtClean="0">
                <a:solidFill>
                  <a:schemeClr val="tx1"/>
                </a:solidFill>
              </a:rPr>
              <a:t>Existem mais de cem jornalistas presos em diversos países do mundo.</a:t>
            </a:r>
          </a:p>
          <a:p>
            <a:pPr algn="just"/>
            <a:r>
              <a:rPr lang="en-US" sz="1200" dirty="0">
                <a:solidFill>
                  <a:schemeClr val="tx1"/>
                </a:solidFill>
              </a:rPr>
              <a:t>De </a:t>
            </a:r>
            <a:r>
              <a:rPr lang="en-US" sz="1200" dirty="0" err="1">
                <a:solidFill>
                  <a:schemeClr val="tx1"/>
                </a:solidFill>
              </a:rPr>
              <a:t>acordo</a:t>
            </a:r>
            <a:r>
              <a:rPr lang="en-US" sz="1200" dirty="0">
                <a:solidFill>
                  <a:schemeClr val="tx1"/>
                </a:solidFill>
              </a:rPr>
              <a:t> com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levantamento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da</a:t>
            </a:r>
            <a:r>
              <a:rPr lang="en-US" sz="1200" dirty="0" smtClean="0">
                <a:solidFill>
                  <a:schemeClr val="tx1"/>
                </a:solidFill>
              </a:rPr>
              <a:t> FIJ, 108 </a:t>
            </a:r>
            <a:r>
              <a:rPr lang="en-US" sz="1200" dirty="0" err="1" smtClean="0">
                <a:solidFill>
                  <a:schemeClr val="tx1"/>
                </a:solidFill>
              </a:rPr>
              <a:t>jornalistas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e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outros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profissionais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da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comunicação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foram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mortos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em</a:t>
            </a:r>
            <a:r>
              <a:rPr lang="en-US" sz="1200" dirty="0" smtClean="0">
                <a:solidFill>
                  <a:schemeClr val="tx1"/>
                </a:solidFill>
              </a:rPr>
              <a:t> 2013.</a:t>
            </a:r>
          </a:p>
          <a:p>
            <a:pPr algn="just"/>
            <a:r>
              <a:rPr lang="en-US" sz="1200" dirty="0" smtClean="0">
                <a:solidFill>
                  <a:schemeClr val="tx1"/>
                </a:solidFill>
              </a:rPr>
              <a:t>O </a:t>
            </a:r>
            <a:r>
              <a:rPr lang="en-US" sz="1200" dirty="0" err="1" smtClean="0">
                <a:solidFill>
                  <a:schemeClr val="tx1"/>
                </a:solidFill>
              </a:rPr>
              <a:t>número</a:t>
            </a:r>
            <a:r>
              <a:rPr lang="en-US" sz="1200" dirty="0" smtClean="0">
                <a:solidFill>
                  <a:schemeClr val="tx1"/>
                </a:solidFill>
              </a:rPr>
              <a:t> de </a:t>
            </a:r>
            <a:r>
              <a:rPr lang="en-US" sz="1200" dirty="0" err="1" smtClean="0">
                <a:solidFill>
                  <a:schemeClr val="tx1"/>
                </a:solidFill>
              </a:rPr>
              <a:t>casos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por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região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foi</a:t>
            </a:r>
            <a:r>
              <a:rPr lang="en-US" sz="1200" dirty="0" smtClean="0">
                <a:solidFill>
                  <a:schemeClr val="tx1"/>
                </a:solidFill>
              </a:rPr>
              <a:t>, </a:t>
            </a:r>
            <a:r>
              <a:rPr lang="en-US" sz="1200" dirty="0" err="1" smtClean="0">
                <a:solidFill>
                  <a:schemeClr val="tx1"/>
                </a:solidFill>
              </a:rPr>
              <a:t>pela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ordem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decrescente</a:t>
            </a:r>
            <a:r>
              <a:rPr lang="en-US" sz="1200" dirty="0" smtClean="0">
                <a:solidFill>
                  <a:schemeClr val="tx1"/>
                </a:solidFill>
              </a:rPr>
              <a:t>: </a:t>
            </a:r>
            <a:r>
              <a:rPr lang="en-US" sz="1200" dirty="0" err="1" smtClean="0">
                <a:solidFill>
                  <a:schemeClr val="tx1"/>
                </a:solidFill>
              </a:rPr>
              <a:t>Ásia/Pacífico</a:t>
            </a:r>
            <a:r>
              <a:rPr lang="en-US" sz="1200" dirty="0" smtClean="0">
                <a:solidFill>
                  <a:schemeClr val="tx1"/>
                </a:solidFill>
              </a:rPr>
              <a:t> – 29%; </a:t>
            </a:r>
            <a:r>
              <a:rPr lang="en-US" sz="1200" dirty="0" err="1" smtClean="0">
                <a:solidFill>
                  <a:schemeClr val="tx1"/>
                </a:solidFill>
              </a:rPr>
              <a:t>Oriente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Médio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e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mundo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Árabe</a:t>
            </a:r>
            <a:r>
              <a:rPr lang="en-US" sz="1200" dirty="0" smtClean="0">
                <a:solidFill>
                  <a:schemeClr val="tx1"/>
                </a:solidFill>
              </a:rPr>
              <a:t> – 27%.</a:t>
            </a:r>
          </a:p>
          <a:p>
            <a:pPr algn="just"/>
            <a:r>
              <a:rPr lang="en-US" sz="1200" dirty="0" err="1" smtClean="0">
                <a:solidFill>
                  <a:schemeClr val="tx1"/>
                </a:solidFill>
              </a:rPr>
              <a:t>Síria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registrou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o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maior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número</a:t>
            </a:r>
            <a:r>
              <a:rPr lang="en-US" sz="1200" dirty="0" smtClean="0">
                <a:solidFill>
                  <a:schemeClr val="tx1"/>
                </a:solidFill>
              </a:rPr>
              <a:t> de </a:t>
            </a:r>
            <a:r>
              <a:rPr lang="en-US" sz="1200" dirty="0" err="1" smtClean="0">
                <a:solidFill>
                  <a:schemeClr val="tx1"/>
                </a:solidFill>
              </a:rPr>
              <a:t>casos</a:t>
            </a:r>
            <a:r>
              <a:rPr lang="en-US" sz="1200" dirty="0" smtClean="0">
                <a:solidFill>
                  <a:schemeClr val="tx1"/>
                </a:solidFill>
              </a:rPr>
              <a:t> de </a:t>
            </a:r>
            <a:r>
              <a:rPr lang="en-US" sz="1200" dirty="0" err="1" smtClean="0">
                <a:solidFill>
                  <a:schemeClr val="tx1"/>
                </a:solidFill>
              </a:rPr>
              <a:t>assassinatos</a:t>
            </a:r>
            <a:r>
              <a:rPr lang="en-US" sz="1200" dirty="0" smtClean="0">
                <a:solidFill>
                  <a:schemeClr val="tx1"/>
                </a:solidFill>
              </a:rPr>
              <a:t>: 15 </a:t>
            </a:r>
            <a:r>
              <a:rPr lang="en-US" sz="1200" dirty="0" err="1" smtClean="0">
                <a:solidFill>
                  <a:schemeClr val="tx1"/>
                </a:solidFill>
              </a:rPr>
              <a:t>vítimas</a:t>
            </a:r>
            <a:r>
              <a:rPr lang="en-US" sz="1200" dirty="0" smtClean="0">
                <a:solidFill>
                  <a:schemeClr val="tx1"/>
                </a:solidFill>
              </a:rPr>
              <a:t>. O </a:t>
            </a:r>
            <a:r>
              <a:rPr lang="en-US" sz="1200" dirty="0" err="1" smtClean="0">
                <a:solidFill>
                  <a:schemeClr val="tx1"/>
                </a:solidFill>
              </a:rPr>
              <a:t>Iraque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apareceu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em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segundo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lugar</a:t>
            </a:r>
            <a:r>
              <a:rPr lang="en-US" sz="1200" dirty="0" smtClean="0">
                <a:solidFill>
                  <a:schemeClr val="tx1"/>
                </a:solidFill>
              </a:rPr>
              <a:t>, com 13 </a:t>
            </a:r>
            <a:r>
              <a:rPr lang="en-US" sz="1200" dirty="0" err="1" smtClean="0">
                <a:solidFill>
                  <a:schemeClr val="tx1"/>
                </a:solidFill>
              </a:rPr>
              <a:t>casos</a:t>
            </a:r>
            <a:r>
              <a:rPr lang="en-US" sz="1200" dirty="0" smtClean="0">
                <a:solidFill>
                  <a:schemeClr val="tx1"/>
                </a:solidFill>
              </a:rPr>
              <a:t>; </a:t>
            </a:r>
            <a:r>
              <a:rPr lang="en-US" sz="1200" dirty="0" err="1" smtClean="0">
                <a:solidFill>
                  <a:schemeClr val="tx1"/>
                </a:solidFill>
              </a:rPr>
              <a:t>Paquistão</a:t>
            </a:r>
            <a:r>
              <a:rPr lang="en-US" sz="1200" dirty="0" smtClean="0">
                <a:solidFill>
                  <a:schemeClr val="tx1"/>
                </a:solidFill>
              </a:rPr>
              <a:t>, Filipinas </a:t>
            </a:r>
            <a:r>
              <a:rPr lang="en-US" sz="1200" dirty="0" err="1" smtClean="0">
                <a:solidFill>
                  <a:schemeClr val="tx1"/>
                </a:solidFill>
              </a:rPr>
              <a:t>e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Índia</a:t>
            </a:r>
            <a:r>
              <a:rPr lang="en-US" sz="1200" dirty="0" smtClean="0">
                <a:solidFill>
                  <a:schemeClr val="tx1"/>
                </a:solidFill>
              </a:rPr>
              <a:t>, 10 </a:t>
            </a:r>
            <a:r>
              <a:rPr lang="en-US" sz="1200" dirty="0" err="1" smtClean="0">
                <a:solidFill>
                  <a:schemeClr val="tx1"/>
                </a:solidFill>
              </a:rPr>
              <a:t>casos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cada</a:t>
            </a:r>
            <a:r>
              <a:rPr lang="en-US" sz="1200" dirty="0" smtClean="0">
                <a:solidFill>
                  <a:schemeClr val="tx1"/>
                </a:solidFill>
              </a:rPr>
              <a:t>; </a:t>
            </a:r>
            <a:r>
              <a:rPr lang="en-US" sz="1200" dirty="0" err="1" smtClean="0">
                <a:solidFill>
                  <a:schemeClr val="tx1"/>
                </a:solidFill>
              </a:rPr>
              <a:t>Somália</a:t>
            </a:r>
            <a:r>
              <a:rPr lang="en-US" sz="1200" dirty="0" smtClean="0">
                <a:solidFill>
                  <a:schemeClr val="tx1"/>
                </a:solidFill>
              </a:rPr>
              <a:t>, 7 </a:t>
            </a:r>
            <a:r>
              <a:rPr lang="en-US" sz="1200" dirty="0" err="1" smtClean="0">
                <a:solidFill>
                  <a:schemeClr val="tx1"/>
                </a:solidFill>
              </a:rPr>
              <a:t>casos</a:t>
            </a:r>
            <a:r>
              <a:rPr lang="en-US" sz="1200" dirty="0" smtClean="0">
                <a:solidFill>
                  <a:schemeClr val="tx1"/>
                </a:solidFill>
              </a:rPr>
              <a:t>, </a:t>
            </a:r>
            <a:r>
              <a:rPr lang="en-US" sz="1200" dirty="0" err="1" smtClean="0">
                <a:solidFill>
                  <a:schemeClr val="tx1"/>
                </a:solidFill>
              </a:rPr>
              <a:t>e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Egito</a:t>
            </a:r>
            <a:r>
              <a:rPr lang="en-US" sz="1200" dirty="0" smtClean="0">
                <a:solidFill>
                  <a:schemeClr val="tx1"/>
                </a:solidFill>
              </a:rPr>
              <a:t>, 6 </a:t>
            </a:r>
            <a:r>
              <a:rPr lang="en-US" sz="1200" dirty="0" err="1" smtClean="0">
                <a:solidFill>
                  <a:schemeClr val="tx1"/>
                </a:solidFill>
              </a:rPr>
              <a:t>assassinatos</a:t>
            </a:r>
            <a:r>
              <a:rPr lang="en-US" sz="1200" dirty="0" smtClean="0">
                <a:solidFill>
                  <a:schemeClr val="tx1"/>
                </a:solidFill>
              </a:rPr>
              <a:t> de </a:t>
            </a:r>
            <a:r>
              <a:rPr lang="en-US" sz="1200" dirty="0" err="1" smtClean="0">
                <a:solidFill>
                  <a:schemeClr val="tx1"/>
                </a:solidFill>
              </a:rPr>
              <a:t>jornalistas</a:t>
            </a:r>
            <a:r>
              <a:rPr lang="en-US" sz="1200" dirty="0" smtClean="0">
                <a:solidFill>
                  <a:schemeClr val="tx1"/>
                </a:solidFill>
              </a:rPr>
              <a:t>. </a:t>
            </a:r>
          </a:p>
          <a:p>
            <a:pPr algn="just"/>
            <a:r>
              <a:rPr lang="en-US" sz="1200" dirty="0" smtClean="0">
                <a:solidFill>
                  <a:schemeClr val="tx1"/>
                </a:solidFill>
              </a:rPr>
              <a:t>No </a:t>
            </a:r>
            <a:r>
              <a:rPr lang="en-US" sz="1200" dirty="0" err="1" smtClean="0">
                <a:solidFill>
                  <a:schemeClr val="tx1"/>
                </a:solidFill>
              </a:rPr>
              <a:t>Brasil</a:t>
            </a:r>
            <a:r>
              <a:rPr lang="en-US" sz="1200" dirty="0" smtClean="0">
                <a:solidFill>
                  <a:schemeClr val="tx1"/>
                </a:solidFill>
              </a:rPr>
              <a:t>, </a:t>
            </a:r>
            <a:r>
              <a:rPr lang="en-US" sz="1200" dirty="0" err="1" smtClean="0">
                <a:solidFill>
                  <a:schemeClr val="tx1"/>
                </a:solidFill>
              </a:rPr>
              <a:t>foram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registradas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cinco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mortes</a:t>
            </a:r>
            <a:r>
              <a:rPr lang="en-US" sz="1200" dirty="0" smtClean="0">
                <a:solidFill>
                  <a:schemeClr val="tx1"/>
                </a:solidFill>
              </a:rPr>
              <a:t> de </a:t>
            </a:r>
            <a:r>
              <a:rPr lang="en-US" sz="1200" dirty="0" err="1" smtClean="0">
                <a:solidFill>
                  <a:schemeClr val="tx1"/>
                </a:solidFill>
              </a:rPr>
              <a:t>profissionais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da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comunicação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em</a:t>
            </a:r>
            <a:r>
              <a:rPr lang="en-US" sz="1200" dirty="0" smtClean="0">
                <a:solidFill>
                  <a:schemeClr val="tx1"/>
                </a:solidFill>
              </a:rPr>
              <a:t> 2013: </a:t>
            </a:r>
            <a:r>
              <a:rPr lang="en-US" sz="1200" dirty="0" err="1" smtClean="0">
                <a:solidFill>
                  <a:schemeClr val="tx1"/>
                </a:solidFill>
              </a:rPr>
              <a:t>dois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jornalistas</a:t>
            </a:r>
            <a:r>
              <a:rPr lang="en-US" sz="1200" dirty="0" smtClean="0">
                <a:solidFill>
                  <a:schemeClr val="tx1"/>
                </a:solidFill>
              </a:rPr>
              <a:t>, </a:t>
            </a:r>
            <a:r>
              <a:rPr lang="en-US" sz="1200" dirty="0" err="1" smtClean="0">
                <a:solidFill>
                  <a:schemeClr val="tx1"/>
                </a:solidFill>
              </a:rPr>
              <a:t>dois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radialistas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e</a:t>
            </a:r>
            <a:r>
              <a:rPr lang="en-US" sz="1200" dirty="0" smtClean="0">
                <a:solidFill>
                  <a:schemeClr val="tx1"/>
                </a:solidFill>
              </a:rPr>
              <a:t> um </a:t>
            </a:r>
            <a:r>
              <a:rPr lang="en-US" sz="1200" dirty="0" err="1" smtClean="0">
                <a:solidFill>
                  <a:schemeClr val="tx1"/>
                </a:solidFill>
              </a:rPr>
              <a:t>diretor</a:t>
            </a:r>
            <a:r>
              <a:rPr lang="en-US" sz="1200" dirty="0" smtClean="0">
                <a:solidFill>
                  <a:schemeClr val="tx1"/>
                </a:solidFill>
              </a:rPr>
              <a:t> de </a:t>
            </a:r>
            <a:r>
              <a:rPr lang="en-US" sz="1200" dirty="0" err="1" smtClean="0">
                <a:solidFill>
                  <a:schemeClr val="tx1"/>
                </a:solidFill>
              </a:rPr>
              <a:t>jornal</a:t>
            </a:r>
            <a:r>
              <a:rPr lang="en-US" sz="1200" dirty="0" smtClean="0">
                <a:solidFill>
                  <a:schemeClr val="tx1"/>
                </a:solidFill>
              </a:rPr>
              <a:t>.  E as </a:t>
            </a:r>
            <a:r>
              <a:rPr lang="en-US" sz="1200" dirty="0" err="1" smtClean="0">
                <a:solidFill>
                  <a:schemeClr val="tx1"/>
                </a:solidFill>
              </a:rPr>
              <a:t>investigações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apontam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que</a:t>
            </a:r>
            <a:r>
              <a:rPr lang="en-US" sz="1200" dirty="0" smtClean="0">
                <a:solidFill>
                  <a:schemeClr val="tx1"/>
                </a:solidFill>
              </a:rPr>
              <a:t> um </a:t>
            </a:r>
            <a:r>
              <a:rPr lang="en-US" sz="1200" dirty="0" err="1" smtClean="0">
                <a:solidFill>
                  <a:schemeClr val="tx1"/>
                </a:solidFill>
              </a:rPr>
              <a:t>jornalista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e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dois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radialistas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foram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assassinados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em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razão</a:t>
            </a:r>
            <a:r>
              <a:rPr lang="en-US" sz="1200" dirty="0" smtClean="0">
                <a:solidFill>
                  <a:schemeClr val="tx1"/>
                </a:solidFill>
              </a:rPr>
              <a:t> do </a:t>
            </a:r>
            <a:r>
              <a:rPr lang="en-US" sz="1200" dirty="0" err="1" smtClean="0">
                <a:solidFill>
                  <a:schemeClr val="tx1"/>
                </a:solidFill>
              </a:rPr>
              <a:t>exercício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profissional</a:t>
            </a:r>
            <a:r>
              <a:rPr lang="en-US" sz="1200" dirty="0" smtClean="0">
                <a:solidFill>
                  <a:schemeClr val="tx1"/>
                </a:solidFill>
              </a:rPr>
              <a:t>. São </a:t>
            </a:r>
            <a:r>
              <a:rPr lang="en-US" sz="1200" dirty="0" err="1" smtClean="0">
                <a:solidFill>
                  <a:schemeClr val="tx1"/>
                </a:solidFill>
              </a:rPr>
              <a:t>eles</a:t>
            </a:r>
            <a:r>
              <a:rPr lang="en-US" sz="1200" dirty="0" smtClean="0">
                <a:solidFill>
                  <a:schemeClr val="tx1"/>
                </a:solidFill>
              </a:rPr>
              <a:t>:  </a:t>
            </a:r>
            <a:r>
              <a:rPr lang="en-US" sz="1200" dirty="0" err="1" smtClean="0">
                <a:solidFill>
                  <a:schemeClr val="tx1"/>
                </a:solidFill>
              </a:rPr>
              <a:t>o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jornalista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pt-BR" sz="1200" dirty="0" smtClean="0">
                <a:solidFill>
                  <a:schemeClr val="tx1"/>
                </a:solidFill>
              </a:rPr>
              <a:t>Rodrigo </a:t>
            </a:r>
            <a:r>
              <a:rPr lang="pt-BR" sz="1200" dirty="0">
                <a:solidFill>
                  <a:schemeClr val="tx1"/>
                </a:solidFill>
              </a:rPr>
              <a:t>Neto, de Minas </a:t>
            </a:r>
            <a:r>
              <a:rPr lang="pt-BR" sz="1200" dirty="0" smtClean="0">
                <a:solidFill>
                  <a:schemeClr val="tx1"/>
                </a:solidFill>
              </a:rPr>
              <a:t>Gerais, o radialista </a:t>
            </a:r>
            <a:r>
              <a:rPr lang="pt-BR" sz="1200" dirty="0">
                <a:solidFill>
                  <a:schemeClr val="tx1"/>
                </a:solidFill>
              </a:rPr>
              <a:t>Mafaldo Bezerra Góis e</a:t>
            </a:r>
            <a:r>
              <a:rPr lang="pt-BR" sz="1200" dirty="0" smtClean="0">
                <a:solidFill>
                  <a:schemeClr val="tx1"/>
                </a:solidFill>
              </a:rPr>
              <a:t> e </a:t>
            </a:r>
            <a:r>
              <a:rPr lang="pt-BR" sz="1200" dirty="0">
                <a:solidFill>
                  <a:schemeClr val="tx1"/>
                </a:solidFill>
              </a:rPr>
              <a:t>o diretor de jornal José Roberto </a:t>
            </a:r>
            <a:r>
              <a:rPr lang="pt-BR" sz="1200" dirty="0" err="1" smtClean="0">
                <a:solidFill>
                  <a:schemeClr val="tx1"/>
                </a:solidFill>
              </a:rPr>
              <a:t>Ornelas</a:t>
            </a:r>
            <a:r>
              <a:rPr lang="pt-BR" sz="1200" dirty="0" smtClean="0">
                <a:solidFill>
                  <a:schemeClr val="tx1"/>
                </a:solidFill>
              </a:rPr>
              <a:t>. </a:t>
            </a:r>
          </a:p>
          <a:p>
            <a:pPr algn="just"/>
            <a:r>
              <a:rPr lang="pt-BR" sz="1200" dirty="0" smtClean="0">
                <a:solidFill>
                  <a:schemeClr val="tx1"/>
                </a:solidFill>
              </a:rPr>
              <a:t>Em 2014, já ocorreram três assassinatos de jornalistas e dois de radialistas. Santiago Andrade (RJ), Pedro Palma (RJ) e Gel Lopes (BA).  Carlos Dias (RN) e </a:t>
            </a:r>
            <a:r>
              <a:rPr lang="pt-BR" sz="1200" dirty="0" err="1" smtClean="0">
                <a:solidFill>
                  <a:schemeClr val="tx1"/>
                </a:solidFill>
              </a:rPr>
              <a:t>Ede</a:t>
            </a:r>
            <a:r>
              <a:rPr lang="pt-BR" sz="1200" dirty="0" smtClean="0">
                <a:solidFill>
                  <a:schemeClr val="tx1"/>
                </a:solidFill>
              </a:rPr>
              <a:t> Wilson (ES).</a:t>
            </a:r>
          </a:p>
          <a:p>
            <a:pPr algn="just"/>
            <a:endParaRPr lang="en-US" sz="1200" dirty="0" smtClean="0"/>
          </a:p>
          <a:p>
            <a:pPr algn="just"/>
            <a:endParaRPr lang="pt-BR" sz="1200" dirty="0"/>
          </a:p>
        </p:txBody>
      </p:sp>
      <p:pic>
        <p:nvPicPr>
          <p:cNvPr id="4" name="Picture 3" descr="FIJ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87406" y="295583"/>
            <a:ext cx="758189" cy="828273"/>
          </a:xfrm>
          <a:prstGeom prst="rect">
            <a:avLst/>
          </a:prstGeom>
        </p:spPr>
      </p:pic>
      <p:pic>
        <p:nvPicPr>
          <p:cNvPr id="5" name="Picture 4" descr="FENAJ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19132" y="295583"/>
            <a:ext cx="2164646" cy="604087"/>
          </a:xfrm>
          <a:prstGeom prst="rect">
            <a:avLst/>
          </a:prstGeom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O Novo fenômeno brasileiro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6778" y="2595562"/>
            <a:ext cx="8118122" cy="3670767"/>
          </a:xfrm>
        </p:spPr>
        <p:txBody>
          <a:bodyPr>
            <a:normAutofit/>
          </a:bodyPr>
          <a:lstStyle/>
          <a:p>
            <a:pPr algn="just"/>
            <a:r>
              <a:rPr lang="pt-BR" dirty="0" smtClean="0">
                <a:solidFill>
                  <a:schemeClr val="tx1"/>
                </a:solidFill>
              </a:rPr>
              <a:t>Em 2013, ocorreu no Brasil um fenômeno novo para agravar a já preocupante situação da categoria:  ameaças e agressões a jornalistas durante manifestações públicas. Foram mais de cem profissionais agredidos enquanto faziam a cobertura jornalísticas dos protestos populares, realizados em várias capitais brasileiras, a partir do mês de junho. </a:t>
            </a:r>
          </a:p>
          <a:p>
            <a:pPr algn="just"/>
            <a:r>
              <a:rPr lang="pt-BR" dirty="0" smtClean="0">
                <a:solidFill>
                  <a:schemeClr val="tx1"/>
                </a:solidFill>
              </a:rPr>
              <a:t>Neste ano de 2014, já foram registradas 21 agressões a jornalistas, sendo 17 delas em manifestações. </a:t>
            </a:r>
          </a:p>
          <a:p>
            <a:endParaRPr lang="pt-BR" dirty="0"/>
          </a:p>
        </p:txBody>
      </p:sp>
      <p:pic>
        <p:nvPicPr>
          <p:cNvPr id="4" name="Picture 3" descr="FENAJ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9132" y="295583"/>
            <a:ext cx="2164646" cy="604087"/>
          </a:xfrm>
          <a:prstGeom prst="rect">
            <a:avLst/>
          </a:prstGeom>
        </p:spPr>
      </p:pic>
      <p:pic>
        <p:nvPicPr>
          <p:cNvPr id="5" name="Picture 4" descr="FIJ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87406" y="295583"/>
            <a:ext cx="758189" cy="828273"/>
          </a:xfrm>
          <a:prstGeom prst="rect">
            <a:avLst/>
          </a:prstGeom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dirty="0" smtClean="0"/>
              <a:t>Quem comete crimes contra os jornalistas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3222" y="2595562"/>
            <a:ext cx="8061678" cy="3670767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pt-BR" dirty="0">
                <a:solidFill>
                  <a:schemeClr val="tx1"/>
                </a:solidFill>
              </a:rPr>
              <a:t>No caso das</a:t>
            </a:r>
            <a:r>
              <a:rPr lang="pt-BR" dirty="0" smtClean="0">
                <a:solidFill>
                  <a:schemeClr val="tx1"/>
                </a:solidFill>
              </a:rPr>
              <a:t> agressões </a:t>
            </a:r>
            <a:r>
              <a:rPr lang="pt-BR" dirty="0">
                <a:solidFill>
                  <a:schemeClr val="tx1"/>
                </a:solidFill>
              </a:rPr>
              <a:t>a jornalistas durante as manifestações populares, a maior parte</a:t>
            </a:r>
            <a:r>
              <a:rPr lang="pt-BR" dirty="0" smtClean="0">
                <a:solidFill>
                  <a:schemeClr val="tx1"/>
                </a:solidFill>
              </a:rPr>
              <a:t> foi cometida por policiais</a:t>
            </a:r>
            <a:r>
              <a:rPr lang="pt-BR" dirty="0">
                <a:solidFill>
                  <a:schemeClr val="tx1"/>
                </a:solidFill>
              </a:rPr>
              <a:t>, mas houve também dezenas de casos de ameaças e agressões feitas por manifestantes.</a:t>
            </a:r>
          </a:p>
          <a:p>
            <a:pPr algn="just"/>
            <a:r>
              <a:rPr lang="pt-BR" dirty="0">
                <a:solidFill>
                  <a:schemeClr val="tx1"/>
                </a:solidFill>
              </a:rPr>
              <a:t>A violência interna das redações é praticada, principalmente, por jornalistas que ocupam cargos de chefia e assumem o papel de prepostos dos patrão. Mas, em alguns casos é praticada diretamente pelos proprietários das empresas jornalísticas. </a:t>
            </a:r>
          </a:p>
          <a:p>
            <a:pPr algn="just"/>
            <a:r>
              <a:rPr lang="pt-BR" dirty="0">
                <a:solidFill>
                  <a:schemeClr val="tx1"/>
                </a:solidFill>
              </a:rPr>
              <a:t>Já a violência externa</a:t>
            </a:r>
            <a:r>
              <a:rPr lang="pt-BR" dirty="0" smtClean="0">
                <a:solidFill>
                  <a:schemeClr val="tx1"/>
                </a:solidFill>
              </a:rPr>
              <a:t>, no Brasil,  </a:t>
            </a:r>
            <a:r>
              <a:rPr lang="pt-BR" dirty="0">
                <a:solidFill>
                  <a:schemeClr val="tx1"/>
                </a:solidFill>
              </a:rPr>
              <a:t>é praticada principalmente por agentes públicos: policiais e políticos no exercício de mandato eletivo.</a:t>
            </a:r>
            <a:r>
              <a:rPr lang="pt-BR" dirty="0" smtClean="0">
                <a:solidFill>
                  <a:schemeClr val="tx1"/>
                </a:solidFill>
              </a:rPr>
              <a:t> Em países da América Latina, também  </a:t>
            </a:r>
            <a:r>
              <a:rPr lang="pt-BR" dirty="0" err="1" smtClean="0">
                <a:solidFill>
                  <a:schemeClr val="tx1"/>
                </a:solidFill>
              </a:rPr>
              <a:t>frequente</a:t>
            </a:r>
            <a:r>
              <a:rPr lang="pt-BR" dirty="0" smtClean="0">
                <a:solidFill>
                  <a:schemeClr val="tx1"/>
                </a:solidFill>
              </a:rPr>
              <a:t> a violência de agentes públicos, mas há a violência de grupos do narcotráfico e de paramilitares.</a:t>
            </a:r>
          </a:p>
          <a:p>
            <a:endParaRPr lang="pt-BR" dirty="0"/>
          </a:p>
        </p:txBody>
      </p:sp>
      <p:pic>
        <p:nvPicPr>
          <p:cNvPr id="4" name="Picture 3" descr="FIJ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87406" y="295583"/>
            <a:ext cx="758189" cy="828273"/>
          </a:xfrm>
          <a:prstGeom prst="rect">
            <a:avLst/>
          </a:prstGeom>
        </p:spPr>
      </p:pic>
      <p:pic>
        <p:nvPicPr>
          <p:cNvPr id="5" name="Picture 4" descr="FENAJ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19132" y="295583"/>
            <a:ext cx="2164646" cy="604087"/>
          </a:xfrm>
          <a:prstGeom prst="rect">
            <a:avLst/>
          </a:prstGeom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dirty="0" smtClean="0"/>
              <a:t>Como combater a violência contra jornalistas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5000" y="2595562"/>
            <a:ext cx="8089900" cy="3670767"/>
          </a:xfrm>
        </p:spPr>
        <p:txBody>
          <a:bodyPr>
            <a:normAutofit/>
          </a:bodyPr>
          <a:lstStyle/>
          <a:p>
            <a:pPr algn="just"/>
            <a:r>
              <a:rPr lang="pt-BR" dirty="0" smtClean="0">
                <a:solidFill>
                  <a:schemeClr val="tx1"/>
                </a:solidFill>
              </a:rPr>
              <a:t>A FIJ lançou uma campanha pelo fim da impunidade para a violência contra jornalistas.</a:t>
            </a:r>
          </a:p>
          <a:p>
            <a:pPr algn="just"/>
            <a:r>
              <a:rPr lang="pt-BR" dirty="0" smtClean="0">
                <a:solidFill>
                  <a:schemeClr val="tx1"/>
                </a:solidFill>
              </a:rPr>
              <a:t>A ONU aprovou, em dezembro do ano passado, o dia 2 de novembro como Dia Internacional pelo Fim da Impunidade. Também lançou seu Plano de Ação sobre segurança dos jornalistas.</a:t>
            </a:r>
          </a:p>
          <a:p>
            <a:pPr algn="just"/>
            <a:r>
              <a:rPr lang="pt-BR" dirty="0" smtClean="0">
                <a:solidFill>
                  <a:schemeClr val="tx1"/>
                </a:solidFill>
              </a:rPr>
              <a:t>Plano da ONU conclama os Estados-Membros a promover a segurança dos jornalistas também em situações não conflituosas e a combater a impunidade.</a:t>
            </a:r>
          </a:p>
          <a:p>
            <a:endParaRPr lang="pt-BR" dirty="0"/>
          </a:p>
        </p:txBody>
      </p:sp>
      <p:pic>
        <p:nvPicPr>
          <p:cNvPr id="4" name="Picture 3" descr="FENAJ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9132" y="295583"/>
            <a:ext cx="2164646" cy="604087"/>
          </a:xfrm>
          <a:prstGeom prst="rect">
            <a:avLst/>
          </a:prstGeom>
        </p:spPr>
      </p:pic>
      <p:pic>
        <p:nvPicPr>
          <p:cNvPr id="5" name="Picture 4" descr="FIJ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87406" y="295583"/>
            <a:ext cx="758189" cy="828273"/>
          </a:xfrm>
          <a:prstGeom prst="rect">
            <a:avLst/>
          </a:prstGeom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Propostas da FENAJ para o Brasil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2111" y="1848555"/>
            <a:ext cx="8202789" cy="4601821"/>
          </a:xfrm>
        </p:spPr>
        <p:txBody>
          <a:bodyPr vert="horz">
            <a:normAutofit fontScale="25000" lnSpcReduction="20000"/>
          </a:bodyPr>
          <a:lstStyle/>
          <a:p>
            <a:pPr>
              <a:buNone/>
            </a:pPr>
            <a:endParaRPr lang="pt-BR" dirty="0" smtClean="0"/>
          </a:p>
          <a:p>
            <a:pPr algn="just"/>
            <a:r>
              <a:rPr lang="pt-BR" sz="4400" dirty="0" smtClean="0">
                <a:solidFill>
                  <a:schemeClr val="tx1"/>
                </a:solidFill>
              </a:rPr>
              <a:t>Criação, no âmbito da Secretaria de Direitos Humanos da Presidência da República e garantida a participação social, do Observatório Nacional da Violência contra Comunicadores. </a:t>
            </a:r>
          </a:p>
          <a:p>
            <a:pPr algn="just"/>
            <a:r>
              <a:rPr lang="pt-BR" sz="4400" dirty="0" smtClean="0">
                <a:solidFill>
                  <a:schemeClr val="tx1"/>
                </a:solidFill>
              </a:rPr>
              <a:t>Federalização das investigações dos crimes cometidos contra jornalistas no exercício da profissão. Imediata aprovação do PL 1.078/2011, do deputado </a:t>
            </a:r>
            <a:r>
              <a:rPr lang="pt-BR" sz="4400" dirty="0" err="1" smtClean="0">
                <a:solidFill>
                  <a:schemeClr val="tx1"/>
                </a:solidFill>
              </a:rPr>
              <a:t>Protógenes</a:t>
            </a:r>
            <a:r>
              <a:rPr lang="pt-BR" sz="4400" dirty="0" smtClean="0">
                <a:solidFill>
                  <a:schemeClr val="tx1"/>
                </a:solidFill>
              </a:rPr>
              <a:t> Queiroz, que contempla a reivindicação.</a:t>
            </a:r>
          </a:p>
          <a:p>
            <a:pPr algn="just"/>
            <a:r>
              <a:rPr lang="pt-BR" sz="4400" dirty="0" smtClean="0">
                <a:solidFill>
                  <a:schemeClr val="tx1"/>
                </a:solidFill>
              </a:rPr>
              <a:t>Adoção por parte das polícias de um Protocolo de Atuação em manifestações públicas, com a garantia da  não violência e da proteção ao trabalhador jornalista.</a:t>
            </a:r>
          </a:p>
          <a:p>
            <a:pPr algn="just"/>
            <a:r>
              <a:rPr lang="pt-BR" sz="4400" dirty="0" smtClean="0">
                <a:solidFill>
                  <a:schemeClr val="tx1"/>
                </a:solidFill>
              </a:rPr>
              <a:t>Adoção por parte das empresas jornalísticas de um Protocolo de Segurança, contendo prioritariamente as seguintes cláusulas, relativas à segurança dos jornalistas:</a:t>
            </a:r>
          </a:p>
          <a:p>
            <a:pPr algn="just"/>
            <a:r>
              <a:rPr lang="pt-BR" sz="4400" dirty="0" smtClean="0">
                <a:solidFill>
                  <a:schemeClr val="tx1"/>
                </a:solidFill>
              </a:rPr>
              <a:t>Criação, nos locais de trabalho, de Comissão de Segurança (compostas pelos jornalistas) para avaliação dos prováveis riscos de violência nas coberturas jornalísticas e definição de medidas </a:t>
            </a:r>
            <a:r>
              <a:rPr lang="pt-BR" sz="4400" dirty="0" err="1" smtClean="0">
                <a:solidFill>
                  <a:schemeClr val="tx1"/>
                </a:solidFill>
              </a:rPr>
              <a:t>mitigatórias</a:t>
            </a:r>
            <a:r>
              <a:rPr lang="pt-BR" sz="4400" dirty="0" smtClean="0">
                <a:solidFill>
                  <a:schemeClr val="tx1"/>
                </a:solidFill>
              </a:rPr>
              <a:t> destes riscos.</a:t>
            </a:r>
          </a:p>
          <a:p>
            <a:pPr algn="just"/>
            <a:r>
              <a:rPr lang="pt-BR" sz="4400" dirty="0" smtClean="0">
                <a:solidFill>
                  <a:schemeClr val="tx1"/>
                </a:solidFill>
              </a:rPr>
              <a:t>Garantia de seguro de vida especial para o jornalista, quando em viagem e/ou em trabalho caracterizado pelas Comissões de Segurança das redações como sendo de risco.</a:t>
            </a:r>
          </a:p>
          <a:p>
            <a:pPr algn="just"/>
            <a:r>
              <a:rPr lang="pt-BR" sz="4400" dirty="0" smtClean="0">
                <a:solidFill>
                  <a:schemeClr val="tx1"/>
                </a:solidFill>
              </a:rPr>
              <a:t>Fornecimento aos jornalistas de equipamentos de segurança de eficácia garantida por órgãos de certificação e também suporte operacional, de acordo com as orientações das Comissões de Segurança das redações.</a:t>
            </a:r>
          </a:p>
          <a:p>
            <a:pPr algn="just"/>
            <a:r>
              <a:rPr lang="pt-BR" sz="4400" dirty="0" smtClean="0">
                <a:solidFill>
                  <a:schemeClr val="tx1"/>
                </a:solidFill>
              </a:rPr>
              <a:t>Promoção de cursos de treinamentos para os jornalistas, a partir de demandas das Comissões de Segurança das redações.</a:t>
            </a:r>
          </a:p>
          <a:p>
            <a:pPr>
              <a:buFontTx/>
              <a:buChar char="-"/>
            </a:pPr>
            <a:endParaRPr lang="pt-BR" sz="4800" dirty="0"/>
          </a:p>
        </p:txBody>
      </p:sp>
      <p:pic>
        <p:nvPicPr>
          <p:cNvPr id="4" name="Picture 3" descr="FIJ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87406" y="295583"/>
            <a:ext cx="758189" cy="828273"/>
          </a:xfrm>
          <a:prstGeom prst="rect">
            <a:avLst/>
          </a:prstGeom>
        </p:spPr>
      </p:pic>
      <p:pic>
        <p:nvPicPr>
          <p:cNvPr id="5" name="Picture 4" descr="FENAJ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19132" y="295583"/>
            <a:ext cx="2164646" cy="604087"/>
          </a:xfrm>
          <a:prstGeom prst="rect">
            <a:avLst/>
          </a:prstGeom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Ataque à democracia</a:t>
            </a:r>
            <a:endParaRPr lang="pt-BR" dirty="0"/>
          </a:p>
        </p:txBody>
      </p:sp>
      <p:pic>
        <p:nvPicPr>
          <p:cNvPr id="4" name="Picture 3" descr="FIJ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87406" y="295583"/>
            <a:ext cx="758189" cy="828273"/>
          </a:xfrm>
          <a:prstGeom prst="rect">
            <a:avLst/>
          </a:prstGeom>
        </p:spPr>
      </p:pic>
      <p:pic>
        <p:nvPicPr>
          <p:cNvPr id="5" name="Picture 4" descr="FENAJ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19132" y="295583"/>
            <a:ext cx="2164646" cy="604087"/>
          </a:xfrm>
          <a:prstGeom prst="rect">
            <a:avLst/>
          </a:prstGeom>
        </p:spPr>
      </p:pic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t-BR" dirty="0" smtClean="0"/>
              <a:t>A violência contra os jornalistas ameaça a liberdade de expressão e é, em última instância um ataque à democracia.</a:t>
            </a:r>
          </a:p>
          <a:p>
            <a:pPr>
              <a:buNone/>
            </a:pPr>
            <a:r>
              <a:rPr lang="pt-BR" dirty="0" smtClean="0"/>
              <a:t>Portanto, é urgente tomar as medidas necessárias para cessá-la. </a:t>
            </a:r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dirty="0" smtClean="0"/>
              <a:t>MUITO OBRIGADA!</a:t>
            </a:r>
            <a:endParaRPr lang="pt-BR" dirty="0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erspective">
  <a:themeElements>
    <a:clrScheme name="Perspective">
      <a:dk1>
        <a:sysClr val="windowText" lastClr="000000"/>
      </a:dk1>
      <a:lt1>
        <a:sysClr val="window" lastClr="FFFFFF"/>
      </a:lt1>
      <a:dk2>
        <a:srgbClr val="333333"/>
      </a:dk2>
      <a:lt2>
        <a:srgbClr val="BBC0AC"/>
      </a:lt2>
      <a:accent1>
        <a:srgbClr val="A2C816"/>
      </a:accent1>
      <a:accent2>
        <a:srgbClr val="E07602"/>
      </a:accent2>
      <a:accent3>
        <a:srgbClr val="E4C402"/>
      </a:accent3>
      <a:accent4>
        <a:srgbClr val="7DC1EF"/>
      </a:accent4>
      <a:accent5>
        <a:srgbClr val="21449B"/>
      </a:accent5>
      <a:accent6>
        <a:srgbClr val="A2B170"/>
      </a:accent6>
      <a:hlink>
        <a:srgbClr val="8DA440"/>
      </a:hlink>
      <a:folHlink>
        <a:srgbClr val="4C4F3F"/>
      </a:folHlink>
    </a:clrScheme>
    <a:fontScheme name="Perspective">
      <a:majorFont>
        <a:latin typeface="Century Gothic"/>
        <a:ea typeface=""/>
        <a:cs typeface=""/>
        <a:font script="Jpan" typeface="メイリオ"/>
      </a:majorFont>
      <a:minorFont>
        <a:latin typeface="Century Gothic"/>
        <a:ea typeface=""/>
        <a:cs typeface=""/>
        <a:font script="Jpan" typeface="メイリオ"/>
      </a:minorFont>
    </a:fontScheme>
    <a:fmtScheme name="Perspective">
      <a:fillStyleLst>
        <a:solidFill>
          <a:schemeClr val="phClr"/>
        </a:solidFill>
        <a:solidFill>
          <a:schemeClr val="phClr">
            <a:shade val="90000"/>
          </a:schemeClr>
        </a:solidFill>
        <a:solidFill>
          <a:schemeClr val="phClr">
            <a:shade val="80000"/>
          </a:schemeClr>
        </a:soli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>
              <a:alpha val="8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bliqueTopRight"/>
            <a:lightRig rig="threePt" dir="tl"/>
          </a:scene3d>
          <a:sp3d>
            <a:bevelT w="25400" h="25400"/>
          </a:sp3d>
        </a:effectStyle>
        <a:effectStyle>
          <a:effectLst/>
          <a:scene3d>
            <a:camera prst="perspectiveFront" fov="4200000"/>
            <a:lightRig rig="balanced" dir="tl">
              <a:rot lat="0" lon="0" rev="18600000"/>
            </a:lightRig>
          </a:scene3d>
          <a:sp3d prstMaterial="metal">
            <a:bevelT w="63500" h="50800" prst="angle"/>
          </a:sp3d>
        </a:effectStyle>
      </a:effectStyleLst>
      <a:bgFillStyleLst>
        <a:solidFill>
          <a:schemeClr val="phClr">
            <a:tint val="90000"/>
          </a:schemeClr>
        </a:solidFill>
        <a:solidFill>
          <a:schemeClr val="phClr">
            <a:tint val="50000"/>
          </a:schemeClr>
        </a:solidFill>
        <a:solidFill>
          <a:schemeClr val="phClr">
            <a:shade val="60000"/>
          </a:schemeClr>
        </a:soli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Perspective.thmx</Template>
  <TotalTime>127</TotalTime>
  <Words>1114</Words>
  <Application>Microsoft Office PowerPoint</Application>
  <PresentationFormat>Apresentação na tela (4:3)</PresentationFormat>
  <Paragraphs>52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0" baseType="lpstr">
      <vt:lpstr>Perspective</vt:lpstr>
      <vt:lpstr>Violência contra jornalistas</vt:lpstr>
      <vt:lpstr>Jornalismo não é profissão de risco</vt:lpstr>
      <vt:lpstr>Tipos de violência contra jornalistas</vt:lpstr>
      <vt:lpstr>Números da violência</vt:lpstr>
      <vt:lpstr>O Novo fenômeno brasileiro</vt:lpstr>
      <vt:lpstr>Quem comete crimes contra os jornalistas</vt:lpstr>
      <vt:lpstr>Como combater a violência contra jornalistas</vt:lpstr>
      <vt:lpstr>Propostas da FENAJ para o Brasil</vt:lpstr>
      <vt:lpstr>Ataque à democracia</vt:lpstr>
    </vt:vector>
  </TitlesOfParts>
  <Company>ltda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Violência contra jornalistas</dc:title>
  <dc:creator>User</dc:creator>
  <cp:lastModifiedBy>delgad</cp:lastModifiedBy>
  <cp:revision>13</cp:revision>
  <dcterms:created xsi:type="dcterms:W3CDTF">2014-05-05T01:18:07Z</dcterms:created>
  <dcterms:modified xsi:type="dcterms:W3CDTF">2014-05-05T17:07:20Z</dcterms:modified>
</cp:coreProperties>
</file>