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3" r:id="rId2"/>
    <p:sldId id="391" r:id="rId3"/>
    <p:sldId id="416" r:id="rId4"/>
    <p:sldId id="420" r:id="rId5"/>
    <p:sldId id="421" r:id="rId6"/>
    <p:sldId id="422" r:id="rId7"/>
    <p:sldId id="423" r:id="rId8"/>
  </p:sldIdLst>
  <p:sldSz cx="9144000" cy="6858000" type="screen4x3"/>
  <p:notesSz cx="6834188" cy="99790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33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FAFAA4"/>
    <a:srgbClr val="FF3300"/>
    <a:srgbClr val="226845"/>
    <a:srgbClr val="99CCFF"/>
    <a:srgbClr val="A0C9F6"/>
    <a:srgbClr val="41B4ED"/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70" d="100"/>
          <a:sy n="70" d="100"/>
        </p:scale>
        <p:origin x="-5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05E48-0209-4A7E-8107-DB4D3AE050DB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7CA61-264F-434F-8E5C-E3D242C04A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0C5F000-1BAD-4AD7-946B-C1499DF00EDB}" type="datetimeFigureOut">
              <a:rPr lang="pt-BR"/>
              <a:pPr>
                <a:defRPr/>
              </a:pPr>
              <a:t>05/05/2014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D83397D-0989-428F-A55C-7E995BA9F3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pt-BR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3" descr="slide abert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71438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ert.org.br/" TargetMode="External"/><Relationship Id="rId2" Type="http://schemas.openxmlformats.org/officeDocument/2006/relationships/hyperlink" Target="mailto:antonik@abert.org.br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ZA" smtClean="0"/>
          </a:p>
        </p:txBody>
      </p:sp>
      <p:pic>
        <p:nvPicPr>
          <p:cNvPr id="2051" name="Imagem 2" descr="CAPA ABE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77325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052" name="Retângulo de cantos arredondados 5"/>
          <p:cNvSpPr>
            <a:spLocks noChangeArrowheads="1"/>
          </p:cNvSpPr>
          <p:nvPr/>
        </p:nvSpPr>
        <p:spPr bwMode="auto">
          <a:xfrm>
            <a:off x="683568" y="1988840"/>
            <a:ext cx="8064500" cy="343128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marL="342900" indent="-342900" algn="ctr" eaLnBrk="0" fontAlgn="ctr" hangingPunct="0"/>
            <a:endParaRPr lang="pt-BR" sz="2200" b="1" dirty="0" smtClean="0">
              <a:solidFill>
                <a:schemeClr val="tx1"/>
              </a:solidFill>
              <a:cs typeface="Arial" charset="0"/>
            </a:endParaRPr>
          </a:p>
          <a:p>
            <a:pPr marL="347472" indent="-347472" algn="ctr" eaLnBrk="0" fontAlgn="ctr" hangingPunct="0">
              <a:spcBef>
                <a:spcPts val="0"/>
              </a:spcBef>
              <a:spcAft>
                <a:spcPts val="0"/>
              </a:spcAft>
            </a:pPr>
            <a:endParaRPr lang="pt-BR" sz="2400" b="1" dirty="0" smtClean="0">
              <a:solidFill>
                <a:schemeClr val="tx1"/>
              </a:solidFill>
              <a:latin typeface="Calibri"/>
            </a:endParaRPr>
          </a:p>
          <a:p>
            <a:pPr marL="347472" indent="-347472" algn="ctr" eaLnBrk="0" fontAlgn="ctr" hangingPunct="0">
              <a:spcBef>
                <a:spcPts val="0"/>
              </a:spcBef>
              <a:spcAft>
                <a:spcPts val="0"/>
              </a:spcAft>
            </a:pPr>
            <a:endParaRPr lang="pt-BR" sz="2400" b="1" dirty="0" smtClean="0">
              <a:solidFill>
                <a:schemeClr val="tx1"/>
              </a:solidFill>
              <a:latin typeface="Calibri"/>
            </a:endParaRPr>
          </a:p>
          <a:p>
            <a:pPr marL="347472" indent="-347472" algn="ctr" eaLnBrk="0" fontAlgn="ctr" hangingPunct="0">
              <a:spcBef>
                <a:spcPts val="0"/>
              </a:spcBef>
              <a:spcAft>
                <a:spcPts val="0"/>
              </a:spcAft>
            </a:pPr>
            <a:endParaRPr lang="pt-BR" sz="2400" b="1" dirty="0" smtClean="0">
              <a:solidFill>
                <a:schemeClr val="tx1"/>
              </a:solidFill>
              <a:latin typeface="Calibri"/>
            </a:endParaRPr>
          </a:p>
          <a:p>
            <a:pPr marL="347472" indent="-347472" algn="ctr" eaLnBrk="0" fontAlgn="ctr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dirty="0" smtClean="0">
                <a:solidFill>
                  <a:schemeClr val="tx1"/>
                </a:solidFill>
                <a:latin typeface="Calibri"/>
              </a:rPr>
              <a:t>- Audiência Pública - 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347472" indent="-347472" algn="ctr" eaLnBrk="0" fontAlgn="ctr" hangingPunct="0">
              <a:spcBef>
                <a:spcPts val="0"/>
              </a:spcBef>
              <a:spcAft>
                <a:spcPts val="0"/>
              </a:spcAft>
            </a:pPr>
            <a:r>
              <a:rPr lang="pt-BR" sz="1400" b="1" dirty="0" smtClean="0">
                <a:solidFill>
                  <a:schemeClr val="tx1"/>
                </a:solidFill>
                <a:latin typeface="Calibri"/>
              </a:rPr>
              <a:t/>
            </a:r>
            <a:br>
              <a:rPr lang="pt-BR" sz="1400" b="1" dirty="0" smtClean="0">
                <a:solidFill>
                  <a:schemeClr val="tx1"/>
                </a:solidFill>
                <a:latin typeface="Calibri"/>
              </a:rPr>
            </a:br>
            <a:r>
              <a:rPr lang="pt-BR" sz="2400" b="1" dirty="0" smtClean="0">
                <a:solidFill>
                  <a:schemeClr val="tx1"/>
                </a:solidFill>
                <a:latin typeface="Calibri"/>
              </a:rPr>
              <a:t>“Violência contra jornalistas, radialistas e outros comunicadores.”</a:t>
            </a:r>
            <a:br>
              <a:rPr lang="pt-BR" sz="2400" b="1" dirty="0" smtClean="0">
                <a:solidFill>
                  <a:schemeClr val="tx1"/>
                </a:solidFill>
                <a:latin typeface="Calibri"/>
              </a:rPr>
            </a:br>
            <a:endParaRPr lang="pt-BR" sz="2400" dirty="0" smtClean="0">
              <a:solidFill>
                <a:schemeClr val="tx1"/>
              </a:solidFill>
            </a:endParaRPr>
          </a:p>
          <a:p>
            <a:pPr marL="347472" indent="-347472" algn="ctr" eaLnBrk="0" fontAlgn="ctr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dirty="0" smtClean="0">
                <a:solidFill>
                  <a:schemeClr val="tx1"/>
                </a:solidFill>
                <a:latin typeface="Calibri"/>
              </a:rPr>
              <a:t>Conselho de Comunicação do Congresso Nacional</a:t>
            </a:r>
          </a:p>
          <a:p>
            <a:pPr marL="347472" indent="-347472" algn="ctr" eaLnBrk="0" fontAlgn="ctr" hangingPunct="0">
              <a:spcBef>
                <a:spcPts val="0"/>
              </a:spcBef>
              <a:spcAft>
                <a:spcPts val="0"/>
              </a:spcAft>
            </a:pPr>
            <a:r>
              <a:rPr lang="pt-BR" sz="1400" b="1" dirty="0" smtClean="0">
                <a:solidFill>
                  <a:schemeClr val="tx1"/>
                </a:solidFill>
                <a:latin typeface="Calibri"/>
                <a:cs typeface="Arial"/>
              </a:rPr>
              <a:t/>
            </a:r>
            <a:br>
              <a:rPr lang="pt-BR" sz="1400" b="1" dirty="0" smtClean="0">
                <a:solidFill>
                  <a:schemeClr val="tx1"/>
                </a:solidFill>
                <a:latin typeface="Calibri"/>
                <a:cs typeface="Arial"/>
              </a:rPr>
            </a:br>
            <a:endParaRPr lang="pt-BR" sz="1400" b="1" dirty="0" smtClean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ctr" eaLnBrk="0" fontAlgn="ctr" hangingPunct="0"/>
            <a:endParaRPr lang="pt-BR" sz="2200" b="1" dirty="0" smtClean="0">
              <a:solidFill>
                <a:srgbClr val="0070C0"/>
              </a:solidFill>
              <a:cs typeface="Arial" charset="0"/>
            </a:endParaRPr>
          </a:p>
          <a:p>
            <a:pPr marL="342900" indent="-342900" algn="ctr" eaLnBrk="0" fontAlgn="ctr" hangingPunct="0"/>
            <a:endParaRPr lang="pt-BR" sz="2200" b="1" dirty="0">
              <a:solidFill>
                <a:srgbClr val="0070C0"/>
              </a:solidFill>
              <a:cs typeface="Arial" charset="0"/>
            </a:endParaRPr>
          </a:p>
          <a:p>
            <a:pPr marL="342900" indent="-342900" algn="ctr" eaLnBrk="0" fontAlgn="ctr" hangingPunct="0"/>
            <a:endParaRPr lang="pt-BR" sz="1600" b="1" dirty="0" smtClean="0">
              <a:solidFill>
                <a:srgbClr val="0070C0"/>
              </a:solidFill>
              <a:cs typeface="Arial" charset="0"/>
            </a:endParaRPr>
          </a:p>
          <a:p>
            <a:pPr marL="342900" indent="-342900" algn="ctr" eaLnBrk="0" fontAlgn="ctr" hangingPunct="0"/>
            <a:endParaRPr lang="pt-BR" sz="1600" b="1" dirty="0">
              <a:solidFill>
                <a:srgbClr val="0070C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de cantos arredondados 5"/>
          <p:cNvSpPr>
            <a:spLocks noChangeArrowheads="1"/>
          </p:cNvSpPr>
          <p:nvPr/>
        </p:nvSpPr>
        <p:spPr bwMode="auto">
          <a:xfrm>
            <a:off x="468313" y="908721"/>
            <a:ext cx="8318500" cy="5377780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marL="342900" indent="-342900" algn="ctr" eaLnBrk="0" fontAlgn="ctr" hangingPunct="0"/>
            <a:endParaRPr lang="pt-BR" sz="2200" b="1" dirty="0" smtClean="0">
              <a:solidFill>
                <a:schemeClr val="tx1"/>
              </a:solidFill>
              <a:cs typeface="Arial" charset="0"/>
            </a:endParaRPr>
          </a:p>
          <a:p>
            <a:pPr marL="342900" indent="-342900" algn="ctr" eaLnBrk="0" fontAlgn="ctr" hangingPunct="0"/>
            <a:endParaRPr lang="pt-BR" sz="2200" b="1" dirty="0" smtClean="0">
              <a:solidFill>
                <a:schemeClr val="tx1"/>
              </a:solidFill>
              <a:cs typeface="Arial" charset="0"/>
            </a:endParaRPr>
          </a:p>
          <a:p>
            <a:pPr marL="342900" indent="-342900" algn="ctr" eaLnBrk="0" fontAlgn="ctr" hangingPunct="0"/>
            <a:endParaRPr lang="pt-BR" sz="2200" b="1" dirty="0" smtClean="0">
              <a:solidFill>
                <a:schemeClr val="tx1"/>
              </a:solidFill>
              <a:cs typeface="Arial" charset="0"/>
            </a:endParaRPr>
          </a:p>
          <a:p>
            <a:pPr marL="342900" indent="-342900" algn="ctr" eaLnBrk="0" fontAlgn="ctr" hangingPunct="0"/>
            <a:endParaRPr lang="pt-BR" sz="2200" b="1" dirty="0" smtClean="0">
              <a:solidFill>
                <a:schemeClr val="tx1"/>
              </a:solidFill>
              <a:cs typeface="Arial" charset="0"/>
            </a:endParaRPr>
          </a:p>
          <a:p>
            <a:pPr marL="342900" indent="-342900" algn="ctr" eaLnBrk="0" fontAlgn="ctr" hangingPunct="0"/>
            <a:endParaRPr lang="pt-BR" sz="2200" b="1" dirty="0" smtClean="0">
              <a:solidFill>
                <a:schemeClr val="tx1"/>
              </a:solidFill>
              <a:cs typeface="Arial" charset="0"/>
            </a:endParaRPr>
          </a:p>
          <a:p>
            <a:pPr marL="342900" indent="-342900" eaLnBrk="0" fontAlgn="ctr" hangingPunct="0"/>
            <a:endParaRPr lang="pt-BR" sz="2200" b="1" dirty="0" smtClean="0">
              <a:solidFill>
                <a:schemeClr val="tx1"/>
              </a:solidFill>
              <a:cs typeface="Arial" charset="0"/>
            </a:endParaRPr>
          </a:p>
          <a:p>
            <a:pPr marL="342900" indent="-342900" eaLnBrk="0" fontAlgn="ctr" hangingPunct="0"/>
            <a:r>
              <a:rPr lang="pt-BR" sz="2200" b="1" dirty="0" smtClean="0">
                <a:solidFill>
                  <a:schemeClr val="tx1"/>
                </a:solidFill>
                <a:cs typeface="Arial" charset="0"/>
              </a:rPr>
              <a:t>INSTITUIÇÃO</a:t>
            </a:r>
            <a:endParaRPr lang="pt-BR" sz="2200" b="1" dirty="0">
              <a:solidFill>
                <a:schemeClr val="tx1"/>
              </a:solidFill>
              <a:cs typeface="Arial" charset="0"/>
            </a:endParaRPr>
          </a:p>
          <a:p>
            <a:pPr marL="342900" indent="-342900" algn="ctr" eaLnBrk="0" fontAlgn="ctr" hangingPunct="0"/>
            <a:endParaRPr lang="pt-BR" sz="2200" b="1" dirty="0">
              <a:solidFill>
                <a:schemeClr val="tx1"/>
              </a:solidFill>
              <a:cs typeface="Arial" charset="0"/>
            </a:endParaRPr>
          </a:p>
          <a:p>
            <a:pPr marL="342900" indent="-342900" algn="just" eaLnBrk="0" fontAlgn="ctr" hangingPunct="0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  <a:cs typeface="Arial" charset="0"/>
              </a:rPr>
              <a:t>Fundada em 27 de novembro de 1962</a:t>
            </a:r>
            <a:endParaRPr lang="pt-BR" dirty="0">
              <a:solidFill>
                <a:schemeClr val="tx1"/>
              </a:solidFill>
              <a:cs typeface="Arial" charset="0"/>
            </a:endParaRPr>
          </a:p>
          <a:p>
            <a:pPr marL="342900" indent="-342900" algn="just" eaLnBrk="0" fontAlgn="ctr" hangingPunct="0">
              <a:buFont typeface="Arial" charset="0"/>
              <a:buChar char="•"/>
            </a:pPr>
            <a:endParaRPr lang="pt-BR" dirty="0">
              <a:solidFill>
                <a:schemeClr val="tx1"/>
              </a:solidFill>
              <a:cs typeface="Arial" charset="0"/>
            </a:endParaRPr>
          </a:p>
          <a:p>
            <a:pPr marL="342900" indent="-342900" algn="just" eaLnBrk="0" fontAlgn="ctr" hangingPunct="0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  <a:cs typeface="Arial" charset="0"/>
              </a:rPr>
              <a:t>Representa, atualmente, 2.754 emissoras de rádio e 247 de televisão</a:t>
            </a:r>
          </a:p>
          <a:p>
            <a:pPr marL="342900" indent="-342900" algn="just" eaLnBrk="0" fontAlgn="ctr" hangingPunct="0">
              <a:buFont typeface="Arial" charset="0"/>
              <a:buChar char="•"/>
            </a:pPr>
            <a:endParaRPr lang="pt-BR" dirty="0" smtClean="0">
              <a:solidFill>
                <a:schemeClr val="tx1"/>
              </a:solidFill>
              <a:cs typeface="Arial" charset="0"/>
            </a:endParaRPr>
          </a:p>
          <a:p>
            <a:pPr marL="342900" indent="-342900" algn="just" eaLnBrk="0" fontAlgn="ctr" hangingPunct="0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  <a:cs typeface="Arial" charset="0"/>
              </a:rPr>
              <a:t>A ampla maioria das rádios são de pequeno porte, e estão localizadas no interior do país</a:t>
            </a:r>
          </a:p>
          <a:p>
            <a:pPr marL="342900" indent="-342900" algn="just" eaLnBrk="0" fontAlgn="ctr" hangingPunct="0">
              <a:buFont typeface="Arial" charset="0"/>
              <a:buChar char="•"/>
            </a:pPr>
            <a:endParaRPr lang="pt-BR" dirty="0" smtClean="0">
              <a:solidFill>
                <a:schemeClr val="tx1"/>
              </a:solidFill>
              <a:cs typeface="Arial" charset="0"/>
            </a:endParaRPr>
          </a:p>
          <a:p>
            <a:pPr marL="342900" indent="-342900" algn="just" eaLnBrk="0" fontAlgn="ctr" hangingPunct="0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  <a:cs typeface="Arial" charset="0"/>
              </a:rPr>
              <a:t>Possui associadas em todas as unidades da federação</a:t>
            </a:r>
            <a:endParaRPr lang="pt-BR" dirty="0">
              <a:solidFill>
                <a:schemeClr val="tx1"/>
              </a:solidFill>
              <a:cs typeface="Arial" charset="0"/>
            </a:endParaRPr>
          </a:p>
          <a:p>
            <a:pPr marL="342900" indent="-342900" algn="just" eaLnBrk="0" fontAlgn="ctr" hangingPunct="0">
              <a:buFont typeface="Arial" charset="0"/>
              <a:buChar char="•"/>
            </a:pPr>
            <a:endParaRPr lang="pt-BR" b="1" dirty="0" smtClean="0">
              <a:solidFill>
                <a:srgbClr val="0070C0"/>
              </a:solidFill>
              <a:cs typeface="Arial" charset="0"/>
            </a:endParaRPr>
          </a:p>
          <a:p>
            <a:pPr marL="342900" indent="-342900" algn="just" eaLnBrk="0" fontAlgn="ctr" hangingPunct="0">
              <a:buFont typeface="Arial" charset="0"/>
              <a:buChar char="•"/>
            </a:pPr>
            <a:endParaRPr lang="pt-BR" b="1" dirty="0" smtClean="0">
              <a:solidFill>
                <a:schemeClr val="bg1"/>
              </a:solidFill>
              <a:cs typeface="Arial" charset="0"/>
            </a:endParaRPr>
          </a:p>
          <a:p>
            <a:pPr marL="342900" indent="-342900" algn="just" eaLnBrk="0" fontAlgn="ctr" hangingPunct="0">
              <a:buFont typeface="Arial" charset="0"/>
              <a:buChar char="•"/>
            </a:pPr>
            <a:endParaRPr lang="pt-BR" b="1" dirty="0">
              <a:solidFill>
                <a:schemeClr val="bg1"/>
              </a:solidFill>
              <a:cs typeface="Arial" charset="0"/>
            </a:endParaRPr>
          </a:p>
          <a:p>
            <a:pPr marL="342900" indent="-342900" algn="just" eaLnBrk="0" fontAlgn="ctr" hangingPunct="0">
              <a:buFont typeface="Arial" charset="0"/>
              <a:buChar char="•"/>
            </a:pPr>
            <a:endParaRPr lang="pt-BR" b="1" dirty="0">
              <a:solidFill>
                <a:schemeClr val="bg1"/>
              </a:solidFill>
              <a:cs typeface="Arial" charset="0"/>
            </a:endParaRPr>
          </a:p>
          <a:p>
            <a:pPr marL="342900" indent="-342900" algn="just" eaLnBrk="0" fontAlgn="ctr" hangingPunct="0"/>
            <a:endParaRPr lang="pt-BR" b="1" dirty="0">
              <a:solidFill>
                <a:schemeClr val="bg1"/>
              </a:solidFill>
              <a:cs typeface="Arial" charset="0"/>
            </a:endParaRPr>
          </a:p>
          <a:p>
            <a:pPr marL="342900" indent="-342900" algn="just" eaLnBrk="0" fontAlgn="ctr" hangingPunct="0"/>
            <a:endParaRPr lang="pt-BR" b="1" dirty="0">
              <a:solidFill>
                <a:schemeClr val="bg1"/>
              </a:solidFill>
              <a:cs typeface="Arial" charset="0"/>
            </a:endParaRPr>
          </a:p>
          <a:p>
            <a:pPr marL="342900" indent="-342900" algn="just" eaLnBrk="0" fontAlgn="ctr" hangingPunct="0"/>
            <a:endParaRPr lang="pt-BR" sz="1000" b="1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988840"/>
            <a:ext cx="784887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tx1"/>
                </a:solidFill>
                <a:latin typeface="+mn-lt"/>
              </a:rPr>
              <a:t>RELATÓRIO DE LIBERDADE DE IMPRENSA</a:t>
            </a:r>
          </a:p>
          <a:p>
            <a:endParaRPr lang="pt-BR" sz="2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▪ Desde 2007, a ABERT monitora, registra e se manifesta sobre  casos que atentam contra profissionais de imprensa, veículos de comunicação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▪ O relatório inclui assassinatos, sequestros, agressões, intimidações e medidas judiciais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▪ Números de mortes (ABERT): 2010 (2), 2011 (6), 2012 (7), 2013 (4), 2014 (5)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rgbClr val="000000"/>
                </a:solidFill>
              </a:rPr>
              <a:t>▪ </a:t>
            </a:r>
            <a:r>
              <a:rPr lang="pt-BR" dirty="0" smtClean="0">
                <a:solidFill>
                  <a:srgbClr val="000000"/>
                </a:solidFill>
                <a:latin typeface="Arial"/>
              </a:rPr>
              <a:t>Principais ameaças à imprensa vêm do crime organizado e tráfico de drogas, mas cresce ação violenta de policiais 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  <a:latin typeface="+mn-lt"/>
            </a:endParaRPr>
          </a:p>
          <a:p>
            <a:endParaRPr lang="pt-BR" dirty="0" smtClean="0">
              <a:solidFill>
                <a:schemeClr val="tx1"/>
              </a:solidFill>
              <a:latin typeface="+mn-lt"/>
            </a:endParaRPr>
          </a:p>
          <a:p>
            <a:endParaRPr lang="pt-BR" sz="2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pt-BR" sz="2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pt-BR" sz="2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1916832"/>
            <a:ext cx="763284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tx1"/>
                </a:solidFill>
              </a:rPr>
              <a:t>2013 É MARCADO PELOS ATAQUES À IMPRENSA</a:t>
            </a:r>
            <a:br>
              <a:rPr lang="pt-BR" sz="2200" b="1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▪ 136 casos de violação à atividade de jornalistas e de veículos de comunicação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▪ Aumento de 166% em relação ao registrado em 2012 (51 casos)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▪ Do total, 105 estão diretamente relacionados aos protestos 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▪  Maior parte das agressões a jornalistas partiu de policiais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▪  Ataques a empresas de comunicação (veículos e prédios) partiram de grupos minoritários de manifestantes e vândalos 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1988840"/>
            <a:ext cx="748883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tx1"/>
                </a:solidFill>
              </a:rPr>
              <a:t>CASO SANTIAGO ANDRADE</a:t>
            </a:r>
          </a:p>
          <a:p>
            <a:endParaRPr lang="pt-BR" sz="2200" b="1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▪ ABERT recorre ao Ministério da Justiça para manifestar preocupação com tendência de agravamento dos ataques à imprensa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▪ Defende mudança de procedimentos das polícias e treinamento para </a:t>
            </a:r>
            <a:r>
              <a:rPr lang="pt-BR" dirty="0" err="1" smtClean="0">
                <a:solidFill>
                  <a:schemeClr val="tx1"/>
                </a:solidFill>
              </a:rPr>
              <a:t>PMs</a:t>
            </a:r>
            <a:r>
              <a:rPr lang="pt-BR" dirty="0" smtClean="0">
                <a:solidFill>
                  <a:schemeClr val="tx1"/>
                </a:solidFill>
              </a:rPr>
              <a:t> e jornalistas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▪ MJ responde com três ações: proposta para aperfeiçoar legislação; novo manual para orientar polícias estaduais e realização de treinamento para jornalistas </a:t>
            </a:r>
            <a:r>
              <a:rPr lang="pt-BR" dirty="0" smtClean="0">
                <a:solidFill>
                  <a:srgbClr val="FF0000"/>
                </a:solidFill>
              </a:rPr>
              <a:t>(houve apenas um em Brasília)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 </a:t>
            </a:r>
            <a:endParaRPr lang="pt-BR" sz="2200" b="1" dirty="0" smtClean="0">
              <a:solidFill>
                <a:schemeClr val="tx1"/>
              </a:solidFill>
            </a:endParaRPr>
          </a:p>
          <a:p>
            <a:endParaRPr lang="pt-BR" sz="2200" b="1" dirty="0" smtClean="0">
              <a:solidFill>
                <a:schemeClr val="tx1"/>
              </a:solidFill>
            </a:endParaRPr>
          </a:p>
          <a:p>
            <a:endParaRPr lang="pt-BR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844824"/>
            <a:ext cx="770485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tx1"/>
                </a:solidFill>
              </a:rPr>
              <a:t>CONCLUSÕES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00"/>
                </a:solidFill>
              </a:rPr>
              <a:t>▪ Qualificar as polícias, principalmente para atuação em grandes eventos; prepará-las para lidar com a imprensa </a:t>
            </a:r>
            <a:r>
              <a:rPr lang="pt-BR" dirty="0" smtClean="0">
                <a:solidFill>
                  <a:srgbClr val="FF0000"/>
                </a:solidFill>
              </a:rPr>
              <a:t>(falta conhecimento sobre como atuam jornalistas)</a:t>
            </a:r>
            <a:r>
              <a:rPr lang="pt-BR" dirty="0" smtClean="0">
                <a:solidFill>
                  <a:srgbClr val="000000"/>
                </a:solidFill>
              </a:rPr>
              <a:t/>
            </a:r>
            <a:br>
              <a:rPr lang="pt-BR" dirty="0" smtClean="0">
                <a:solidFill>
                  <a:srgbClr val="000000"/>
                </a:solidFill>
              </a:rPr>
            </a:br>
            <a:endParaRPr lang="pt-BR" dirty="0" smtClean="0">
              <a:solidFill>
                <a:srgbClr val="000000"/>
              </a:solidFill>
            </a:endParaRPr>
          </a:p>
          <a:p>
            <a:r>
              <a:rPr lang="pt-BR" dirty="0" smtClean="0">
                <a:solidFill>
                  <a:srgbClr val="000000"/>
                </a:solidFill>
              </a:rPr>
              <a:t>▪ Mais oportunidades de treinamento a jornalistas (Governo Federal)</a:t>
            </a:r>
          </a:p>
          <a:p>
            <a:endParaRPr lang="pt-BR" dirty="0" smtClean="0">
              <a:solidFill>
                <a:srgbClr val="000000"/>
              </a:solidFill>
            </a:endParaRPr>
          </a:p>
          <a:p>
            <a:r>
              <a:rPr lang="pt-BR" dirty="0" smtClean="0">
                <a:solidFill>
                  <a:srgbClr val="000000"/>
                </a:solidFill>
              </a:rPr>
              <a:t>▪ Reduzir impunidade, melhorando qualidade dos inquéritos e a estrutura policial </a:t>
            </a:r>
          </a:p>
          <a:p>
            <a:endParaRPr lang="pt-BR" dirty="0" smtClean="0">
              <a:solidFill>
                <a:srgbClr val="000000"/>
              </a:solidFill>
            </a:endParaRPr>
          </a:p>
          <a:p>
            <a:r>
              <a:rPr lang="pt-BR" dirty="0" smtClean="0">
                <a:solidFill>
                  <a:srgbClr val="000000"/>
                </a:solidFill>
              </a:rPr>
              <a:t>▪ Padronizar estatísticas de violência contra imprensa; e estudar o fenômeno</a:t>
            </a:r>
          </a:p>
          <a:p>
            <a:endParaRPr lang="pt-BR" dirty="0" smtClean="0">
              <a:solidFill>
                <a:srgbClr val="000000"/>
              </a:solidFill>
            </a:endParaRPr>
          </a:p>
          <a:p>
            <a:pPr marL="533400" indent="-533400" eaLnBrk="0" fontAlgn="ctr" hangingPunct="0">
              <a:tabLst>
                <a:tab pos="36000" algn="l"/>
              </a:tabLst>
              <a:defRPr/>
            </a:pPr>
            <a:endParaRPr lang="pt-BR" b="1" dirty="0" smtClean="0">
              <a:solidFill>
                <a:schemeClr val="tx1"/>
              </a:solidFill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2276872"/>
            <a:ext cx="763284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algn="r" eaLnBrk="0" fontAlgn="ctr" hangingPunct="0">
              <a:tabLst>
                <a:tab pos="36000" algn="l"/>
              </a:tabLst>
              <a:defRPr/>
            </a:pPr>
            <a:endParaRPr lang="pt-BR" sz="2200" b="1" dirty="0" smtClean="0">
              <a:solidFill>
                <a:schemeClr val="tx1"/>
              </a:solidFill>
            </a:endParaRPr>
          </a:p>
          <a:p>
            <a:pPr marL="533400" indent="-533400" algn="r" eaLnBrk="0" fontAlgn="ctr" hangingPunct="0">
              <a:tabLst>
                <a:tab pos="36000" algn="l"/>
              </a:tabLst>
              <a:defRPr/>
            </a:pPr>
            <a:endParaRPr lang="pt-BR" sz="2200" b="1" dirty="0" smtClean="0">
              <a:solidFill>
                <a:schemeClr val="tx1"/>
              </a:solidFill>
            </a:endParaRPr>
          </a:p>
          <a:p>
            <a:pPr marL="533400" indent="-533400" algn="r" eaLnBrk="0" fontAlgn="ctr" hangingPunct="0">
              <a:tabLst>
                <a:tab pos="36000" algn="l"/>
              </a:tabLst>
              <a:defRPr/>
            </a:pPr>
            <a:endParaRPr lang="pt-BR" sz="2200" b="1" dirty="0" smtClean="0">
              <a:solidFill>
                <a:schemeClr val="tx1"/>
              </a:solidFill>
            </a:endParaRPr>
          </a:p>
          <a:p>
            <a:pPr marL="533400" indent="-533400" algn="r" eaLnBrk="0" fontAlgn="ctr" hangingPunct="0">
              <a:tabLst>
                <a:tab pos="36000" algn="l"/>
              </a:tabLst>
              <a:defRPr/>
            </a:pPr>
            <a:endParaRPr lang="pt-BR" sz="2200" b="1" dirty="0" smtClean="0">
              <a:solidFill>
                <a:schemeClr val="tx1"/>
              </a:solidFill>
            </a:endParaRPr>
          </a:p>
          <a:p>
            <a:pPr marL="533400" indent="-533400" algn="r" eaLnBrk="0" fontAlgn="ctr" hangingPunct="0">
              <a:tabLst>
                <a:tab pos="36000" algn="l"/>
              </a:tabLst>
              <a:defRPr/>
            </a:pPr>
            <a:endParaRPr lang="pt-BR" sz="2200" b="1" dirty="0" smtClean="0">
              <a:solidFill>
                <a:schemeClr val="tx1"/>
              </a:solidFill>
            </a:endParaRPr>
          </a:p>
          <a:p>
            <a:pPr marL="533400" indent="-533400" algn="r" eaLnBrk="0" fontAlgn="ctr" hangingPunct="0">
              <a:tabLst>
                <a:tab pos="36000" algn="l"/>
              </a:tabLst>
              <a:defRPr/>
            </a:pPr>
            <a:endParaRPr lang="pt-BR" sz="2200" b="1" dirty="0" smtClean="0">
              <a:solidFill>
                <a:schemeClr val="tx1"/>
              </a:solidFill>
            </a:endParaRPr>
          </a:p>
          <a:p>
            <a:pPr marL="533400" indent="-533400" algn="r" eaLnBrk="0" fontAlgn="ctr" hangingPunct="0">
              <a:tabLst>
                <a:tab pos="36000" algn="l"/>
              </a:tabLst>
              <a:defRPr/>
            </a:pPr>
            <a:r>
              <a:rPr lang="pt-BR" sz="2200" b="1" dirty="0" smtClean="0">
                <a:solidFill>
                  <a:schemeClr val="tx1"/>
                </a:solidFill>
              </a:rPr>
              <a:t>LUÍS ROBERTO ANTONIK</a:t>
            </a:r>
          </a:p>
          <a:p>
            <a:pPr marL="533400" indent="-533400" algn="r" eaLnBrk="0" fontAlgn="ctr" hangingPunct="0">
              <a:tabLst>
                <a:tab pos="36000" algn="l"/>
              </a:tabLst>
              <a:defRPr/>
            </a:pPr>
            <a:r>
              <a:rPr lang="pt-BR" b="1" dirty="0" smtClean="0">
                <a:solidFill>
                  <a:schemeClr val="tx1"/>
                </a:solidFill>
              </a:rPr>
              <a:t>Diretor-geral</a:t>
            </a:r>
          </a:p>
          <a:p>
            <a:pPr marL="533400" indent="-533400" algn="r" eaLnBrk="0" fontAlgn="ctr" hangingPunct="0">
              <a:tabLst>
                <a:tab pos="36000" algn="l"/>
              </a:tabLst>
              <a:defRPr/>
            </a:pPr>
            <a:r>
              <a:rPr lang="pt-BR" b="1" dirty="0" smtClean="0">
                <a:solidFill>
                  <a:schemeClr val="tx1"/>
                </a:solidFill>
                <a:hlinkClick r:id="rId2"/>
              </a:rPr>
              <a:t>antonik@abert.org.br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</a:p>
          <a:p>
            <a:pPr marL="533400" indent="-533400" algn="r" eaLnBrk="0" fontAlgn="ctr" hangingPunct="0">
              <a:tabLst>
                <a:tab pos="36000" algn="l"/>
              </a:tabLst>
              <a:defRPr/>
            </a:pPr>
            <a:r>
              <a:rPr lang="pt-BR" b="1" dirty="0" smtClean="0">
                <a:solidFill>
                  <a:schemeClr val="tx1"/>
                </a:solidFill>
                <a:hlinkClick r:id="rId3"/>
              </a:rPr>
              <a:t>www.abert.org.br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9425</TotalTime>
  <Words>184</Words>
  <Application>Microsoft Office PowerPoint</Application>
  <PresentationFormat>Apresentação na tela (4:3)</PresentationFormat>
  <Paragraphs>84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Design padrão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delgad</cp:lastModifiedBy>
  <cp:revision>692</cp:revision>
  <dcterms:created xsi:type="dcterms:W3CDTF">2007-09-11T12:29:12Z</dcterms:created>
  <dcterms:modified xsi:type="dcterms:W3CDTF">2014-05-05T16:59:50Z</dcterms:modified>
</cp:coreProperties>
</file>