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72" r:id="rId5"/>
    <p:sldId id="263" r:id="rId6"/>
    <p:sldId id="262" r:id="rId7"/>
    <p:sldId id="267" r:id="rId8"/>
    <p:sldId id="266" r:id="rId9"/>
    <p:sldId id="270" r:id="rId10"/>
    <p:sldId id="268" r:id="rId11"/>
    <p:sldId id="269" r:id="rId12"/>
    <p:sldId id="271" r:id="rId13"/>
    <p:sldId id="265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21867" y="6046712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MAURO BENEDITO DE SANTANA FILHO</a:t>
            </a:r>
          </a:p>
          <a:p>
            <a:pPr lvl="0"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SCGPU/SEDDM/ME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7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87867" y="230191"/>
            <a:ext cx="11726333" cy="61917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ALGUNS EFEITOS ESPERADOS NA REGULARIZAÇÃO FUNDIÁRIA</a:t>
            </a:r>
          </a:p>
          <a:p>
            <a:pPr marL="0" indent="0" algn="ctr">
              <a:buNone/>
            </a:pPr>
            <a:endParaRPr lang="pt-BR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t-BR" sz="1900" i="1" dirty="0"/>
              <a:t>-</a:t>
            </a:r>
            <a:r>
              <a:rPr lang="pt-BR" sz="1900" b="1" i="1" dirty="0" smtClean="0"/>
              <a:t> </a:t>
            </a:r>
            <a:r>
              <a:rPr lang="pt-BR" i="1" dirty="0" smtClean="0"/>
              <a:t>Considerável bibliografia de Pesquisas indicam que os investimentos público e privado na regularização fundiária, no reordenamento urbano e territorial podem causar um efeito significativo sobre os níveis do PIB e Crescimento;</a:t>
            </a:r>
          </a:p>
          <a:p>
            <a:pPr marL="0" indent="0" algn="just">
              <a:buNone/>
            </a:pPr>
            <a:r>
              <a:rPr lang="pt-BR" i="1" dirty="0" smtClean="0"/>
              <a:t>- A cada $ 1,00 aplicado na regularização fundiária, tem-se um retorno esperado de investimento de $ 3,00 a $ 9,00;</a:t>
            </a:r>
          </a:p>
          <a:p>
            <a:pPr marL="0" indent="0" algn="just">
              <a:buNone/>
            </a:pPr>
            <a:r>
              <a:rPr lang="pt-BR" i="1" dirty="0" smtClean="0"/>
              <a:t>- A regularização fundiária possibilita a presença do estado e, consequentemente, tem-se ação direta e positiva nos níveis da saúde, da segurança, da educação, da inclusão social, </a:t>
            </a:r>
            <a:r>
              <a:rPr lang="pt-BR" i="1" dirty="0" err="1" smtClean="0"/>
              <a:t>etc</a:t>
            </a:r>
            <a:r>
              <a:rPr lang="pt-BR" i="1" dirty="0" smtClean="0"/>
              <a:t>;</a:t>
            </a:r>
          </a:p>
          <a:p>
            <a:pPr marL="0" indent="0" algn="just">
              <a:buNone/>
            </a:pPr>
            <a:r>
              <a:rPr lang="pt-BR" i="1" dirty="0" smtClean="0"/>
              <a:t>- A regularização </a:t>
            </a:r>
            <a:r>
              <a:rPr lang="pt-BR" i="1" dirty="0"/>
              <a:t>fundiária, </a:t>
            </a:r>
            <a:r>
              <a:rPr lang="pt-BR" i="1" dirty="0" smtClean="0"/>
              <a:t>o </a:t>
            </a:r>
            <a:r>
              <a:rPr lang="pt-BR" i="1" dirty="0"/>
              <a:t>reordenamento urbano e territorial </a:t>
            </a:r>
            <a:r>
              <a:rPr lang="pt-BR" i="1" dirty="0" smtClean="0"/>
              <a:t>possibilitam melhor gestão e governança dos bens imóveis e da infraestrutura;</a:t>
            </a:r>
          </a:p>
          <a:p>
            <a:pPr marL="0" indent="0" algn="just">
              <a:buNone/>
            </a:pPr>
            <a:r>
              <a:rPr lang="pt-BR" i="1" dirty="0" smtClean="0"/>
              <a:t>- A regularização fundiária possibilita o acesso as linhas de créditos, fomentando a economia local;</a:t>
            </a:r>
          </a:p>
          <a:p>
            <a:pPr marL="0" indent="0" algn="just">
              <a:buNone/>
            </a:pPr>
            <a:r>
              <a:rPr lang="pt-BR" i="1" dirty="0" smtClean="0"/>
              <a:t>- A regularização fundiária possibilita a arrecadação de bilhões em tributos (IPTU, ITBI e IR), viabilizando o investimentos da união, estados e municípios em ações prioritárias à população;</a:t>
            </a:r>
          </a:p>
          <a:p>
            <a:pPr marL="0" indent="0" algn="just">
              <a:buNone/>
            </a:pPr>
            <a:r>
              <a:rPr lang="pt-BR" i="1" dirty="0" smtClean="0"/>
              <a:t>- A regularização fundiária, o reordenamento urbano e territorial evitam o crescimento desordenado, diminuem os estresses social e habitacional, incentivam a produção em bases sustentáveis e minimizam o prejuízo econômico da sonegação fiscal; e</a:t>
            </a:r>
          </a:p>
          <a:p>
            <a:pPr marL="0" indent="0" algn="just">
              <a:buNone/>
            </a:pPr>
            <a:r>
              <a:rPr lang="pt-BR" i="1" dirty="0" smtClean="0"/>
              <a:t>- </a:t>
            </a:r>
            <a:r>
              <a:rPr lang="pt-BR" i="1" dirty="0"/>
              <a:t>A regularização fundiária, o reordenamento urbano e territorial </a:t>
            </a:r>
            <a:r>
              <a:rPr lang="pt-BR" i="1" dirty="0" smtClean="0"/>
              <a:t>potencializam o Fundo de Riqueza Nacional (FRN), possibilitando a injeção significativa de capital nos fundos de riqueza regional/estadual/municipal.</a:t>
            </a:r>
            <a:endParaRPr lang="pt-BR" sz="2000" i="1" dirty="0" smtClean="0"/>
          </a:p>
          <a:p>
            <a:pPr marL="0" indent="0" algn="just">
              <a:buNone/>
            </a:pPr>
            <a:endParaRPr lang="pt-BR" sz="2000" i="1" dirty="0" smtClean="0"/>
          </a:p>
          <a:p>
            <a:pPr marL="0" indent="0" algn="just">
              <a:buNone/>
            </a:pPr>
            <a:r>
              <a:rPr lang="pt-BR" sz="2000" i="1" dirty="0" smtClean="0"/>
              <a:t> </a:t>
            </a:r>
            <a:endParaRPr lang="pt-BR" sz="3200" i="1" dirty="0" smtClean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93146" y="5689600"/>
            <a:ext cx="11726333" cy="146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-194733" y="4219565"/>
            <a:ext cx="11726333" cy="99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96334" y="6299227"/>
            <a:ext cx="11548533" cy="956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10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87867" y="230191"/>
            <a:ext cx="11726333" cy="6191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RESUMO COMPARATIVO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3200" i="1" dirty="0" smtClean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93146" y="5689600"/>
            <a:ext cx="11726333" cy="146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-194733" y="4219565"/>
            <a:ext cx="11726333" cy="99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93146" y="4470427"/>
            <a:ext cx="11548533" cy="956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94509"/>
              </p:ext>
            </p:extLst>
          </p:nvPr>
        </p:nvGraphicFramePr>
        <p:xfrm>
          <a:off x="601134" y="1447800"/>
          <a:ext cx="1093046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66"/>
                <a:gridCol w="4207933"/>
                <a:gridCol w="52662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MORADIA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 A REGULARIZAÇÃO FUNDIÁRIA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 A</a:t>
                      </a:r>
                      <a:r>
                        <a:rPr lang="pt-B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REGULARIZAÇÃO FUNDIÁRIA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r>
                        <a:rPr lang="pt-B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EFEITOS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Propriedade estabelecida</a:t>
                      </a:r>
                      <a:r>
                        <a:rPr lang="pt-BR" baseline="0" dirty="0" smtClean="0"/>
                        <a:t> e registrada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Propriedade presumida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Plano diretor e ordenamento habitacional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Ocupação desordenada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Segurança jurídica e atos legais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Conflito patrimonial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Inserção econômica e social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Fomenta</a:t>
                      </a:r>
                      <a:r>
                        <a:rPr lang="pt-BR" baseline="0" dirty="0" smtClean="0"/>
                        <a:t> à grilagem e a clandestinidade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Inclusão social e moradia inclusiva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Marginalização social e ilegalidade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Presença do estado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Ausência do estado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81012" y="4377318"/>
            <a:ext cx="1115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A regularização fundiária é o instrumento fundamental para incrementar a política pública do reordenamento urbano e territorial, estabelecendo os princípios basilares para que sejam evitadas as tensões sociais advindas da posse irregular da terra, e, paralelamente, ser a indutora da produção e do consumo em bases sustentáveis. </a:t>
            </a:r>
          </a:p>
        </p:txBody>
      </p:sp>
    </p:spTree>
    <p:extLst>
      <p:ext uri="{BB962C8B-B14F-4D97-AF65-F5344CB8AC3E}">
        <p14:creationId xmlns:p14="http://schemas.microsoft.com/office/powerpoint/2010/main" val="6335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Arredondado 4">
            <a:extLst>
              <a:ext uri="{FF2B5EF4-FFF2-40B4-BE49-F238E27FC236}">
                <a16:creationId xmlns:a16="http://schemas.microsoft.com/office/drawing/2014/main" xmlns="" id="{8F8A1895-4A61-CE4B-BA98-C37D15061ED3}"/>
              </a:ext>
            </a:extLst>
          </p:cNvPr>
          <p:cNvSpPr/>
          <p:nvPr/>
        </p:nvSpPr>
        <p:spPr>
          <a:xfrm>
            <a:off x="175117" y="240715"/>
            <a:ext cx="11532270" cy="642556"/>
          </a:xfrm>
          <a:prstGeom prst="roundRect">
            <a:avLst>
              <a:gd name="adj" fmla="val 49524"/>
            </a:avLst>
          </a:prstGeom>
          <a:solidFill>
            <a:srgbClr val="2B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207DFE84-8970-0748-9280-9A8DDB16A196}"/>
              </a:ext>
            </a:extLst>
          </p:cNvPr>
          <p:cNvSpPr/>
          <p:nvPr/>
        </p:nvSpPr>
        <p:spPr>
          <a:xfrm>
            <a:off x="320396" y="236321"/>
            <a:ext cx="1153226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tabLst>
                <a:tab pos="2058988" algn="l"/>
              </a:tabLst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POSSÍVEIS ÁREAS DE ATUAÇÃO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55" y="1080655"/>
            <a:ext cx="9455727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87867" y="230191"/>
            <a:ext cx="11726333" cy="25976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E CONSUMO EM BASES SUSTENTÁVEIS</a:t>
            </a:r>
          </a:p>
          <a:p>
            <a:pPr marL="0" indent="0" algn="just">
              <a:buNone/>
            </a:pPr>
            <a:endParaRPr lang="pt-BR" b="1" i="1" dirty="0" smtClean="0"/>
          </a:p>
          <a:p>
            <a:pPr marL="0" indent="0" algn="just">
              <a:buNone/>
            </a:pPr>
            <a:r>
              <a:rPr lang="pt-BR" b="1" i="1" dirty="0" smtClean="0"/>
              <a:t>Lei </a:t>
            </a:r>
            <a:r>
              <a:rPr lang="pt-BR" b="1" i="1" dirty="0"/>
              <a:t>12.305/2010 Art. 3° Inciso XIII</a:t>
            </a:r>
            <a:r>
              <a:rPr lang="pt-BR" i="1" dirty="0"/>
              <a:t> – Padrões sustentáveis de produção e consumo: produção e consumo de bens e serviços de forma a atender as necessidades das atuais gerações e permitir melhores condições de vida, sem comprometer a qualidade ambiental e o atendimento das necessidades das gerações </a:t>
            </a:r>
            <a:r>
              <a:rPr lang="pt-BR" i="1" dirty="0" smtClean="0"/>
              <a:t>futuras.</a:t>
            </a:r>
            <a:endParaRPr lang="pt-BR" dirty="0"/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93146" y="5689600"/>
            <a:ext cx="11726333" cy="146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96334" y="4182533"/>
            <a:ext cx="11726333" cy="99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3" name="Seta para a direita 2"/>
          <p:cNvSpPr/>
          <p:nvPr/>
        </p:nvSpPr>
        <p:spPr>
          <a:xfrm>
            <a:off x="7061197" y="3380890"/>
            <a:ext cx="85513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026400" y="2923116"/>
            <a:ext cx="3996267" cy="149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PERPETUAÇÃO DA ESPÉCIE</a:t>
            </a:r>
          </a:p>
          <a:p>
            <a:pPr algn="ctr"/>
            <a:r>
              <a:rPr lang="pt-BR" sz="1400" dirty="0" smtClean="0"/>
              <a:t>(SAÚDE, SEGURANÇA,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MORADIA</a:t>
            </a:r>
            <a:r>
              <a:rPr lang="pt-BR" sz="1400" dirty="0" smtClean="0"/>
              <a:t>, EDUCAÇÃO, ETC )</a:t>
            </a:r>
            <a:endParaRPr lang="pt-BR" sz="1400" dirty="0"/>
          </a:p>
        </p:txBody>
      </p:sp>
      <p:sp>
        <p:nvSpPr>
          <p:cNvPr id="5" name="Seta para a direita 4"/>
          <p:cNvSpPr/>
          <p:nvPr/>
        </p:nvSpPr>
        <p:spPr>
          <a:xfrm rot="5400000">
            <a:off x="5757731" y="4462108"/>
            <a:ext cx="761203" cy="706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759200" y="5242186"/>
            <a:ext cx="4758267" cy="149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 – ESTAR </a:t>
            </a:r>
          </a:p>
          <a:p>
            <a:pPr algn="ctr"/>
            <a:r>
              <a:rPr lang="pt-BR" sz="1400" dirty="0" smtClean="0"/>
              <a:t>(COMODIDADE, AGILIDADE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LAZER</a:t>
            </a:r>
            <a:r>
              <a:rPr lang="pt-BR" sz="1400" dirty="0" smtClean="0"/>
              <a:t>, PRATICIDADE, ETC)</a:t>
            </a:r>
            <a:endParaRPr lang="pt-BR" sz="1400" dirty="0"/>
          </a:p>
        </p:txBody>
      </p:sp>
      <p:sp>
        <p:nvSpPr>
          <p:cNvPr id="6" name="Elipse 5"/>
          <p:cNvSpPr/>
          <p:nvPr/>
        </p:nvSpPr>
        <p:spPr>
          <a:xfrm>
            <a:off x="5120745" y="2878668"/>
            <a:ext cx="1871133" cy="1502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DA</a:t>
            </a:r>
          </a:p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HUMANA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18533" y="2936390"/>
            <a:ext cx="4048792" cy="149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GERAÇÃO DE RIQUEZA</a:t>
            </a:r>
          </a:p>
          <a:p>
            <a:pPr algn="ctr"/>
            <a:r>
              <a:rPr lang="pt-BR" sz="1400" dirty="0" smtClean="0"/>
              <a:t>(INVESTIMENTOS, PODER, </a:t>
            </a:r>
            <a:r>
              <a:rPr lang="pt-BR" sz="1400" b="1" dirty="0" smtClean="0"/>
              <a:t>QUALIDADE DE VIDA</a:t>
            </a:r>
            <a:r>
              <a:rPr lang="pt-BR" sz="1400" dirty="0" smtClean="0"/>
              <a:t>, ETC)</a:t>
            </a:r>
            <a:endParaRPr lang="pt-BR" sz="1400" dirty="0"/>
          </a:p>
        </p:txBody>
      </p:sp>
      <p:sp>
        <p:nvSpPr>
          <p:cNvPr id="17" name="Seta para a direita 16"/>
          <p:cNvSpPr/>
          <p:nvPr/>
        </p:nvSpPr>
        <p:spPr>
          <a:xfrm rot="10800000">
            <a:off x="4201194" y="3367616"/>
            <a:ext cx="85513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0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1012" y="4749866"/>
            <a:ext cx="1115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OBRIGADO! </a:t>
            </a:r>
          </a:p>
        </p:txBody>
      </p:sp>
    </p:spTree>
    <p:extLst>
      <p:ext uri="{BB962C8B-B14F-4D97-AF65-F5344CB8AC3E}">
        <p14:creationId xmlns:p14="http://schemas.microsoft.com/office/powerpoint/2010/main" val="11964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867" y="121858"/>
            <a:ext cx="11446933" cy="4753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REFLEXÃO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4200" y="5415539"/>
            <a:ext cx="1076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84200" y="1666802"/>
            <a:ext cx="413558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OCUPAÇÃO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84199" y="3198269"/>
            <a:ext cx="8133773" cy="849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AÇÕES ATIVAS:</a:t>
            </a:r>
            <a:endParaRPr lang="pt-BR" dirty="0"/>
          </a:p>
          <a:p>
            <a:pPr algn="ctr"/>
            <a:r>
              <a:rPr lang="pt-BR" dirty="0" smtClean="0"/>
              <a:t>INVASÃO</a:t>
            </a:r>
          </a:p>
          <a:p>
            <a:pPr algn="ctr"/>
            <a:r>
              <a:rPr lang="pt-BR" dirty="0" smtClean="0"/>
              <a:t>APROPRIAÇÃO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831773" y="1277143"/>
            <a:ext cx="3886200" cy="146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AÇÕES PASSIVAS:</a:t>
            </a:r>
          </a:p>
          <a:p>
            <a:pPr algn="just"/>
            <a:r>
              <a:rPr lang="pt-BR" dirty="0" smtClean="0"/>
              <a:t>COLONIZAÇÃO (Extranacionais)</a:t>
            </a:r>
          </a:p>
          <a:p>
            <a:pPr algn="just"/>
            <a:r>
              <a:rPr lang="pt-BR" dirty="0" smtClean="0"/>
              <a:t>PROVOCADA (Reforma Agrária)</a:t>
            </a:r>
          </a:p>
          <a:p>
            <a:pPr algn="just"/>
            <a:r>
              <a:rPr lang="pt-BR" dirty="0" smtClean="0"/>
              <a:t>INDIRETA (Municípios/Estados)</a:t>
            </a:r>
          </a:p>
          <a:p>
            <a:pPr algn="just"/>
            <a:r>
              <a:rPr lang="pt-BR" dirty="0" smtClean="0"/>
              <a:t>DIRETA (Programa de Estado/Governo)</a:t>
            </a:r>
            <a:endParaRPr lang="pt-BR" dirty="0"/>
          </a:p>
        </p:txBody>
      </p:sp>
      <p:sp>
        <p:nvSpPr>
          <p:cNvPr id="8" name="Chave direita 7"/>
          <p:cNvSpPr/>
          <p:nvPr/>
        </p:nvSpPr>
        <p:spPr>
          <a:xfrm>
            <a:off x="8717972" y="1277143"/>
            <a:ext cx="540328" cy="27706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414164" y="2207002"/>
            <a:ext cx="2369127" cy="644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REGULARIZAÇÃO FUNDIÁRIA</a:t>
            </a:r>
            <a:endParaRPr lang="pt-BR" dirty="0"/>
          </a:p>
        </p:txBody>
      </p:sp>
      <p:sp>
        <p:nvSpPr>
          <p:cNvPr id="11" name="Seta para baixo 10"/>
          <p:cNvSpPr/>
          <p:nvPr/>
        </p:nvSpPr>
        <p:spPr>
          <a:xfrm>
            <a:off x="5968999" y="4081879"/>
            <a:ext cx="492414" cy="3989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84199" y="4514976"/>
            <a:ext cx="1119909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REORDENAMENTO TERRITORIAL (URBANO + RURAL) – </a:t>
            </a:r>
            <a:r>
              <a:rPr lang="pt-BR" sz="1400" dirty="0" smtClean="0"/>
              <a:t>ÁREAS DEMARCADAS, CARACTERIZADAS, DESTINADAS E REGULARIZADAS</a:t>
            </a:r>
            <a:endParaRPr lang="pt-BR" dirty="0"/>
          </a:p>
        </p:txBody>
      </p:sp>
      <p:sp>
        <p:nvSpPr>
          <p:cNvPr id="15" name="Seta para baixo 14"/>
          <p:cNvSpPr/>
          <p:nvPr/>
        </p:nvSpPr>
        <p:spPr>
          <a:xfrm>
            <a:off x="5852390" y="5120588"/>
            <a:ext cx="758536" cy="555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84199" y="5784871"/>
            <a:ext cx="1119909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POLÍTICA DE ESTADO SUSTENTÁVEL  - </a:t>
            </a:r>
            <a:r>
              <a:rPr lang="pt-BR" sz="1400" dirty="0" smtClean="0"/>
              <a:t>EMBASADAS NOS INSTITUTOS/REGRAMENTOS LEGAIS 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84199" y="716973"/>
            <a:ext cx="8351983" cy="46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AÇÕES ATIVA E PASSIVA QUE PODEM LEVAR A ILEGALIDADE, INFORMALIDADE E IRREGULARIDADEFUNDIÁRIA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9048173" y="304870"/>
            <a:ext cx="2811318" cy="10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MEDIDAS CORRETIVAS E PREVENTIVAS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15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867" y="241589"/>
            <a:ext cx="11446933" cy="4753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REFLEXÃO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4200" y="5415539"/>
            <a:ext cx="1076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</p:txBody>
      </p:sp>
      <p:sp>
        <p:nvSpPr>
          <p:cNvPr id="16" name="Retângulo 15"/>
          <p:cNvSpPr/>
          <p:nvPr/>
        </p:nvSpPr>
        <p:spPr>
          <a:xfrm>
            <a:off x="538787" y="1057007"/>
            <a:ext cx="1119909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POLÍTICA DE ESTADO SUSTENTÁVEL  - </a:t>
            </a:r>
            <a:r>
              <a:rPr lang="pt-BR" sz="1400" dirty="0" smtClean="0"/>
              <a:t>EMBASADAS NOS INSTITUTOS/REGRAMENTOS LEGAIS </a:t>
            </a:r>
            <a:endParaRPr lang="pt-BR" dirty="0"/>
          </a:p>
        </p:txBody>
      </p:sp>
      <p:sp>
        <p:nvSpPr>
          <p:cNvPr id="3" name="Seta para baixo 2"/>
          <p:cNvSpPr/>
          <p:nvPr/>
        </p:nvSpPr>
        <p:spPr>
          <a:xfrm>
            <a:off x="5603779" y="1707871"/>
            <a:ext cx="534554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62745" y="2111725"/>
            <a:ext cx="4889115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1. DEFINIR RESPONSABILIDADES INSTITUCIONAIS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84200" y="2701636"/>
            <a:ext cx="3281218" cy="2047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SCGPU</a:t>
            </a:r>
          </a:p>
          <a:p>
            <a:pPr algn="just"/>
            <a:r>
              <a:rPr lang="pt-BR" dirty="0" smtClean="0"/>
              <a:t>“Destinar áreas para atender a Política de Estado e viabilizar, de forma direta ou indireta, a Regularização Fundiária e, posterior, reordenamento territorial”.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5116849" y="2701635"/>
            <a:ext cx="2088381" cy="2047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INCRA</a:t>
            </a:r>
          </a:p>
          <a:p>
            <a:pPr algn="just"/>
            <a:r>
              <a:rPr lang="pt-BR" dirty="0" smtClean="0"/>
              <a:t>“Fomentar e efetivar a Política de Estado nos atos de reforma agraria e colonização”.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8456661" y="2701636"/>
            <a:ext cx="3281218" cy="2047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OUTROS</a:t>
            </a:r>
          </a:p>
          <a:p>
            <a:pPr algn="just"/>
            <a:r>
              <a:rPr lang="pt-BR" dirty="0" smtClean="0"/>
              <a:t>“??????????????????????????”.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584199" y="4878975"/>
            <a:ext cx="11153679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2. ESTABELECER MARCO TEMPORAL E LEGAL PARA AS MEDIDAS DE REGULARIZAÇÃO FUNDIÁRIA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584199" y="5508069"/>
            <a:ext cx="11153679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3. NORMATIZAR E REGULAMENTAR PROCESSOS E PROCEDIMENTOS PARA OS ATOS DE REGULARIZAÇÃO FUNDIÁRIA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584199" y="6137163"/>
            <a:ext cx="11153679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4. REALIZAR A EXECUÇÃO SUPERVISIONADA E SUSTENTÁVEL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4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867" y="314325"/>
            <a:ext cx="11446933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ORIGEM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https://upload.wikimedia.org/wikipedia/commons/thumb/8/81/Capitanias.jpg/800px-Capitan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707105"/>
            <a:ext cx="3941618" cy="349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capitanias hereditárias 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82" y="1724039"/>
            <a:ext cx="3560618" cy="3474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783667" y="2325182"/>
            <a:ext cx="276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CICLOS ECONÔMICOS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Ciclo do pau-Brasil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Ciclo da cana-de-açúcar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Ciclo do ouro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Ciclo do algodão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Ciclo do café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Ciclo da borracha</a:t>
            </a:r>
          </a:p>
          <a:p>
            <a:pPr algn="just"/>
            <a:endParaRPr lang="pt-BR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84200" y="5415539"/>
            <a:ext cx="1076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584200" y="5415539"/>
            <a:ext cx="1115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 destinação da terra no Brasil quase sempre teve os objetivos exploratório e econômico, deixando o legado de ocupações irregulares no entorno das áreas produtivas e, consequentemente, gerando a urbanização desordenada. </a:t>
            </a:r>
          </a:p>
        </p:txBody>
      </p:sp>
    </p:spTree>
    <p:extLst>
      <p:ext uri="{BB962C8B-B14F-4D97-AF65-F5344CB8AC3E}">
        <p14:creationId xmlns:p14="http://schemas.microsoft.com/office/powerpoint/2010/main" val="4044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467" y="365125"/>
            <a:ext cx="11904133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</a:t>
            </a:r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IRREGULARIDADE FUNDIÁRIA É UM PROBLEMA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1582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Sesmaria</a:t>
            </a:r>
            <a:r>
              <a:rPr lang="pt-BR" dirty="0"/>
              <a:t> (de sesma, derivada do latim sexĭma, ou seja, "sexta parte") foi um instituto jurídico português que normatizava a distribuição de terras destinadas à produção agrícola. O Estado, recém-formado e sem capacidade para organizar a produção de alimentos, decide legar a particulares essa função.</a:t>
            </a:r>
          </a:p>
        </p:txBody>
      </p:sp>
      <p:pic>
        <p:nvPicPr>
          <p:cNvPr id="2050" name="Picture 2" descr="Resultado de imagem para sesma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89" y="4101331"/>
            <a:ext cx="3810000" cy="19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20733" y="4148327"/>
            <a:ext cx="646853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“O problema começou em 1500, pois a legislação aplicada por Portugal não foi capaz de regrar o uso do solo brasileiro em face de sua dimensão e peculiaridade. Durante três séculos, o Brasil insistiu no sistema de Sesmarias, criado em Portugal em 1375 para outra realidade fundiária bem diversa da brasileira</a:t>
            </a:r>
            <a:r>
              <a:rPr lang="pt-BR" dirty="0" smtClean="0"/>
              <a:t>.”</a:t>
            </a:r>
          </a:p>
          <a:p>
            <a:pPr algn="just"/>
            <a:endParaRPr lang="pt-BR" dirty="0" smtClean="0"/>
          </a:p>
          <a:p>
            <a:pPr algn="just"/>
            <a:r>
              <a:rPr lang="pt-BR" sz="900" dirty="0" smtClean="0"/>
              <a:t>FONTE: Renato </a:t>
            </a:r>
            <a:r>
              <a:rPr lang="pt-BR" sz="900" dirty="0"/>
              <a:t>Góes, presidente da Comissão de Regularização Fundiária da Ordem dos Advogados do Brasil (OAB)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6353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6" y="3100121"/>
            <a:ext cx="3344333" cy="237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00121"/>
            <a:ext cx="3505200" cy="237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78" y="3100121"/>
            <a:ext cx="3541183" cy="237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87867" y="230191"/>
            <a:ext cx="11726333" cy="25976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METADE DOS IMÓVEIS NO PAÍS SÃO IRREGULARES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Dos </a:t>
            </a:r>
            <a:r>
              <a:rPr lang="pt-BR" dirty="0"/>
              <a:t>60 milhões de domicílios urbanos no país, 30 milhões não têm escritura. A informalidade dos imóveis não distingue classes sociais: vai de favelas a condomínios de luxo. </a:t>
            </a:r>
            <a:endParaRPr lang="pt-BR" dirty="0" smtClean="0"/>
          </a:p>
          <a:p>
            <a:pPr marL="0" indent="0" algn="just">
              <a:buNone/>
            </a:pPr>
            <a:r>
              <a:rPr lang="pt-BR" sz="1800" dirty="0" smtClean="0"/>
              <a:t>Fonte: MDR/2019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93146" y="5689600"/>
            <a:ext cx="11726333" cy="146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96334" y="4182533"/>
            <a:ext cx="11726333" cy="99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96334" y="5613400"/>
            <a:ext cx="11548533" cy="9567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ESTE CENÁRIO PRECISA SER MUDADO!</a:t>
            </a:r>
            <a:b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69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87867" y="230191"/>
            <a:ext cx="11726333" cy="25976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REGULARIZAÇÃO FUNDIÁRIA</a:t>
            </a:r>
          </a:p>
          <a:p>
            <a:pPr marL="0" indent="0" algn="just">
              <a:buNone/>
            </a:pPr>
            <a:r>
              <a:rPr lang="pt-BR" b="1" i="1" dirty="0" smtClean="0"/>
              <a:t>Lei 13.465/2017 </a:t>
            </a:r>
            <a:r>
              <a:rPr lang="pt-BR" i="1" dirty="0"/>
              <a:t>–</a:t>
            </a:r>
            <a:r>
              <a:rPr lang="pt-BR" b="1" i="1" dirty="0" smtClean="0"/>
              <a:t> </a:t>
            </a:r>
            <a:r>
              <a:rPr lang="pt-BR" i="1" dirty="0" smtClean="0"/>
              <a:t>A Regularização </a:t>
            </a:r>
            <a:r>
              <a:rPr lang="pt-BR" i="1" dirty="0"/>
              <a:t>fundiária é o conjunto de medidas jurídicas, urbanísticas, ambientais e sociais que visam à regularização de assentamentos irregulares e à titulação de seus ocupantes, de modo a garantir o direito social à moradia, o pleno desenvolvimento das funções sociais da propriedade urbana e o direito ao meio ambiente ecologicamente equilibrado</a:t>
            </a:r>
            <a:r>
              <a:rPr lang="pt-BR" i="1" dirty="0" smtClean="0"/>
              <a:t>. 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93146" y="5689600"/>
            <a:ext cx="11726333" cy="146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96334" y="4182533"/>
            <a:ext cx="11726333" cy="99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23334" y="2743199"/>
            <a:ext cx="2387599" cy="2345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REGULARIZAÇÃO FUNDIÁRIA</a:t>
            </a:r>
          </a:p>
          <a:p>
            <a:pPr algn="ctr"/>
            <a:r>
              <a:rPr lang="pt-BR" sz="1200" dirty="0" smtClean="0"/>
              <a:t>(CIDADANIA, DIGNIDADE, POSSE DA PROPRIEDADE, </a:t>
            </a:r>
            <a:r>
              <a:rPr lang="pt-BR" sz="1200" dirty="0"/>
              <a:t>ETC)</a:t>
            </a:r>
          </a:p>
          <a:p>
            <a:pPr algn="ctr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05200" y="2743199"/>
            <a:ext cx="2551111" cy="2345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SOCIAL E ECONÔMICA</a:t>
            </a:r>
          </a:p>
          <a:p>
            <a:pPr algn="ctr"/>
            <a:r>
              <a:rPr lang="pt-BR" sz="1200" dirty="0" smtClean="0"/>
              <a:t>(GERAÇÃO DE RECEITA, REGULARIDADES SOCIAL E ECONÔMICA, </a:t>
            </a:r>
            <a:r>
              <a:rPr lang="pt-BR" sz="1200" dirty="0"/>
              <a:t>ETC)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663266" y="2743199"/>
            <a:ext cx="2379133" cy="2345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PRESENÇA DO ESTADO</a:t>
            </a:r>
          </a:p>
          <a:p>
            <a:pPr algn="ctr"/>
            <a:r>
              <a:rPr lang="pt-BR" sz="1100" dirty="0" smtClean="0"/>
              <a:t>(INVESTIMENTOS , ENGENHARIA PATRIMONIAL, INSTALAÇÃO DE EQUIPAMENTOS PÚBLICOS, </a:t>
            </a:r>
            <a:r>
              <a:rPr lang="pt-BR" sz="1100" dirty="0"/>
              <a:t>ETC)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726613" y="2743198"/>
            <a:ext cx="2192866" cy="2345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PARCERIAS </a:t>
            </a:r>
          </a:p>
          <a:p>
            <a:pPr algn="ctr"/>
            <a:r>
              <a:rPr lang="pt-BR" sz="1100" dirty="0" smtClean="0"/>
              <a:t>(NOVOS INVESTIMENTOS , PLANO DE NEGÓCIO, CAPACITAÇÃO, SUSTENTABILIDADE, NOVOS SISTEMAS CONSTRUTIVOS HABITACIONAIS, ETC</a:t>
            </a:r>
            <a:r>
              <a:rPr lang="pt-BR" sz="1100" dirty="0"/>
              <a:t>)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23334" y="5181601"/>
            <a:ext cx="11496145" cy="880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23334" y="6138334"/>
            <a:ext cx="11496145" cy="601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REORDENAMENTO URBANO E TERRITORIAL – EXIGE PLANEJAMENTO A CURTO, A MÉDIO E A LONGO PRAZOS</a:t>
            </a:r>
          </a:p>
        </p:txBody>
      </p:sp>
    </p:spTree>
    <p:extLst>
      <p:ext uri="{BB962C8B-B14F-4D97-AF65-F5344CB8AC3E}">
        <p14:creationId xmlns:p14="http://schemas.microsoft.com/office/powerpoint/2010/main" val="9733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87867" y="230191"/>
            <a:ext cx="11726333" cy="25976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REORDENAMENTO URBANO E TERRITORIAL</a:t>
            </a:r>
          </a:p>
          <a:p>
            <a:pPr marL="0" indent="0" algn="just">
              <a:buNone/>
            </a:pPr>
            <a:endParaRPr lang="pt-BR" b="1" i="1" dirty="0" smtClean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93146" y="5689600"/>
            <a:ext cx="11726333" cy="146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-194733" y="4219565"/>
            <a:ext cx="11726333" cy="99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96334" y="6299227"/>
            <a:ext cx="11548533" cy="956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713700" y="2805852"/>
            <a:ext cx="1806848" cy="1730734"/>
            <a:chOff x="4937922" y="2529836"/>
            <a:chExt cx="1806848" cy="1730734"/>
          </a:xfrm>
        </p:grpSpPr>
        <p:sp>
          <p:nvSpPr>
            <p:cNvPr id="8" name="Elipse 7"/>
            <p:cNvSpPr/>
            <p:nvPr/>
          </p:nvSpPr>
          <p:spPr>
            <a:xfrm>
              <a:off x="4937922" y="2529836"/>
              <a:ext cx="1806848" cy="1730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5202529" y="2783296"/>
              <a:ext cx="1277634" cy="1223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EXIGE</a:t>
              </a:r>
              <a:endParaRPr lang="pt-BR" sz="20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40264" y="3048080"/>
            <a:ext cx="3312329" cy="1246278"/>
            <a:chOff x="2377721" y="1383412"/>
            <a:chExt cx="1599203" cy="1370531"/>
          </a:xfrm>
        </p:grpSpPr>
        <p:sp>
          <p:nvSpPr>
            <p:cNvPr id="18" name="Elipse 17"/>
            <p:cNvSpPr/>
            <p:nvPr/>
          </p:nvSpPr>
          <p:spPr>
            <a:xfrm>
              <a:off x="2377721" y="1383412"/>
              <a:ext cx="1599203" cy="13705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434177"/>
                <a:satOff val="-8949"/>
                <a:lumOff val="-3432"/>
                <a:alphaOff val="0"/>
              </a:schemeClr>
            </a:fillRef>
            <a:effectRef idx="0">
              <a:schemeClr val="accent5">
                <a:hueOff val="-6434177"/>
                <a:satOff val="-8949"/>
                <a:lumOff val="-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2611919" y="1584122"/>
              <a:ext cx="1130807" cy="969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PESSOAS CAPACITADAS</a:t>
              </a:r>
              <a:endParaRPr lang="pt-BR" sz="16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526866" y="3048080"/>
            <a:ext cx="3708400" cy="1246278"/>
            <a:chOff x="6173401" y="59136"/>
            <a:chExt cx="1486014" cy="1122024"/>
          </a:xfrm>
        </p:grpSpPr>
        <p:sp>
          <p:nvSpPr>
            <p:cNvPr id="21" name="Elipse 20"/>
            <p:cNvSpPr/>
            <p:nvPr/>
          </p:nvSpPr>
          <p:spPr>
            <a:xfrm>
              <a:off x="6173401" y="59136"/>
              <a:ext cx="1486014" cy="11220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9584"/>
                <a:satOff val="-639"/>
                <a:lumOff val="-245"/>
                <a:alphaOff val="0"/>
              </a:schemeClr>
            </a:fillRef>
            <a:effectRef idx="0">
              <a:schemeClr val="accent5">
                <a:hueOff val="-459584"/>
                <a:satOff val="-639"/>
                <a:lumOff val="-2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4"/>
            <p:cNvSpPr/>
            <p:nvPr/>
          </p:nvSpPr>
          <p:spPr>
            <a:xfrm>
              <a:off x="6391023" y="223453"/>
              <a:ext cx="1050770" cy="793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PLANO DE NEGÓCIO</a:t>
              </a:r>
              <a:endParaRPr lang="pt-BR" sz="16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943599" y="1143080"/>
            <a:ext cx="3708400" cy="1246278"/>
            <a:chOff x="6173401" y="59136"/>
            <a:chExt cx="1486014" cy="1122024"/>
          </a:xfrm>
        </p:grpSpPr>
        <p:sp>
          <p:nvSpPr>
            <p:cNvPr id="24" name="Elipse 23"/>
            <p:cNvSpPr/>
            <p:nvPr/>
          </p:nvSpPr>
          <p:spPr>
            <a:xfrm>
              <a:off x="6173401" y="59136"/>
              <a:ext cx="1486014" cy="11220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9584"/>
                <a:satOff val="-639"/>
                <a:lumOff val="-245"/>
                <a:alphaOff val="0"/>
              </a:schemeClr>
            </a:fillRef>
            <a:effectRef idx="0">
              <a:schemeClr val="accent5">
                <a:hueOff val="-459584"/>
                <a:satOff val="-639"/>
                <a:lumOff val="-2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4"/>
            <p:cNvSpPr/>
            <p:nvPr/>
          </p:nvSpPr>
          <p:spPr>
            <a:xfrm>
              <a:off x="6391023" y="223453"/>
              <a:ext cx="1050770" cy="793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PROCEDIMENTOS E PROCESSOS ESTABELECIDOS</a:t>
              </a:r>
              <a:endParaRPr lang="pt-BR" sz="16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737311" y="1143080"/>
            <a:ext cx="3312329" cy="1246278"/>
            <a:chOff x="2377721" y="1383412"/>
            <a:chExt cx="1599203" cy="1370531"/>
          </a:xfrm>
        </p:grpSpPr>
        <p:sp>
          <p:nvSpPr>
            <p:cNvPr id="27" name="Elipse 26"/>
            <p:cNvSpPr/>
            <p:nvPr/>
          </p:nvSpPr>
          <p:spPr>
            <a:xfrm>
              <a:off x="2377721" y="1383412"/>
              <a:ext cx="1599203" cy="13705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434177"/>
                <a:satOff val="-8949"/>
                <a:lumOff val="-3432"/>
                <a:alphaOff val="0"/>
              </a:schemeClr>
            </a:fillRef>
            <a:effectRef idx="0">
              <a:schemeClr val="accent5">
                <a:hueOff val="-6434177"/>
                <a:satOff val="-8949"/>
                <a:lumOff val="-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ipse 4"/>
            <p:cNvSpPr/>
            <p:nvPr/>
          </p:nvSpPr>
          <p:spPr>
            <a:xfrm>
              <a:off x="2611919" y="1584122"/>
              <a:ext cx="1130807" cy="969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PLANEJAMENTO REALÍSTICO</a:t>
              </a:r>
              <a:endParaRPr lang="pt-BR" sz="16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617133" y="5008066"/>
            <a:ext cx="3716040" cy="1171761"/>
            <a:chOff x="5095330" y="-82026"/>
            <a:chExt cx="1492032" cy="1171761"/>
          </a:xfrm>
          <a:solidFill>
            <a:srgbClr val="00B0F0"/>
          </a:solidFill>
        </p:grpSpPr>
        <p:sp>
          <p:nvSpPr>
            <p:cNvPr id="30" name="Elipse 29"/>
            <p:cNvSpPr/>
            <p:nvPr/>
          </p:nvSpPr>
          <p:spPr>
            <a:xfrm>
              <a:off x="5095330" y="-82026"/>
              <a:ext cx="1492032" cy="117176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ipse 4"/>
            <p:cNvSpPr/>
            <p:nvPr/>
          </p:nvSpPr>
          <p:spPr>
            <a:xfrm>
              <a:off x="5304369" y="89573"/>
              <a:ext cx="1055026" cy="8285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PRODUTOS ADEQUADOS A REALIDADE LOCAL</a:t>
              </a:r>
              <a:endParaRPr lang="pt-BR" sz="16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 rot="2350970">
            <a:off x="6200936" y="2283253"/>
            <a:ext cx="571492" cy="808129"/>
            <a:chOff x="5555601" y="1386257"/>
            <a:chExt cx="571492" cy="808129"/>
          </a:xfrm>
        </p:grpSpPr>
        <p:sp>
          <p:nvSpPr>
            <p:cNvPr id="33" name="Seta para a direita 32"/>
            <p:cNvSpPr/>
            <p:nvPr/>
          </p:nvSpPr>
          <p:spPr>
            <a:xfrm rot="16200000">
              <a:off x="5437282" y="1504576"/>
              <a:ext cx="808129" cy="5714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eta para a direita 4"/>
            <p:cNvSpPr/>
            <p:nvPr/>
          </p:nvSpPr>
          <p:spPr>
            <a:xfrm rot="16200000">
              <a:off x="5523006" y="1704598"/>
              <a:ext cx="636681" cy="342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kern="1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 rot="5400000">
            <a:off x="6733620" y="3250223"/>
            <a:ext cx="571492" cy="841997"/>
            <a:chOff x="5555601" y="1386257"/>
            <a:chExt cx="571492" cy="841997"/>
          </a:xfrm>
        </p:grpSpPr>
        <p:sp>
          <p:nvSpPr>
            <p:cNvPr id="36" name="Seta para a direita 35"/>
            <p:cNvSpPr/>
            <p:nvPr/>
          </p:nvSpPr>
          <p:spPr>
            <a:xfrm rot="16200000">
              <a:off x="5437282" y="1504576"/>
              <a:ext cx="808129" cy="5714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eta para a direita 4"/>
            <p:cNvSpPr/>
            <p:nvPr/>
          </p:nvSpPr>
          <p:spPr>
            <a:xfrm rot="16200000">
              <a:off x="5523008" y="1738466"/>
              <a:ext cx="636681" cy="342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kern="1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 rot="857345">
            <a:off x="3795528" y="3375743"/>
            <a:ext cx="836816" cy="571492"/>
            <a:chOff x="3847434" y="3521841"/>
            <a:chExt cx="836816" cy="571492"/>
          </a:xfrm>
        </p:grpSpPr>
        <p:sp>
          <p:nvSpPr>
            <p:cNvPr id="39" name="Seta para a direita 38"/>
            <p:cNvSpPr/>
            <p:nvPr/>
          </p:nvSpPr>
          <p:spPr>
            <a:xfrm rot="9847059">
              <a:off x="3847434" y="3521841"/>
              <a:ext cx="836816" cy="5714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Seta para a direita 4"/>
            <p:cNvSpPr/>
            <p:nvPr/>
          </p:nvSpPr>
          <p:spPr>
            <a:xfrm rot="20647059">
              <a:off x="4015610" y="3612680"/>
              <a:ext cx="665368" cy="342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kern="1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 rot="3807767">
            <a:off x="4221720" y="2379770"/>
            <a:ext cx="836816" cy="571492"/>
            <a:chOff x="3847434" y="3521841"/>
            <a:chExt cx="836816" cy="571492"/>
          </a:xfrm>
        </p:grpSpPr>
        <p:sp>
          <p:nvSpPr>
            <p:cNvPr id="42" name="Seta para a direita 41"/>
            <p:cNvSpPr/>
            <p:nvPr/>
          </p:nvSpPr>
          <p:spPr>
            <a:xfrm rot="9847059">
              <a:off x="3847434" y="3521841"/>
              <a:ext cx="836816" cy="5714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Seta para a direita 4"/>
            <p:cNvSpPr/>
            <p:nvPr/>
          </p:nvSpPr>
          <p:spPr>
            <a:xfrm rot="20647059">
              <a:off x="4015610" y="3612680"/>
              <a:ext cx="665368" cy="342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kern="1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 rot="19134628">
            <a:off x="4384369" y="4487735"/>
            <a:ext cx="836816" cy="571492"/>
            <a:chOff x="3847434" y="3521841"/>
            <a:chExt cx="836816" cy="571492"/>
          </a:xfrm>
          <a:solidFill>
            <a:srgbClr val="00B0F0"/>
          </a:solidFill>
        </p:grpSpPr>
        <p:sp>
          <p:nvSpPr>
            <p:cNvPr id="45" name="Seta para a direita 44"/>
            <p:cNvSpPr/>
            <p:nvPr/>
          </p:nvSpPr>
          <p:spPr>
            <a:xfrm rot="9847059">
              <a:off x="3847434" y="3521841"/>
              <a:ext cx="836816" cy="57149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Seta para a direita 4"/>
            <p:cNvSpPr/>
            <p:nvPr/>
          </p:nvSpPr>
          <p:spPr>
            <a:xfrm rot="20647059">
              <a:off x="4015610" y="3612680"/>
              <a:ext cx="665368" cy="3428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kern="1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6009903" y="5008066"/>
            <a:ext cx="3716040" cy="1171761"/>
            <a:chOff x="5095330" y="-82026"/>
            <a:chExt cx="1492032" cy="1171761"/>
          </a:xfrm>
          <a:solidFill>
            <a:srgbClr val="00B0F0"/>
          </a:solidFill>
        </p:grpSpPr>
        <p:sp>
          <p:nvSpPr>
            <p:cNvPr id="48" name="Elipse 47"/>
            <p:cNvSpPr/>
            <p:nvPr/>
          </p:nvSpPr>
          <p:spPr>
            <a:xfrm>
              <a:off x="5095330" y="-82026"/>
              <a:ext cx="1492032" cy="117176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lipse 4"/>
            <p:cNvSpPr/>
            <p:nvPr/>
          </p:nvSpPr>
          <p:spPr>
            <a:xfrm>
              <a:off x="5304369" y="89573"/>
              <a:ext cx="1055026" cy="8285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SEGURANÇA JURÍDICA</a:t>
              </a:r>
              <a:endParaRPr lang="pt-BR" sz="16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 rot="14885912">
            <a:off x="6014113" y="4474936"/>
            <a:ext cx="836816" cy="571492"/>
            <a:chOff x="3847434" y="3521841"/>
            <a:chExt cx="836816" cy="571492"/>
          </a:xfrm>
          <a:solidFill>
            <a:srgbClr val="00B0F0"/>
          </a:solidFill>
        </p:grpSpPr>
        <p:sp>
          <p:nvSpPr>
            <p:cNvPr id="51" name="Seta para a direita 50"/>
            <p:cNvSpPr/>
            <p:nvPr/>
          </p:nvSpPr>
          <p:spPr>
            <a:xfrm rot="9847059">
              <a:off x="3847434" y="3521841"/>
              <a:ext cx="836816" cy="57149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Seta para a direita 4"/>
            <p:cNvSpPr/>
            <p:nvPr/>
          </p:nvSpPr>
          <p:spPr>
            <a:xfrm rot="20647059">
              <a:off x="4015610" y="3612680"/>
              <a:ext cx="665368" cy="3428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kern="1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637499" y="6289133"/>
            <a:ext cx="1092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CLIENTE PRINCIPAL É A POPULAÇÃO BRASILEIRA, PRIORITARIAMENTE A DE BAIXA RENDA!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3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6158" y="6087292"/>
            <a:ext cx="231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Atualização  12/08/2019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C086917-4A13-490C-B2D1-8808E06AEF62}"/>
              </a:ext>
            </a:extLst>
          </p:cNvPr>
          <p:cNvSpPr/>
          <p:nvPr/>
        </p:nvSpPr>
        <p:spPr>
          <a:xfrm>
            <a:off x="0" y="10968"/>
            <a:ext cx="770866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07DFE84-8970-0748-9280-9A8DDB16A196}"/>
              </a:ext>
            </a:extLst>
          </p:cNvPr>
          <p:cNvSpPr/>
          <p:nvPr/>
        </p:nvSpPr>
        <p:spPr>
          <a:xfrm>
            <a:off x="320396" y="236321"/>
            <a:ext cx="70856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2058988" algn="l"/>
              </a:tabLst>
            </a:pPr>
            <a:r>
              <a:rPr lang="pt-BR" sz="3600" b="1" dirty="0" smtClean="0">
                <a:solidFill>
                  <a:schemeClr val="bg1"/>
                </a:solidFill>
              </a:rPr>
              <a:t>O </a:t>
            </a:r>
            <a:r>
              <a:rPr lang="pt-BR" sz="3600" b="1" dirty="0">
                <a:solidFill>
                  <a:schemeClr val="bg1"/>
                </a:solidFill>
              </a:rPr>
              <a:t>E</a:t>
            </a:r>
            <a:r>
              <a:rPr lang="pt-BR" sz="3600" b="1" dirty="0" smtClean="0">
                <a:solidFill>
                  <a:schemeClr val="bg1"/>
                </a:solidFill>
              </a:rPr>
              <a:t>stado-empresário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5" name="Retângulo Arredondado 4">
            <a:extLst>
              <a:ext uri="{FF2B5EF4-FFF2-40B4-BE49-F238E27FC236}">
                <a16:creationId xmlns:a16="http://schemas.microsoft.com/office/drawing/2014/main" xmlns="" id="{8F8A1895-4A61-CE4B-BA98-C37D15061ED3}"/>
              </a:ext>
            </a:extLst>
          </p:cNvPr>
          <p:cNvSpPr/>
          <p:nvPr/>
        </p:nvSpPr>
        <p:spPr>
          <a:xfrm>
            <a:off x="320396" y="236321"/>
            <a:ext cx="7085676" cy="642557"/>
          </a:xfrm>
          <a:prstGeom prst="roundRect">
            <a:avLst>
              <a:gd name="adj" fmla="val 49524"/>
            </a:avLst>
          </a:prstGeom>
          <a:solidFill>
            <a:srgbClr val="2B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OPERACIONAL</a:t>
            </a:r>
            <a:endParaRPr lang="pt-P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EA89706-8785-4B66-8FD2-97AEA0B05F79}"/>
              </a:ext>
            </a:extLst>
          </p:cNvPr>
          <p:cNvSpPr txBox="1"/>
          <p:nvPr/>
        </p:nvSpPr>
        <p:spPr>
          <a:xfrm>
            <a:off x="177520" y="1318850"/>
            <a:ext cx="7085675" cy="489364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pt-BR" sz="2400" b="1" dirty="0" smtClean="0"/>
              <a:t>DIAGNÓSTICO SITUACIONAL</a:t>
            </a:r>
          </a:p>
          <a:p>
            <a:pPr lvl="1"/>
            <a:endParaRPr lang="pt-BR" sz="2400" b="1" dirty="0" smtClean="0"/>
          </a:p>
          <a:p>
            <a:pPr lvl="1"/>
            <a:endParaRPr lang="pt-BR" sz="2400" b="1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pt-BR" sz="2400" b="1" dirty="0" smtClean="0"/>
              <a:t>LEVANTAMENTO DOS RISCOS</a:t>
            </a:r>
          </a:p>
          <a:p>
            <a:pPr lvl="1"/>
            <a:endParaRPr lang="pt-BR" sz="2400" b="1" dirty="0" smtClean="0"/>
          </a:p>
          <a:p>
            <a:pPr lvl="1"/>
            <a:endParaRPr lang="pt-BR" sz="2400" b="1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pt-BR" sz="2400" b="1" dirty="0" smtClean="0"/>
              <a:t>ANÁLISE PRODUTIVA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pt-BR" sz="2400" b="1" dirty="0"/>
          </a:p>
          <a:p>
            <a:pPr lvl="1"/>
            <a:endParaRPr lang="pt-BR" sz="2400" b="1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pt-BR" sz="2400" b="1" dirty="0" smtClean="0"/>
              <a:t>ELABORAÇÃO DOS PLANOS DE AÇÃO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pt-BR" sz="2400" b="1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pt-BR" sz="2400" b="1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pt-BR" sz="2400" b="1" dirty="0" smtClean="0"/>
              <a:t>EXECUÇÃO SUPERVISIONADA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2543175" y="1838325"/>
            <a:ext cx="438150" cy="600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2543175" y="2923306"/>
            <a:ext cx="438150" cy="60007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2543175" y="4047256"/>
            <a:ext cx="438150" cy="6000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2543175" y="5152156"/>
            <a:ext cx="438150" cy="60007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1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1030</Words>
  <Application>Microsoft Office PowerPoint</Application>
  <PresentationFormat>Widescreen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REFLEXÃO</vt:lpstr>
      <vt:lpstr>REFLEXÃO</vt:lpstr>
      <vt:lpstr>A ORIGEM</vt:lpstr>
      <vt:lpstr> A IRREGULARIDADE FUNDIÁRIA É UM PROBLEMA HISTÓRICO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 Miranda Ghani</dc:creator>
  <cp:lastModifiedBy>Mauro Benedito de Santana Filho</cp:lastModifiedBy>
  <cp:revision>73</cp:revision>
  <dcterms:created xsi:type="dcterms:W3CDTF">2019-01-08T13:56:17Z</dcterms:created>
  <dcterms:modified xsi:type="dcterms:W3CDTF">2020-03-03T11:38:19Z</dcterms:modified>
</cp:coreProperties>
</file>