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347" r:id="rId3"/>
    <p:sldId id="349" r:id="rId4"/>
    <p:sldId id="351" r:id="rId5"/>
    <p:sldId id="352" r:id="rId6"/>
    <p:sldId id="353" r:id="rId7"/>
    <p:sldId id="354" r:id="rId8"/>
    <p:sldId id="355" r:id="rId9"/>
    <p:sldId id="356" r:id="rId10"/>
    <p:sldId id="357" r:id="rId11"/>
    <p:sldId id="270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79" autoAdjust="0"/>
  </p:normalViewPr>
  <p:slideViewPr>
    <p:cSldViewPr>
      <p:cViewPr varScale="1">
        <p:scale>
          <a:sx n="64" d="100"/>
          <a:sy n="6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2A079-9046-4C5E-A0E1-0FAC9CC59171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417C4-398A-4DAC-AD9E-B4F3F2B576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502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Triângulo retângulo 11">
            <a:extLst>
              <a:ext uri="{FF2B5EF4-FFF2-40B4-BE49-F238E27FC236}">
                <a16:creationId xmlns:a16="http://schemas.microsoft.com/office/drawing/2014/main" xmlns="" id="{C9430A1A-5725-415A-8B38-0D5C41D957FC}"/>
              </a:ext>
            </a:extLst>
          </p:cNvPr>
          <p:cNvSpPr/>
          <p:nvPr userDrawn="1"/>
        </p:nvSpPr>
        <p:spPr>
          <a:xfrm rot="10800000" flipH="1">
            <a:off x="0" y="0"/>
            <a:ext cx="4860032" cy="2780928"/>
          </a:xfrm>
          <a:prstGeom prst="rtTriangle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riângulo retângulo 12">
            <a:extLst>
              <a:ext uri="{FF2B5EF4-FFF2-40B4-BE49-F238E27FC236}">
                <a16:creationId xmlns:a16="http://schemas.microsoft.com/office/drawing/2014/main" xmlns="" id="{C892453F-BE5C-41F7-98DC-742CC989D79C}"/>
              </a:ext>
            </a:extLst>
          </p:cNvPr>
          <p:cNvSpPr/>
          <p:nvPr userDrawn="1"/>
        </p:nvSpPr>
        <p:spPr>
          <a:xfrm rot="10800000" flipH="1">
            <a:off x="0" y="0"/>
            <a:ext cx="3635896" cy="2902846"/>
          </a:xfrm>
          <a:prstGeom prst="rtTriangl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riângulo retângulo 13">
            <a:extLst>
              <a:ext uri="{FF2B5EF4-FFF2-40B4-BE49-F238E27FC236}">
                <a16:creationId xmlns:a16="http://schemas.microsoft.com/office/drawing/2014/main" xmlns="" id="{565A3AAA-1218-4832-8188-9C3045D588CA}"/>
              </a:ext>
            </a:extLst>
          </p:cNvPr>
          <p:cNvSpPr/>
          <p:nvPr userDrawn="1"/>
        </p:nvSpPr>
        <p:spPr>
          <a:xfrm rot="10800000" flipH="1">
            <a:off x="0" y="0"/>
            <a:ext cx="2880320" cy="3096344"/>
          </a:xfrm>
          <a:prstGeom prst="rtTriangl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Brasão da República.png">
            <a:extLst>
              <a:ext uri="{FF2B5EF4-FFF2-40B4-BE49-F238E27FC236}">
                <a16:creationId xmlns:a16="http://schemas.microsoft.com/office/drawing/2014/main" xmlns="" id="{E9289CA2-770A-4508-BB3B-ED01F24B8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1224136" cy="12241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17408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D48-15FD-45C3-B2DA-2C8243637078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6BB-B7CB-47DA-8D2E-7C37B13019F1}" type="slidenum">
              <a:rPr lang="pt-BR" smtClean="0"/>
              <a:t>‹nº›</a:t>
            </a:fld>
            <a:endParaRPr lang="pt-BR"/>
          </a:p>
        </p:txBody>
      </p:sp>
      <p:grpSp>
        <p:nvGrpSpPr>
          <p:cNvPr id="6" name="Grupo 10">
            <a:extLst>
              <a:ext uri="{FF2B5EF4-FFF2-40B4-BE49-F238E27FC236}">
                <a16:creationId xmlns:a16="http://schemas.microsoft.com/office/drawing/2014/main" xmlns="" id="{6DD6A03E-878E-471E-88A8-53963BF0AA9E}"/>
              </a:ext>
            </a:extLst>
          </p:cNvPr>
          <p:cNvGrpSpPr/>
          <p:nvPr userDrawn="1"/>
        </p:nvGrpSpPr>
        <p:grpSpPr>
          <a:xfrm flipH="1" flipV="1">
            <a:off x="4067944" y="5589240"/>
            <a:ext cx="5076056" cy="1268760"/>
            <a:chOff x="0" y="0"/>
            <a:chExt cx="4860032" cy="3096344"/>
          </a:xfrm>
        </p:grpSpPr>
        <p:sp>
          <p:nvSpPr>
            <p:cNvPr id="7" name="Triângulo retângulo 12">
              <a:extLst>
                <a:ext uri="{FF2B5EF4-FFF2-40B4-BE49-F238E27FC236}">
                  <a16:creationId xmlns:a16="http://schemas.microsoft.com/office/drawing/2014/main" xmlns="" id="{A851F126-3080-4386-9B99-37ECAB47F641}"/>
                </a:ext>
              </a:extLst>
            </p:cNvPr>
            <p:cNvSpPr/>
            <p:nvPr userDrawn="1"/>
          </p:nvSpPr>
          <p:spPr>
            <a:xfrm rot="10800000" flipH="1">
              <a:off x="0" y="0"/>
              <a:ext cx="4860032" cy="2780928"/>
            </a:xfrm>
            <a:prstGeom prst="rtTriangle">
              <a:avLst/>
            </a:prstGeom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0"/>
            </a:p>
          </p:txBody>
        </p:sp>
        <p:sp>
          <p:nvSpPr>
            <p:cNvPr id="8" name="Triângulo retângulo 13">
              <a:extLst>
                <a:ext uri="{FF2B5EF4-FFF2-40B4-BE49-F238E27FC236}">
                  <a16:creationId xmlns:a16="http://schemas.microsoft.com/office/drawing/2014/main" xmlns="" id="{3FDB0529-3878-4828-9B51-8FA4FF587D82}"/>
                </a:ext>
              </a:extLst>
            </p:cNvPr>
            <p:cNvSpPr/>
            <p:nvPr userDrawn="1"/>
          </p:nvSpPr>
          <p:spPr>
            <a:xfrm rot="10800000" flipH="1">
              <a:off x="0" y="0"/>
              <a:ext cx="3635896" cy="2902846"/>
            </a:xfrm>
            <a:prstGeom prst="rtTriangle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0"/>
            </a:p>
          </p:txBody>
        </p:sp>
        <p:sp>
          <p:nvSpPr>
            <p:cNvPr id="9" name="Triângulo retângulo 14">
              <a:extLst>
                <a:ext uri="{FF2B5EF4-FFF2-40B4-BE49-F238E27FC236}">
                  <a16:creationId xmlns:a16="http://schemas.microsoft.com/office/drawing/2014/main" xmlns="" id="{2CA813D2-53A0-42A6-99ED-DFACCF352CDC}"/>
                </a:ext>
              </a:extLst>
            </p:cNvPr>
            <p:cNvSpPr/>
            <p:nvPr userDrawn="1"/>
          </p:nvSpPr>
          <p:spPr>
            <a:xfrm rot="10800000" flipH="1">
              <a:off x="0" y="0"/>
              <a:ext cx="2880320" cy="3096344"/>
            </a:xfrm>
            <a:prstGeom prst="rtTriangle">
              <a:avLst/>
            </a:prstGeom>
            <a:solidFill>
              <a:srgbClr val="00B050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0" dirty="0"/>
            </a:p>
          </p:txBody>
        </p:sp>
      </p:grpSp>
      <p:pic>
        <p:nvPicPr>
          <p:cNvPr id="10" name="Imagem 9" descr="Brasão da República.png">
            <a:extLst>
              <a:ext uri="{FF2B5EF4-FFF2-40B4-BE49-F238E27FC236}">
                <a16:creationId xmlns:a16="http://schemas.microsoft.com/office/drawing/2014/main" xmlns="" id="{BD8A140F-B00A-417E-8069-D2823FD577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201542" y="6036780"/>
            <a:ext cx="706932" cy="7069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6206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E7D48-15FD-45C3-B2DA-2C8243637078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116BB-B7CB-47DA-8D2E-7C37B13019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541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</p:spPr>
        <p:txBody>
          <a:bodyPr>
            <a:normAutofit/>
          </a:bodyPr>
          <a:lstStyle/>
          <a:p>
            <a:r>
              <a:rPr lang="pt-BR" dirty="0"/>
              <a:t>MP nº 910/2019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6400800" cy="760614"/>
          </a:xfrm>
        </p:spPr>
        <p:txBody>
          <a:bodyPr/>
          <a:lstStyle/>
          <a:p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Panorama geral</a:t>
            </a:r>
          </a:p>
        </p:txBody>
      </p:sp>
    </p:spTree>
    <p:extLst>
      <p:ext uri="{BB962C8B-B14F-4D97-AF65-F5344CB8AC3E}">
        <p14:creationId xmlns:p14="http://schemas.microsoft.com/office/powerpoint/2010/main" val="2459216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85800" y="260648"/>
            <a:ext cx="7772400" cy="7350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>
                <a:solidFill>
                  <a:srgbClr val="008000"/>
                </a:solidFill>
              </a:rPr>
              <a:t>Alienação direta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E47662C-C4F1-44FD-90CE-A216713E8AB7}"/>
              </a:ext>
            </a:extLst>
          </p:cNvPr>
          <p:cNvSpPr txBox="1"/>
          <p:nvPr/>
        </p:nvSpPr>
        <p:spPr>
          <a:xfrm>
            <a:off x="539552" y="1025061"/>
            <a:ext cx="8064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MP nº 910/19: ocupações posteriores a 5 de maio de 2014 ou em áreas em que tenha havido interrupção da cadeia alienatória posterior à referida data, desde que observado o disposto nos art. 4º e art. 5º da Lei nº 11.952/09 e comprovado o período da ocupação atual há, no mínimo, um ano anterior à data de entrada em vigor da MP 910/2019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3EC6E21-D464-4ABC-9AFE-18D4B407BEDD}"/>
              </a:ext>
            </a:extLst>
          </p:cNvPr>
          <p:cNvSpPr txBox="1"/>
          <p:nvPr/>
        </p:nvSpPr>
        <p:spPr>
          <a:xfrm>
            <a:off x="539325" y="249289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dirty="0"/>
              <a:t>Local: Amazônia Legal</a:t>
            </a:r>
            <a:endParaRPr lang="pt-BR" altLang="pt-BR" dirty="0">
              <a:solidFill>
                <a:srgbClr val="000000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1B0A8EE7-3ECD-4FDC-B10E-0AF4CC5AADE4}"/>
              </a:ext>
            </a:extLst>
          </p:cNvPr>
          <p:cNvSpPr txBox="1"/>
          <p:nvPr/>
        </p:nvSpPr>
        <p:spPr>
          <a:xfrm>
            <a:off x="539552" y="4736177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endParaRPr lang="pt-BR" altLang="pt-BR" dirty="0">
              <a:solidFill>
                <a:srgbClr val="000000"/>
              </a:solidFill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CA0D4BE3-D6B5-4220-A59F-F2C98377BE74}"/>
              </a:ext>
            </a:extLst>
          </p:cNvPr>
          <p:cNvSpPr txBox="1"/>
          <p:nvPr/>
        </p:nvSpPr>
        <p:spPr>
          <a:xfrm>
            <a:off x="539552" y="5662989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125"/>
              </a:spcBef>
            </a:pPr>
            <a:endParaRPr lang="de-DE" altLang="pt-BR" dirty="0">
              <a:solidFill>
                <a:srgbClr val="000000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623DC21F-DEE5-4E3A-AF92-6B1D9A33F3A9}"/>
              </a:ext>
            </a:extLst>
          </p:cNvPr>
          <p:cNvSpPr txBox="1"/>
          <p:nvPr/>
        </p:nvSpPr>
        <p:spPr>
          <a:xfrm>
            <a:off x="539552" y="2843644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Necessária comprovação do perfil do art. 5º da Lei nº 11.952/09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2CFEC483-02A0-4B98-8EB6-152B6FADF964}"/>
              </a:ext>
            </a:extLst>
          </p:cNvPr>
          <p:cNvSpPr txBox="1"/>
          <p:nvPr/>
        </p:nvSpPr>
        <p:spPr>
          <a:xfrm>
            <a:off x="539552" y="3203684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Pagamento pelo valor máximo da terra nua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1E4261DB-1BA5-44BF-B1E3-99D45E90BDB8}"/>
              </a:ext>
            </a:extLst>
          </p:cNvPr>
          <p:cNvSpPr txBox="1"/>
          <p:nvPr/>
        </p:nvSpPr>
        <p:spPr>
          <a:xfrm>
            <a:off x="539552" y="3563724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Pano de fundo: facilitar a regularização, considerando a incapacidade material da realização de licitação em todos os casos que não observem o requisito temporal, sobretudo na Amazônia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545AE42F-A9E4-44CE-8460-BE92B8BCCC44}"/>
              </a:ext>
            </a:extLst>
          </p:cNvPr>
          <p:cNvSpPr txBox="1"/>
          <p:nvPr/>
        </p:nvSpPr>
        <p:spPr>
          <a:xfrm>
            <a:off x="539552" y="4449886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Vantagem: o interessado passa a ser sujeito passivo das obrigações ambientais relativas à terra (preocupação ainda mais marcante na Amazônia)</a:t>
            </a:r>
          </a:p>
        </p:txBody>
      </p:sp>
    </p:spTree>
    <p:extLst>
      <p:ext uri="{BB962C8B-B14F-4D97-AF65-F5344CB8AC3E}">
        <p14:creationId xmlns:p14="http://schemas.microsoft.com/office/powerpoint/2010/main" val="191753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1" grpId="0"/>
      <p:bldP spid="12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6593" y="3718917"/>
            <a:ext cx="7770813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16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83568" y="3205214"/>
            <a:ext cx="7770813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b="1" dirty="0">
                <a:latin typeface="+mj-lt"/>
              </a:rPr>
              <a:t>Procuradoria-Geral da União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b="1" dirty="0">
                <a:latin typeface="+mj-lt"/>
              </a:rPr>
              <a:t>Departamento de Patrimônio Público e Probidade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dirty="0">
                <a:latin typeface="+mj-lt"/>
              </a:rPr>
              <a:t>Coordenação-Geral de Patrimônio e Meio Ambiente</a:t>
            </a:r>
            <a:br>
              <a:rPr lang="pt-BR" altLang="pt-BR" dirty="0">
                <a:latin typeface="+mj-lt"/>
              </a:rPr>
            </a:br>
            <a:r>
              <a:rPr lang="pt-BR" altLang="pt-BR" b="1" dirty="0">
                <a:latin typeface="+mj-lt"/>
              </a:rPr>
              <a:t>Daniel Pais da Costa</a:t>
            </a:r>
            <a:endParaRPr lang="pt-BR" altLang="pt-BR" dirty="0">
              <a:latin typeface="+mj-lt"/>
            </a:endParaRPr>
          </a:p>
        </p:txBody>
      </p:sp>
      <p:sp>
        <p:nvSpPr>
          <p:cNvPr id="4" name="Triângulo retângulo 11">
            <a:extLst>
              <a:ext uri="{FF2B5EF4-FFF2-40B4-BE49-F238E27FC236}">
                <a16:creationId xmlns:a16="http://schemas.microsoft.com/office/drawing/2014/main" xmlns="" id="{9296D5DC-CC35-40B2-BACF-3A7694B12B18}"/>
              </a:ext>
            </a:extLst>
          </p:cNvPr>
          <p:cNvSpPr/>
          <p:nvPr/>
        </p:nvSpPr>
        <p:spPr>
          <a:xfrm rot="10800000" flipH="1">
            <a:off x="0" y="0"/>
            <a:ext cx="4860032" cy="2780928"/>
          </a:xfrm>
          <a:prstGeom prst="rtTriangle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riângulo retângulo 12">
            <a:extLst>
              <a:ext uri="{FF2B5EF4-FFF2-40B4-BE49-F238E27FC236}">
                <a16:creationId xmlns:a16="http://schemas.microsoft.com/office/drawing/2014/main" xmlns="" id="{232D344F-913B-4C43-9D35-087A508C8E7D}"/>
              </a:ext>
            </a:extLst>
          </p:cNvPr>
          <p:cNvSpPr/>
          <p:nvPr/>
        </p:nvSpPr>
        <p:spPr>
          <a:xfrm rot="10800000" flipH="1">
            <a:off x="0" y="0"/>
            <a:ext cx="3635896" cy="2902846"/>
          </a:xfrm>
          <a:prstGeom prst="rtTriangl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riângulo retângulo 13">
            <a:extLst>
              <a:ext uri="{FF2B5EF4-FFF2-40B4-BE49-F238E27FC236}">
                <a16:creationId xmlns:a16="http://schemas.microsoft.com/office/drawing/2014/main" xmlns="" id="{2040EE6C-AFC0-4CA6-B3F8-6C8EAABE2E6D}"/>
              </a:ext>
            </a:extLst>
          </p:cNvPr>
          <p:cNvSpPr/>
          <p:nvPr/>
        </p:nvSpPr>
        <p:spPr>
          <a:xfrm rot="10800000" flipH="1">
            <a:off x="0" y="0"/>
            <a:ext cx="2880320" cy="3096344"/>
          </a:xfrm>
          <a:prstGeom prst="rtTriangl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Brasão da República.png">
            <a:extLst>
              <a:ext uri="{FF2B5EF4-FFF2-40B4-BE49-F238E27FC236}">
                <a16:creationId xmlns:a16="http://schemas.microsoft.com/office/drawing/2014/main" xmlns="" id="{597CA6CC-DAC4-4A99-9631-399ECB56969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1224136" cy="12241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0DD7E118-1617-4A52-8498-8296D235D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594" y="2096852"/>
            <a:ext cx="7770813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dirty="0">
                <a:latin typeface="+mj-lt"/>
              </a:rPr>
              <a:t>FIM</a:t>
            </a:r>
          </a:p>
        </p:txBody>
      </p:sp>
    </p:spTree>
    <p:extLst>
      <p:ext uri="{BB962C8B-B14F-4D97-AF65-F5344CB8AC3E}">
        <p14:creationId xmlns:p14="http://schemas.microsoft.com/office/powerpoint/2010/main" val="260525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85800" y="260648"/>
            <a:ext cx="7772400" cy="7350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>
                <a:solidFill>
                  <a:srgbClr val="008000"/>
                </a:solidFill>
              </a:rPr>
              <a:t>Objeto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E47662C-C4F1-44FD-90CE-A216713E8AB7}"/>
              </a:ext>
            </a:extLst>
          </p:cNvPr>
          <p:cNvSpPr txBox="1"/>
          <p:nvPr/>
        </p:nvSpPr>
        <p:spPr>
          <a:xfrm>
            <a:off x="539552" y="1196752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Regularização fundiária de imóveis rurais</a:t>
            </a:r>
            <a:endParaRPr lang="de-DE" altLang="pt-BR" dirty="0">
              <a:solidFill>
                <a:srgbClr val="000000"/>
              </a:solidFill>
            </a:endParaRPr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3EC6E21-D464-4ABC-9AFE-18D4B407BEDD}"/>
              </a:ext>
            </a:extLst>
          </p:cNvPr>
          <p:cNvSpPr txBox="1"/>
          <p:nvPr/>
        </p:nvSpPr>
        <p:spPr>
          <a:xfrm>
            <a:off x="539552" y="1556792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Imóveis de propriedade da União e do </a:t>
            </a:r>
            <a:r>
              <a:rPr lang="pt-BR" altLang="pt-BR" dirty="0" smtClean="0">
                <a:solidFill>
                  <a:srgbClr val="000000"/>
                </a:solidFill>
              </a:rPr>
              <a:t>INCRA (art. 3º da Lei nº 11.952/09)</a:t>
            </a:r>
            <a:endParaRPr lang="pt-BR" altLang="pt-BR" dirty="0">
              <a:solidFill>
                <a:srgbClr val="000000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9E77DE03-32D9-489F-B7BC-37972D5AF9C2}"/>
              </a:ext>
            </a:extLst>
          </p:cNvPr>
          <p:cNvSpPr txBox="1"/>
          <p:nvPr/>
        </p:nvSpPr>
        <p:spPr>
          <a:xfrm>
            <a:off x="539552" y="1959288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Localizados dentro ou fora da Amazônia Legal</a:t>
            </a:r>
            <a:endParaRPr lang="de-DE" altLang="pt-BR" dirty="0">
              <a:solidFill>
                <a:srgbClr val="000000"/>
              </a:solidFill>
            </a:endParaRPr>
          </a:p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D3AEADCE-989A-4671-BEA6-C02AB29826B4}"/>
              </a:ext>
            </a:extLst>
          </p:cNvPr>
          <p:cNvSpPr txBox="1"/>
          <p:nvPr/>
        </p:nvSpPr>
        <p:spPr>
          <a:xfrm>
            <a:off x="539552" y="2350621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Finalidade: unificação dos regimes e tratamento homogêneo para ocupantes em situações semelhantes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99E58301-7DA5-4624-9F01-715C0B2EF956}"/>
              </a:ext>
            </a:extLst>
          </p:cNvPr>
          <p:cNvSpPr txBox="1"/>
          <p:nvPr/>
        </p:nvSpPr>
        <p:spPr>
          <a:xfrm>
            <a:off x="539552" y="2998693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Conceito de regularização fundiária: política pública de titulação - gratuita ou onerosa – de ocupações sobre terras públicas</a:t>
            </a:r>
          </a:p>
        </p:txBody>
      </p:sp>
    </p:spTree>
    <p:extLst>
      <p:ext uri="{BB962C8B-B14F-4D97-AF65-F5344CB8AC3E}">
        <p14:creationId xmlns:p14="http://schemas.microsoft.com/office/powerpoint/2010/main" val="238330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85800" y="260648"/>
            <a:ext cx="7772400" cy="7350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>
                <a:solidFill>
                  <a:srgbClr val="008000"/>
                </a:solidFill>
              </a:rPr>
              <a:t>Histórico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E47662C-C4F1-44FD-90CE-A216713E8AB7}"/>
              </a:ext>
            </a:extLst>
          </p:cNvPr>
          <p:cNvSpPr txBox="1"/>
          <p:nvPr/>
        </p:nvSpPr>
        <p:spPr>
          <a:xfrm>
            <a:off x="539552" y="119675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CF/34: primeira a dar viés constitucional à regularização fundiária rural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3EC6E21-D464-4ABC-9AFE-18D4B407BEDD}"/>
              </a:ext>
            </a:extLst>
          </p:cNvPr>
          <p:cNvSpPr txBox="1"/>
          <p:nvPr/>
        </p:nvSpPr>
        <p:spPr>
          <a:xfrm>
            <a:off x="539552" y="162880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CF/88: traça as linhas mestras, mas sem descer a detalhes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C120C74-F507-4F8C-BEB5-007CC75316AB}"/>
              </a:ext>
            </a:extLst>
          </p:cNvPr>
          <p:cNvSpPr txBox="1"/>
          <p:nvPr/>
        </p:nvSpPr>
        <p:spPr>
          <a:xfrm>
            <a:off x="539552" y="2051556"/>
            <a:ext cx="8064896" cy="1064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Concretização da “política fundiária” prevista na CF/88 relegada à legislação ordinária</a:t>
            </a:r>
          </a:p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endParaRPr lang="pt-BR" altLang="pt-BR" dirty="0">
              <a:solidFill>
                <a:srgbClr val="000000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DA46FDD-89F8-4ABD-9267-B61B30112AB2}"/>
              </a:ext>
            </a:extLst>
          </p:cNvPr>
          <p:cNvSpPr txBox="1"/>
          <p:nvPr/>
        </p:nvSpPr>
        <p:spPr>
          <a:xfrm>
            <a:off x="539552" y="271066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Lei nº 11.952/09: objeto inicial era a Amazônia Legal (se alinhava à maior preocupação com a conservação do bioma amazônico)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495CAAF2-9676-41FC-ABB1-17E94D86B63A}"/>
              </a:ext>
            </a:extLst>
          </p:cNvPr>
          <p:cNvSpPr txBox="1"/>
          <p:nvPr/>
        </p:nvSpPr>
        <p:spPr>
          <a:xfrm>
            <a:off x="539552" y="3419708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A regularização fixa a responsabilidade subjetiva pelo cumprimento da legislação ambiental aplicável, devendo ser assegurada diretamente pelo novo proprietário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32F94E41-B559-4380-AFCE-2912229DF2B7}"/>
              </a:ext>
            </a:extLst>
          </p:cNvPr>
          <p:cNvSpPr txBox="1"/>
          <p:nvPr/>
        </p:nvSpPr>
        <p:spPr>
          <a:xfrm>
            <a:off x="539552" y="4077072"/>
            <a:ext cx="8208912" cy="787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Demais localidades no Brasil: aplicação de legislação esparsa</a:t>
            </a:r>
          </a:p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endParaRPr lang="pt-BR" altLang="pt-BR" dirty="0">
              <a:solidFill>
                <a:srgbClr val="000000"/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0260D90A-4C6D-4B92-A4E5-6198ADF99DE5}"/>
              </a:ext>
            </a:extLst>
          </p:cNvPr>
          <p:cNvSpPr txBox="1"/>
          <p:nvPr/>
        </p:nvSpPr>
        <p:spPr>
          <a:xfrm>
            <a:off x="539552" y="4509120"/>
            <a:ext cx="8208912" cy="1341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 smtClean="0">
                <a:solidFill>
                  <a:srgbClr val="000000"/>
                </a:solidFill>
              </a:rPr>
              <a:t>Lei </a:t>
            </a:r>
            <a:r>
              <a:rPr lang="pt-BR" altLang="pt-BR" dirty="0">
                <a:solidFill>
                  <a:srgbClr val="000000"/>
                </a:solidFill>
              </a:rPr>
              <a:t>nº </a:t>
            </a:r>
            <a:r>
              <a:rPr lang="pt-BR" altLang="pt-BR" dirty="0" smtClean="0">
                <a:solidFill>
                  <a:srgbClr val="000000"/>
                </a:solidFill>
              </a:rPr>
              <a:t>13.465/17: </a:t>
            </a:r>
            <a:r>
              <a:rPr lang="pt-BR" altLang="pt-BR" dirty="0">
                <a:solidFill>
                  <a:srgbClr val="000000"/>
                </a:solidFill>
              </a:rPr>
              <a:t>primeira legislação que permitiu a aplicação do regime da Lei nº 11.952/09 para áreas inseridas fora da região da Amazônia Legal – limitava, porém, às áreas de propriedade do INCRA</a:t>
            </a:r>
          </a:p>
          <a:p>
            <a:pPr algn="just">
              <a:spcBef>
                <a:spcPts val="1125"/>
              </a:spcBef>
            </a:pPr>
            <a:endParaRPr lang="de-DE" alt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43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85800" y="260648"/>
            <a:ext cx="7772400" cy="7350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>
                <a:solidFill>
                  <a:srgbClr val="008000"/>
                </a:solidFill>
              </a:rPr>
              <a:t>Histórico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E47662C-C4F1-44FD-90CE-A216713E8AB7}"/>
              </a:ext>
            </a:extLst>
          </p:cNvPr>
          <p:cNvSpPr txBox="1"/>
          <p:nvPr/>
        </p:nvSpPr>
        <p:spPr>
          <a:xfrm>
            <a:off x="539552" y="119675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</a:rPr>
              <a:t>MP nº 910/19: ampliou o regime da Lei nº 11.952/09 às áreas da União 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3EC6E21-D464-4ABC-9AFE-18D4B407BEDD}"/>
              </a:ext>
            </a:extLst>
          </p:cNvPr>
          <p:cNvSpPr txBox="1"/>
          <p:nvPr/>
        </p:nvSpPr>
        <p:spPr>
          <a:xfrm>
            <a:off x="539552" y="162880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Redação original da Lei nº 11.952/09: regularização de 15 módulos fiscais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C120C74-F507-4F8C-BEB5-007CC75316AB}"/>
              </a:ext>
            </a:extLst>
          </p:cNvPr>
          <p:cNvSpPr txBox="1"/>
          <p:nvPr/>
        </p:nvSpPr>
        <p:spPr>
          <a:xfrm>
            <a:off x="539552" y="2051556"/>
            <a:ext cx="8064896" cy="787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 smtClean="0">
                <a:solidFill>
                  <a:srgbClr val="000000"/>
                </a:solidFill>
              </a:rPr>
              <a:t>Lei </a:t>
            </a:r>
            <a:r>
              <a:rPr lang="pt-BR" altLang="pt-BR" dirty="0">
                <a:solidFill>
                  <a:srgbClr val="000000"/>
                </a:solidFill>
              </a:rPr>
              <a:t>nº </a:t>
            </a:r>
            <a:r>
              <a:rPr lang="pt-BR" altLang="pt-BR" dirty="0" smtClean="0">
                <a:solidFill>
                  <a:srgbClr val="000000"/>
                </a:solidFill>
              </a:rPr>
              <a:t>13.465/17: </a:t>
            </a:r>
            <a:r>
              <a:rPr lang="pt-BR" altLang="pt-BR" dirty="0">
                <a:solidFill>
                  <a:srgbClr val="000000"/>
                </a:solidFill>
              </a:rPr>
              <a:t>passou para 2.500 hectares</a:t>
            </a:r>
          </a:p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endParaRPr lang="pt-BR" altLang="pt-BR" dirty="0">
              <a:solidFill>
                <a:srgbClr val="000000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DA46FDD-89F8-4ABD-9267-B61B30112AB2}"/>
              </a:ext>
            </a:extLst>
          </p:cNvPr>
          <p:cNvSpPr txBox="1"/>
          <p:nvPr/>
        </p:nvSpPr>
        <p:spPr>
          <a:xfrm>
            <a:off x="539552" y="2492896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Inovação da MP nº 910/19: </a:t>
            </a:r>
            <a:r>
              <a:rPr lang="pt-BR" altLang="pt-BR" dirty="0" smtClean="0">
                <a:solidFill>
                  <a:srgbClr val="000000"/>
                </a:solidFill>
              </a:rPr>
              <a:t>alterou </a:t>
            </a:r>
            <a:r>
              <a:rPr lang="pt-BR" altLang="pt-BR" dirty="0">
                <a:solidFill>
                  <a:srgbClr val="000000"/>
                </a:solidFill>
              </a:rPr>
              <a:t>o art. 13 da Lei nº 11.952/09, </a:t>
            </a:r>
            <a:r>
              <a:rPr lang="pt-BR" altLang="pt-BR" dirty="0" smtClean="0">
                <a:solidFill>
                  <a:srgbClr val="000000"/>
                </a:solidFill>
              </a:rPr>
              <a:t>que passou </a:t>
            </a:r>
            <a:r>
              <a:rPr lang="pt-BR" altLang="pt-BR" dirty="0">
                <a:solidFill>
                  <a:srgbClr val="000000"/>
                </a:solidFill>
              </a:rPr>
              <a:t>a prever a regularização </a:t>
            </a:r>
            <a:r>
              <a:rPr lang="pt-BR" altLang="pt-BR" dirty="0" smtClean="0">
                <a:solidFill>
                  <a:srgbClr val="000000"/>
                </a:solidFill>
              </a:rPr>
              <a:t>por avaliação documental </a:t>
            </a:r>
            <a:r>
              <a:rPr lang="pt-BR" altLang="pt-BR" dirty="0">
                <a:solidFill>
                  <a:srgbClr val="000000"/>
                </a:solidFill>
              </a:rPr>
              <a:t>de 4 para 15 módulos fiscais, que é o limite da média propriedade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32F94E41-B559-4380-AFCE-2912229DF2B7}"/>
              </a:ext>
            </a:extLst>
          </p:cNvPr>
          <p:cNvSpPr txBox="1"/>
          <p:nvPr/>
        </p:nvSpPr>
        <p:spPr>
          <a:xfrm>
            <a:off x="539552" y="3406989"/>
            <a:ext cx="8208912" cy="787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INCRA: 97% da demanda por regularização é de ocupações de até 4 módulos fiscais</a:t>
            </a:r>
          </a:p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endParaRPr lang="pt-BR" altLang="pt-BR" dirty="0">
              <a:solidFill>
                <a:srgbClr val="000000"/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0260D90A-4C6D-4B92-A4E5-6198ADF99DE5}"/>
              </a:ext>
            </a:extLst>
          </p:cNvPr>
          <p:cNvSpPr txBox="1"/>
          <p:nvPr/>
        </p:nvSpPr>
        <p:spPr>
          <a:xfrm>
            <a:off x="539552" y="3861048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Sob o ponto de vista quantitativo, a mudança pode não ser tão significativa </a:t>
            </a:r>
            <a:endParaRPr lang="de-DE" altLang="pt-BR" dirty="0">
              <a:solidFill>
                <a:srgbClr val="000000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1B0A8EE7-3ECD-4FDC-B10E-0AF4CC5AADE4}"/>
              </a:ext>
            </a:extLst>
          </p:cNvPr>
          <p:cNvSpPr txBox="1"/>
          <p:nvPr/>
        </p:nvSpPr>
        <p:spPr>
          <a:xfrm>
            <a:off x="539552" y="4314401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Objetivo da novel legislação: trazer elementos de modernização para o procedimento de aferição dos requisitos (ex.: técnicas de sensoriamento remoto)</a:t>
            </a:r>
            <a:endParaRPr lang="de-DE" alt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55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85800" y="260648"/>
            <a:ext cx="7772400" cy="7350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>
                <a:solidFill>
                  <a:srgbClr val="008000"/>
                </a:solidFill>
              </a:rPr>
              <a:t>Competência Administrativa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3EC6E21-D464-4ABC-9AFE-18D4B407BEDD}"/>
              </a:ext>
            </a:extLst>
          </p:cNvPr>
          <p:cNvSpPr txBox="1"/>
          <p:nvPr/>
        </p:nvSpPr>
        <p:spPr>
          <a:xfrm>
            <a:off x="539552" y="119675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A Lei nº 11.952/09 afastou a histórica atribuição do INCRA na gestão fundiária na Amazônia Legal, centralizando a competência no extinto </a:t>
            </a:r>
            <a:r>
              <a:rPr lang="pt-BR" altLang="pt-BR" dirty="0" smtClean="0">
                <a:solidFill>
                  <a:srgbClr val="000000"/>
                </a:solidFill>
              </a:rPr>
              <a:t>MDA (e depois SEAD)</a:t>
            </a:r>
            <a:endParaRPr lang="pt-BR" altLang="pt-BR" dirty="0">
              <a:solidFill>
                <a:srgbClr val="000000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C120C74-F507-4F8C-BEB5-007CC75316AB}"/>
              </a:ext>
            </a:extLst>
          </p:cNvPr>
          <p:cNvSpPr txBox="1"/>
          <p:nvPr/>
        </p:nvSpPr>
        <p:spPr>
          <a:xfrm>
            <a:off x="539552" y="1849517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MP nº 870/2019 (convertida na Lei nº 13.844/2019): competência reassumida pelo INCRA  no âmbito da Amazônia Legal (art. 33 da Lei nº 11.952/09</a:t>
            </a:r>
            <a:r>
              <a:rPr lang="pt-BR" altLang="pt-BR" dirty="0" smtClean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DA46FDD-89F8-4ABD-9267-B61B30112AB2}"/>
              </a:ext>
            </a:extLst>
          </p:cNvPr>
          <p:cNvSpPr txBox="1"/>
          <p:nvPr/>
        </p:nvSpPr>
        <p:spPr>
          <a:xfrm>
            <a:off x="539552" y="292025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MP nº 910/19: adaptações da Lei nº 11.952/09 à nova realidade normativa – ampliação para terrenos fora da Amazônia Legal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32F94E41-B559-4380-AFCE-2912229DF2B7}"/>
              </a:ext>
            </a:extLst>
          </p:cNvPr>
          <p:cNvSpPr txBox="1"/>
          <p:nvPr/>
        </p:nvSpPr>
        <p:spPr>
          <a:xfrm>
            <a:off x="539552" y="3573016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MP nº 910/19: competência da Secretaria Especial de Assuntos Fundiários do MAPA para  o monitoramento de toda atividade fundiária federal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8DA46FDD-89F8-4ABD-9267-B61B30112AB2}"/>
              </a:ext>
            </a:extLst>
          </p:cNvPr>
          <p:cNvSpPr txBox="1"/>
          <p:nvPr/>
        </p:nvSpPr>
        <p:spPr>
          <a:xfrm>
            <a:off x="539552" y="249289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Competência da SPU: áreas não afetadas à regularização fundiária</a:t>
            </a:r>
          </a:p>
        </p:txBody>
      </p:sp>
    </p:spTree>
    <p:extLst>
      <p:ext uri="{BB962C8B-B14F-4D97-AF65-F5344CB8AC3E}">
        <p14:creationId xmlns:p14="http://schemas.microsoft.com/office/powerpoint/2010/main" val="406554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9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85800" y="260648"/>
            <a:ext cx="7772400" cy="7350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>
                <a:solidFill>
                  <a:srgbClr val="008000"/>
                </a:solidFill>
              </a:rPr>
              <a:t>Competência Judicial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E47662C-C4F1-44FD-90CE-A216713E8AB7}"/>
              </a:ext>
            </a:extLst>
          </p:cNvPr>
          <p:cNvSpPr txBox="1"/>
          <p:nvPr/>
        </p:nvSpPr>
        <p:spPr>
          <a:xfrm>
            <a:off x="539552" y="1196752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</a:rPr>
              <a:t>MP nº 910/19: §§ 2º e 3º do art. 33 da Lei nº 11.952/09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3EC6E21-D464-4ABC-9AFE-18D4B407BEDD}"/>
              </a:ext>
            </a:extLst>
          </p:cNvPr>
          <p:cNvSpPr txBox="1"/>
          <p:nvPr/>
        </p:nvSpPr>
        <p:spPr>
          <a:xfrm>
            <a:off x="530869" y="1734798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Possibilidade de que o INCRA atue nas demandas que envolvam áreas ou imóveis rurais de domínio da União, afetados ou passíveis de afetação à regularização fundiária de destinação à reforma agrária ou a outro interesse social reconhecido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C120C74-F507-4F8C-BEB5-007CC75316AB}"/>
              </a:ext>
            </a:extLst>
          </p:cNvPr>
          <p:cNvSpPr txBox="1"/>
          <p:nvPr/>
        </p:nvSpPr>
        <p:spPr>
          <a:xfrm>
            <a:off x="496480" y="2708920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Ação ajuizada antes ou depois da entrada em vigor da Lei nº 11.952/09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DA46FDD-89F8-4ABD-9267-B61B30112AB2}"/>
              </a:ext>
            </a:extLst>
          </p:cNvPr>
          <p:cNvSpPr txBox="1"/>
          <p:nvPr/>
        </p:nvSpPr>
        <p:spPr>
          <a:xfrm>
            <a:off x="496480" y="3140968"/>
            <a:ext cx="8179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Explicação histórica: papel desempenhado pelo INCRA na gestão do acervo fundiário federal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F728A7BF-C690-4AC6-A611-97FE8747F887}"/>
              </a:ext>
            </a:extLst>
          </p:cNvPr>
          <p:cNvSpPr txBox="1"/>
          <p:nvPr/>
        </p:nvSpPr>
        <p:spPr>
          <a:xfrm>
            <a:off x="539552" y="4506680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Objetivo da inclusão na lei: </a:t>
            </a:r>
            <a:r>
              <a:rPr lang="pt-BR" altLang="pt-BR" dirty="0" smtClean="0">
                <a:solidFill>
                  <a:srgbClr val="000000"/>
                </a:solidFill>
              </a:rPr>
              <a:t>esclarecer </a:t>
            </a:r>
            <a:r>
              <a:rPr lang="pt-BR" altLang="pt-BR" dirty="0">
                <a:solidFill>
                  <a:srgbClr val="000000"/>
                </a:solidFill>
              </a:rPr>
              <a:t>recente jurisprudência do STJ que tem rechaçado a atuação direta do INCRA nesses casos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AC6C801A-D8E8-40E3-9255-9E488B657861}"/>
              </a:ext>
            </a:extLst>
          </p:cNvPr>
          <p:cNvSpPr txBox="1"/>
          <p:nvPr/>
        </p:nvSpPr>
        <p:spPr>
          <a:xfrm>
            <a:off x="539552" y="3786600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Imóveis registrados em nome da autarquia, ao invés de incorporados ao patrimônio da União</a:t>
            </a:r>
          </a:p>
        </p:txBody>
      </p:sp>
    </p:spTree>
    <p:extLst>
      <p:ext uri="{BB962C8B-B14F-4D97-AF65-F5344CB8AC3E}">
        <p14:creationId xmlns:p14="http://schemas.microsoft.com/office/powerpoint/2010/main" val="216804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85800" y="260648"/>
            <a:ext cx="7772400" cy="7350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>
                <a:solidFill>
                  <a:srgbClr val="008000"/>
                </a:solidFill>
              </a:rPr>
              <a:t>Marco Temporal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E47662C-C4F1-44FD-90CE-A216713E8AB7}"/>
              </a:ext>
            </a:extLst>
          </p:cNvPr>
          <p:cNvSpPr txBox="1"/>
          <p:nvPr/>
        </p:nvSpPr>
        <p:spPr>
          <a:xfrm>
            <a:off x="539552" y="1269280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</a:rPr>
              <a:t>Objetivo: garantir a compatibilidade da política pública com os ditames da CF/88, sinalizando que novas ocupações irregulares não serão juridicamente toleradas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3EC6E21-D464-4ABC-9AFE-18D4B407BEDD}"/>
              </a:ext>
            </a:extLst>
          </p:cNvPr>
          <p:cNvSpPr txBox="1"/>
          <p:nvPr/>
        </p:nvSpPr>
        <p:spPr>
          <a:xfrm>
            <a:off x="532320" y="1929606"/>
            <a:ext cx="80793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MP nº 458/2009, convertida na Lei nº 11.952/09: 1º de dezembro de 2004, em consonância, pelo que se sabe, à Portaria conjunta INCRA/MDA nº 10/2004, da mesma data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C120C74-F507-4F8C-BEB5-007CC75316AB}"/>
              </a:ext>
            </a:extLst>
          </p:cNvPr>
          <p:cNvSpPr txBox="1"/>
          <p:nvPr/>
        </p:nvSpPr>
        <p:spPr>
          <a:xfrm>
            <a:off x="532320" y="2865710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MP nº 759/2016, convertida na Lei nº 13.465/2017: 22 de julho de 2008, tendo por base o regime do Decreto nº 6.514/2008, quanto ao regime das infrações administrativas ambientais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DA46FDD-89F8-4ABD-9267-B61B30112AB2}"/>
              </a:ext>
            </a:extLst>
          </p:cNvPr>
          <p:cNvSpPr txBox="1"/>
          <p:nvPr/>
        </p:nvSpPr>
        <p:spPr>
          <a:xfrm>
            <a:off x="518628" y="3854802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MP nº 910/09: 5 de maio de 2014, alinhando-se ao Decreto nº 8.235/2014, que estabelece normas complementares aos Programas de Regularização Ambiental dos Estados e do Distrito Federal</a:t>
            </a:r>
          </a:p>
        </p:txBody>
      </p:sp>
    </p:spTree>
    <p:extLst>
      <p:ext uri="{BB962C8B-B14F-4D97-AF65-F5344CB8AC3E}">
        <p14:creationId xmlns:p14="http://schemas.microsoft.com/office/powerpoint/2010/main" val="250901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85800" y="260648"/>
            <a:ext cx="7772400" cy="7350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>
                <a:solidFill>
                  <a:srgbClr val="008000"/>
                </a:solidFill>
              </a:rPr>
              <a:t>Aferição dos requisitos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E47662C-C4F1-44FD-90CE-A216713E8AB7}"/>
              </a:ext>
            </a:extLst>
          </p:cNvPr>
          <p:cNvSpPr txBox="1"/>
          <p:nvPr/>
        </p:nvSpPr>
        <p:spPr>
          <a:xfrm>
            <a:off x="539552" y="1269280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Adequação ao decidido na ADI 4269: meio termo entre a segurança jurídica e precaução ambiental e os fins colimados pela Lei nº 11.952/09 – modernização dos instrumentos para fins de celeridade na regularização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C66B3716-F487-4935-AF68-8D6D406A4ADE}"/>
              </a:ext>
            </a:extLst>
          </p:cNvPr>
          <p:cNvSpPr txBox="1"/>
          <p:nvPr/>
        </p:nvSpPr>
        <p:spPr>
          <a:xfrm>
            <a:off x="539552" y="2195572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Requisitos gerais do art. 5º da Lei nº 11.952/09 são mantidos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BDA10DA6-EA68-41A2-ADED-F82C23AD46E6}"/>
              </a:ext>
            </a:extLst>
          </p:cNvPr>
          <p:cNvSpPr txBox="1"/>
          <p:nvPr/>
        </p:nvSpPr>
        <p:spPr>
          <a:xfrm>
            <a:off x="539552" y="2577678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Novo art. 13 da Lei nº 11.952/09: preferência à comprovação documental, por declaração do interessado, mas sempre conjugada com outros meios de prova disponíveis à Administração - cruzamento de dados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4041F958-3948-484F-AC86-7B85956FBEDF}"/>
              </a:ext>
            </a:extLst>
          </p:cNvPr>
          <p:cNvSpPr txBox="1"/>
          <p:nvPr/>
        </p:nvSpPr>
        <p:spPr>
          <a:xfrm>
            <a:off x="539552" y="3502749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 smtClean="0">
                <a:solidFill>
                  <a:srgbClr val="000000"/>
                </a:solidFill>
              </a:rPr>
              <a:t>Somente após rigorosa conferência documental a vistoria </a:t>
            </a:r>
            <a:r>
              <a:rPr lang="pt-BR" altLang="pt-BR" dirty="0">
                <a:solidFill>
                  <a:srgbClr val="000000"/>
                </a:solidFill>
              </a:rPr>
              <a:t>prévia para imóveis com até 15 módulos </a:t>
            </a:r>
            <a:r>
              <a:rPr lang="pt-BR" altLang="pt-BR" dirty="0" smtClean="0">
                <a:solidFill>
                  <a:srgbClr val="000000"/>
                </a:solidFill>
              </a:rPr>
              <a:t>fiscais poderá ser dispensada, </a:t>
            </a:r>
            <a:r>
              <a:rPr lang="pt-BR" altLang="pt-BR" dirty="0">
                <a:solidFill>
                  <a:srgbClr val="000000"/>
                </a:solidFill>
              </a:rPr>
              <a:t>sem prejuízo do exercício do poder fiscalizatório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DDE37178-E023-45F1-9BF7-6598E524B357}"/>
              </a:ext>
            </a:extLst>
          </p:cNvPr>
          <p:cNvSpPr txBox="1"/>
          <p:nvPr/>
        </p:nvSpPr>
        <p:spPr>
          <a:xfrm>
            <a:off x="505272" y="4409062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Realidade irrefutável: insuficiência de recursos financeiros para vistoria presencial nas centenas de milhares de parcelas estimadas como público-alvo das ações de regularização fundiária rural, sobretudo na Amazônia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87C14A0E-FF97-415C-BB89-3A41CCB9CED3}"/>
              </a:ext>
            </a:extLst>
          </p:cNvPr>
          <p:cNvSpPr txBox="1"/>
          <p:nvPr/>
        </p:nvSpPr>
        <p:spPr>
          <a:xfrm>
            <a:off x="539552" y="535086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Responsabilidade penal, civil e administrativa por declaração falsa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BF7487DB-332E-43BC-BE70-93F7428A2595}"/>
              </a:ext>
            </a:extLst>
          </p:cNvPr>
          <p:cNvSpPr txBox="1"/>
          <p:nvPr/>
        </p:nvSpPr>
        <p:spPr>
          <a:xfrm>
            <a:off x="539552" y="572019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Incorporação legal de casos em que a vistoria será obrigatória, qualquer que seja a dimensão do imóvel</a:t>
            </a:r>
          </a:p>
        </p:txBody>
      </p:sp>
    </p:spTree>
    <p:extLst>
      <p:ext uri="{BB962C8B-B14F-4D97-AF65-F5344CB8AC3E}">
        <p14:creationId xmlns:p14="http://schemas.microsoft.com/office/powerpoint/2010/main" val="344313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85800" y="260648"/>
            <a:ext cx="7772400" cy="7350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>
                <a:solidFill>
                  <a:srgbClr val="008000"/>
                </a:solidFill>
              </a:rPr>
              <a:t>Cláusulas dos títulos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E47662C-C4F1-44FD-90CE-A216713E8AB7}"/>
              </a:ext>
            </a:extLst>
          </p:cNvPr>
          <p:cNvSpPr txBox="1"/>
          <p:nvPr/>
        </p:nvSpPr>
        <p:spPr>
          <a:xfrm>
            <a:off x="539552" y="102506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MP nº 910/19: retirou das cláusulas resolutivas as condições e a forma de pagamento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96A8BA5-4807-44DC-90AB-6F183BCB2CB6}"/>
              </a:ext>
            </a:extLst>
          </p:cNvPr>
          <p:cNvSpPr txBox="1"/>
          <p:nvPr/>
        </p:nvSpPr>
        <p:spPr>
          <a:xfrm>
            <a:off x="539552" y="163054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Inclusão como cláusula obrigatória nos títulos de domínio e na concessão de direito real de uso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4DB504CC-ECFE-4476-AE0A-A6BE68FAA150}"/>
              </a:ext>
            </a:extLst>
          </p:cNvPr>
          <p:cNvSpPr txBox="1"/>
          <p:nvPr/>
        </p:nvSpPr>
        <p:spPr>
          <a:xfrm>
            <a:off x="539552" y="2276872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Imóvel dado em garantia até a quitação integral do pagamento (a lei quis ser expressa para evitar, por exemplo, a alegação de impenhorabilidade do bem de família)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0E8D3EFC-CAB1-4F44-959C-D5DDE925E1CB}"/>
              </a:ext>
            </a:extLst>
          </p:cNvPr>
          <p:cNvSpPr txBox="1"/>
          <p:nvPr/>
        </p:nvSpPr>
        <p:spPr>
          <a:xfrm>
            <a:off x="539552" y="315374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Pano de fundo: tentar buscar a purgação da mora antes da resolução do contrato, aproveitando os diversos mecanismos de cobrança previstos na legislação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4995B229-4C54-42C3-B79D-24413D787522}"/>
              </a:ext>
            </a:extLst>
          </p:cNvPr>
          <p:cNvSpPr txBox="1"/>
          <p:nvPr/>
        </p:nvSpPr>
        <p:spPr>
          <a:xfrm>
            <a:off x="539552" y="379078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Último caso: imóvel levado a leilão, com garantia de restituição ao beneficiário dos valores pagos na forma prevista no § 7º do art. 18.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568ACC3B-CBF2-4E9E-947C-1EF7E5CCD7E6}"/>
              </a:ext>
            </a:extLst>
          </p:cNvPr>
          <p:cNvSpPr txBox="1"/>
          <p:nvPr/>
        </p:nvSpPr>
        <p:spPr>
          <a:xfrm>
            <a:off x="539552" y="4366845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A cláusula de inalienabilidade não impede a utilização da terra como garantia para empréstimos relacionados à atividade a que se destina o imóvel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C32B2627-5FC5-493F-9955-A8320F615ECF}"/>
              </a:ext>
            </a:extLst>
          </p:cNvPr>
          <p:cNvSpPr txBox="1"/>
          <p:nvPr/>
        </p:nvSpPr>
        <p:spPr>
          <a:xfrm>
            <a:off x="539552" y="5014917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125"/>
              </a:spcBef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0000"/>
                </a:solidFill>
              </a:rPr>
              <a:t>Títulos emitidos anteriormente a 10 de dezembro de 2019 (data de publicação da MP nº 910/19) permanecem com as cláusulas resolutivas inalteradas</a:t>
            </a:r>
          </a:p>
        </p:txBody>
      </p:sp>
    </p:spTree>
    <p:extLst>
      <p:ext uri="{BB962C8B-B14F-4D97-AF65-F5344CB8AC3E}">
        <p14:creationId xmlns:p14="http://schemas.microsoft.com/office/powerpoint/2010/main" val="299967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1165</Words>
  <Application>Microsoft Office PowerPoint</Application>
  <PresentationFormat>Apresentação na tela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do Office</vt:lpstr>
      <vt:lpstr>MP nº 910/2019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Organization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André</dc:creator>
  <cp:lastModifiedBy>Auditorio</cp:lastModifiedBy>
  <cp:revision>172</cp:revision>
  <dcterms:created xsi:type="dcterms:W3CDTF">2016-06-23T02:13:46Z</dcterms:created>
  <dcterms:modified xsi:type="dcterms:W3CDTF">2020-03-03T11:41:42Z</dcterms:modified>
</cp:coreProperties>
</file>