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5CACAC-855E-4039-AAEB-2EB301340685}" v="44" dt="2020-03-03T11:28:15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68" d="100"/>
          <a:sy n="68" d="100"/>
        </p:scale>
        <p:origin x="4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barbara" userId="004b53491b5b7ba9" providerId="LiveId" clId="{B75CACAC-855E-4039-AAEB-2EB301340685}"/>
    <pc:docChg chg="undo custSel addSld delSld modSld sldOrd">
      <pc:chgData name="ana barbara" userId="004b53491b5b7ba9" providerId="LiveId" clId="{B75CACAC-855E-4039-AAEB-2EB301340685}" dt="2020-03-03T11:37:38.885" v="3223" actId="113"/>
      <pc:docMkLst>
        <pc:docMk/>
      </pc:docMkLst>
      <pc:sldChg chg="add">
        <pc:chgData name="ana barbara" userId="004b53491b5b7ba9" providerId="LiveId" clId="{B75CACAC-855E-4039-AAEB-2EB301340685}" dt="2020-03-03T10:53:04.077" v="517"/>
        <pc:sldMkLst>
          <pc:docMk/>
          <pc:sldMk cId="244953938" sldId="257"/>
        </pc:sldMkLst>
      </pc:sldChg>
      <pc:sldChg chg="addSp modSp del">
        <pc:chgData name="ana barbara" userId="004b53491b5b7ba9" providerId="LiveId" clId="{B75CACAC-855E-4039-AAEB-2EB301340685}" dt="2020-03-03T10:53:01.162" v="516" actId="2696"/>
        <pc:sldMkLst>
          <pc:docMk/>
          <pc:sldMk cId="3263332153" sldId="257"/>
        </pc:sldMkLst>
        <pc:spChg chg="add mod">
          <ac:chgData name="ana barbara" userId="004b53491b5b7ba9" providerId="LiveId" clId="{B75CACAC-855E-4039-AAEB-2EB301340685}" dt="2020-03-03T10:42:42.217" v="25" actId="1037"/>
          <ac:spMkLst>
            <pc:docMk/>
            <pc:sldMk cId="3263332153" sldId="257"/>
            <ac:spMk id="7" creationId="{31BA7E4F-97D9-4198-B7EC-907BD5B5749D}"/>
          </ac:spMkLst>
        </pc:spChg>
        <pc:spChg chg="add mod">
          <ac:chgData name="ana barbara" userId="004b53491b5b7ba9" providerId="LiveId" clId="{B75CACAC-855E-4039-AAEB-2EB301340685}" dt="2020-03-03T10:43:25.955" v="104" actId="20577"/>
          <ac:spMkLst>
            <pc:docMk/>
            <pc:sldMk cId="3263332153" sldId="257"/>
            <ac:spMk id="8" creationId="{036B06BA-3C4B-4E4B-94FB-CDED0F432859}"/>
          </ac:spMkLst>
        </pc:spChg>
      </pc:sldChg>
      <pc:sldChg chg="addSp delSp modSp">
        <pc:chgData name="ana barbara" userId="004b53491b5b7ba9" providerId="LiveId" clId="{B75CACAC-855E-4039-AAEB-2EB301340685}" dt="2020-03-03T11:27:57.790" v="1849" actId="255"/>
        <pc:sldMkLst>
          <pc:docMk/>
          <pc:sldMk cId="422283765" sldId="258"/>
        </pc:sldMkLst>
        <pc:spChg chg="mod">
          <ac:chgData name="ana barbara" userId="004b53491b5b7ba9" providerId="LiveId" clId="{B75CACAC-855E-4039-AAEB-2EB301340685}" dt="2020-03-03T10:44:58.317" v="153" actId="14100"/>
          <ac:spMkLst>
            <pc:docMk/>
            <pc:sldMk cId="422283765" sldId="258"/>
            <ac:spMk id="2" creationId="{C2039035-4CD0-4538-8BD7-BD586D50DD48}"/>
          </ac:spMkLst>
        </pc:spChg>
        <pc:spChg chg="mod">
          <ac:chgData name="ana barbara" userId="004b53491b5b7ba9" providerId="LiveId" clId="{B75CACAC-855E-4039-AAEB-2EB301340685}" dt="2020-03-03T11:27:57.790" v="1849" actId="255"/>
          <ac:spMkLst>
            <pc:docMk/>
            <pc:sldMk cId="422283765" sldId="258"/>
            <ac:spMk id="3" creationId="{8A082490-B11B-438D-B418-658ABFD11CCC}"/>
          </ac:spMkLst>
        </pc:spChg>
        <pc:spChg chg="add del mod">
          <ac:chgData name="ana barbara" userId="004b53491b5b7ba9" providerId="LiveId" clId="{B75CACAC-855E-4039-AAEB-2EB301340685}" dt="2020-03-03T10:47:58.511" v="281"/>
          <ac:spMkLst>
            <pc:docMk/>
            <pc:sldMk cId="422283765" sldId="258"/>
            <ac:spMk id="4" creationId="{BEAB5DA0-C84B-4D8C-A8D7-BF0F983EAE1E}"/>
          </ac:spMkLst>
        </pc:spChg>
        <pc:spChg chg="add">
          <ac:chgData name="ana barbara" userId="004b53491b5b7ba9" providerId="LiveId" clId="{B75CACAC-855E-4039-AAEB-2EB301340685}" dt="2020-03-03T11:01:30.389" v="843"/>
          <ac:spMkLst>
            <pc:docMk/>
            <pc:sldMk cId="422283765" sldId="258"/>
            <ac:spMk id="5" creationId="{E3A568FD-4FFB-4977-91D2-98D9FEACA6E9}"/>
          </ac:spMkLst>
        </pc:spChg>
      </pc:sldChg>
      <pc:sldChg chg="addSp delSp modSp add ord">
        <pc:chgData name="ana barbara" userId="004b53491b5b7ba9" providerId="LiveId" clId="{B75CACAC-855E-4039-AAEB-2EB301340685}" dt="2020-03-03T10:54:10.559" v="590" actId="1037"/>
        <pc:sldMkLst>
          <pc:docMk/>
          <pc:sldMk cId="855023867" sldId="259"/>
        </pc:sldMkLst>
        <pc:spChg chg="mod">
          <ac:chgData name="ana barbara" userId="004b53491b5b7ba9" providerId="LiveId" clId="{B75CACAC-855E-4039-AAEB-2EB301340685}" dt="2020-03-03T10:54:02.242" v="568" actId="1036"/>
          <ac:spMkLst>
            <pc:docMk/>
            <pc:sldMk cId="855023867" sldId="259"/>
            <ac:spMk id="3" creationId="{8A082490-B11B-438D-B418-658ABFD11CCC}"/>
          </ac:spMkLst>
        </pc:spChg>
        <pc:spChg chg="add mod">
          <ac:chgData name="ana barbara" userId="004b53491b5b7ba9" providerId="LiveId" clId="{B75CACAC-855E-4039-AAEB-2EB301340685}" dt="2020-03-03T10:54:10.559" v="590" actId="1037"/>
          <ac:spMkLst>
            <pc:docMk/>
            <pc:sldMk cId="855023867" sldId="259"/>
            <ac:spMk id="7" creationId="{49CAD2B7-196E-4BD5-931C-C13CFA2CDA1D}"/>
          </ac:spMkLst>
        </pc:spChg>
        <pc:graphicFrameChg chg="add del modGraphic">
          <ac:chgData name="ana barbara" userId="004b53491b5b7ba9" providerId="LiveId" clId="{B75CACAC-855E-4039-AAEB-2EB301340685}" dt="2020-03-03T10:49:28.050" v="292" actId="478"/>
          <ac:graphicFrameMkLst>
            <pc:docMk/>
            <pc:sldMk cId="855023867" sldId="259"/>
            <ac:graphicFrameMk id="6" creationId="{1F39E411-52C1-481D-8FB7-21A906379BA9}"/>
          </ac:graphicFrameMkLst>
        </pc:graphicFrameChg>
        <pc:picChg chg="add mod">
          <ac:chgData name="ana barbara" userId="004b53491b5b7ba9" providerId="LiveId" clId="{B75CACAC-855E-4039-AAEB-2EB301340685}" dt="2020-03-03T10:54:06.083" v="582" actId="1035"/>
          <ac:picMkLst>
            <pc:docMk/>
            <pc:sldMk cId="855023867" sldId="259"/>
            <ac:picMk id="4" creationId="{59A8CC4A-C9B8-4B30-8DA5-06511E5C6E06}"/>
          </ac:picMkLst>
        </pc:picChg>
      </pc:sldChg>
      <pc:sldChg chg="modSp add">
        <pc:chgData name="ana barbara" userId="004b53491b5b7ba9" providerId="LiveId" clId="{B75CACAC-855E-4039-AAEB-2EB301340685}" dt="2020-03-03T11:00:18.122" v="809" actId="113"/>
        <pc:sldMkLst>
          <pc:docMk/>
          <pc:sldMk cId="3024236306" sldId="260"/>
        </pc:sldMkLst>
        <pc:spChg chg="mod">
          <ac:chgData name="ana barbara" userId="004b53491b5b7ba9" providerId="LiveId" clId="{B75CACAC-855E-4039-AAEB-2EB301340685}" dt="2020-03-03T10:57:34.178" v="677" actId="27636"/>
          <ac:spMkLst>
            <pc:docMk/>
            <pc:sldMk cId="3024236306" sldId="260"/>
            <ac:spMk id="2" creationId="{B79ACF3A-ADC5-46A1-9136-7C223D62314C}"/>
          </ac:spMkLst>
        </pc:spChg>
        <pc:spChg chg="mod">
          <ac:chgData name="ana barbara" userId="004b53491b5b7ba9" providerId="LiveId" clId="{B75CACAC-855E-4039-AAEB-2EB301340685}" dt="2020-03-03T11:00:18.122" v="809" actId="113"/>
          <ac:spMkLst>
            <pc:docMk/>
            <pc:sldMk cId="3024236306" sldId="260"/>
            <ac:spMk id="3" creationId="{1E041694-A155-40FD-BC74-EFC5A54A172A}"/>
          </ac:spMkLst>
        </pc:spChg>
      </pc:sldChg>
      <pc:sldChg chg="addSp delSp modSp add">
        <pc:chgData name="ana barbara" userId="004b53491b5b7ba9" providerId="LiveId" clId="{B75CACAC-855E-4039-AAEB-2EB301340685}" dt="2020-03-03T11:08:47.152" v="1266" actId="20577"/>
        <pc:sldMkLst>
          <pc:docMk/>
          <pc:sldMk cId="3872433837" sldId="261"/>
        </pc:sldMkLst>
        <pc:spChg chg="del">
          <ac:chgData name="ana barbara" userId="004b53491b5b7ba9" providerId="LiveId" clId="{B75CACAC-855E-4039-AAEB-2EB301340685}" dt="2020-03-03T11:01:47.708" v="846" actId="478"/>
          <ac:spMkLst>
            <pc:docMk/>
            <pc:sldMk cId="3872433837" sldId="261"/>
            <ac:spMk id="2" creationId="{0B64DB88-FCFA-406E-A0B8-29FC32FE4957}"/>
          </ac:spMkLst>
        </pc:spChg>
        <pc:spChg chg="mod">
          <ac:chgData name="ana barbara" userId="004b53491b5b7ba9" providerId="LiveId" clId="{B75CACAC-855E-4039-AAEB-2EB301340685}" dt="2020-03-03T11:08:15.313" v="1213" actId="1076"/>
          <ac:spMkLst>
            <pc:docMk/>
            <pc:sldMk cId="3872433837" sldId="261"/>
            <ac:spMk id="3" creationId="{644C46C4-E852-4587-979C-1975EB9A4EF8}"/>
          </ac:spMkLst>
        </pc:spChg>
        <pc:spChg chg="add mod">
          <ac:chgData name="ana barbara" userId="004b53491b5b7ba9" providerId="LiveId" clId="{B75CACAC-855E-4039-AAEB-2EB301340685}" dt="2020-03-03T11:08:47.152" v="1266" actId="20577"/>
          <ac:spMkLst>
            <pc:docMk/>
            <pc:sldMk cId="3872433837" sldId="261"/>
            <ac:spMk id="4" creationId="{C528DB58-B80C-4A31-BCD2-D50E8B74752F}"/>
          </ac:spMkLst>
        </pc:spChg>
        <pc:spChg chg="add del mod">
          <ac:chgData name="ana barbara" userId="004b53491b5b7ba9" providerId="LiveId" clId="{B75CACAC-855E-4039-AAEB-2EB301340685}" dt="2020-03-03T11:03:36.195" v="895" actId="478"/>
          <ac:spMkLst>
            <pc:docMk/>
            <pc:sldMk cId="3872433837" sldId="261"/>
            <ac:spMk id="5" creationId="{86611B55-B616-4C26-BCEA-CFC596880E28}"/>
          </ac:spMkLst>
        </pc:spChg>
        <pc:spChg chg="add del mod">
          <ac:chgData name="ana barbara" userId="004b53491b5b7ba9" providerId="LiveId" clId="{B75CACAC-855E-4039-AAEB-2EB301340685}" dt="2020-03-03T11:03:39.673" v="896" actId="478"/>
          <ac:spMkLst>
            <pc:docMk/>
            <pc:sldMk cId="3872433837" sldId="261"/>
            <ac:spMk id="7" creationId="{8B0D6883-2481-45A9-B4E6-50263CF067BE}"/>
          </ac:spMkLst>
        </pc:spChg>
      </pc:sldChg>
      <pc:sldChg chg="add del">
        <pc:chgData name="ana barbara" userId="004b53491b5b7ba9" providerId="LiveId" clId="{B75CACAC-855E-4039-AAEB-2EB301340685}" dt="2020-03-03T11:08:27.478" v="1215" actId="47"/>
        <pc:sldMkLst>
          <pc:docMk/>
          <pc:sldMk cId="4132404967" sldId="262"/>
        </pc:sldMkLst>
      </pc:sldChg>
      <pc:sldChg chg="modSp add">
        <pc:chgData name="ana barbara" userId="004b53491b5b7ba9" providerId="LiveId" clId="{B75CACAC-855E-4039-AAEB-2EB301340685}" dt="2020-03-03T11:27:43.466" v="1844" actId="20577"/>
        <pc:sldMkLst>
          <pc:docMk/>
          <pc:sldMk cId="2069982918" sldId="263"/>
        </pc:sldMkLst>
        <pc:spChg chg="mod">
          <ac:chgData name="ana barbara" userId="004b53491b5b7ba9" providerId="LiveId" clId="{B75CACAC-855E-4039-AAEB-2EB301340685}" dt="2020-03-03T11:27:43.466" v="1844" actId="20577"/>
          <ac:spMkLst>
            <pc:docMk/>
            <pc:sldMk cId="2069982918" sldId="263"/>
            <ac:spMk id="3" creationId="{644C46C4-E852-4587-979C-1975EB9A4EF8}"/>
          </ac:spMkLst>
        </pc:spChg>
        <pc:spChg chg="mod">
          <ac:chgData name="ana barbara" userId="004b53491b5b7ba9" providerId="LiveId" clId="{B75CACAC-855E-4039-AAEB-2EB301340685}" dt="2020-03-03T11:08:53.433" v="1267"/>
          <ac:spMkLst>
            <pc:docMk/>
            <pc:sldMk cId="2069982918" sldId="263"/>
            <ac:spMk id="4" creationId="{C528DB58-B80C-4A31-BCD2-D50E8B74752F}"/>
          </ac:spMkLst>
        </pc:spChg>
      </pc:sldChg>
      <pc:sldChg chg="modSp add">
        <pc:chgData name="ana barbara" userId="004b53491b5b7ba9" providerId="LiveId" clId="{B75CACAC-855E-4039-AAEB-2EB301340685}" dt="2020-03-03T11:37:38.885" v="3223" actId="113"/>
        <pc:sldMkLst>
          <pc:docMk/>
          <pc:sldMk cId="3121072979" sldId="264"/>
        </pc:sldMkLst>
        <pc:spChg chg="mod">
          <ac:chgData name="ana barbara" userId="004b53491b5b7ba9" providerId="LiveId" clId="{B75CACAC-855E-4039-AAEB-2EB301340685}" dt="2020-03-03T11:37:38.885" v="3223" actId="113"/>
          <ac:spMkLst>
            <pc:docMk/>
            <pc:sldMk cId="3121072979" sldId="264"/>
            <ac:spMk id="3" creationId="{644C46C4-E852-4587-979C-1975EB9A4EF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182FA45-7127-4C17-B446-AEA4937404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559D7294-21BA-4EBD-9180-04614E5F2A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D6F16DC8-A725-4002-AC3F-D475A0577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DB41-AE68-42A2-A04C-921EAA12E30B}" type="datetimeFigureOut">
              <a:rPr lang="pt-BR" smtClean="0"/>
              <a:t>03/03/2020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1838BA44-63C4-41A2-B2AA-BD870A44B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F901BC09-8D6B-40D2-9F7A-3352AD17C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BEA1-9F13-404F-BAF0-587232BA8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5113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B742030-BCF2-4D85-AA3C-23F7C8F3B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1CD1A615-BC50-471C-9A2D-D05CB3B114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A67275E4-574B-45CC-B3C2-FC6D0E3C1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DB41-AE68-42A2-A04C-921EAA12E30B}" type="datetimeFigureOut">
              <a:rPr lang="pt-BR" smtClean="0"/>
              <a:t>03/03/2020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F343456A-02DF-481F-97A4-CAE91C3AF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D3FF1779-09B6-4451-8D04-F1E641D7A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BEA1-9F13-404F-BAF0-587232BA8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1239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3A42B569-BE2C-4773-81F9-2A11BB1328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0C8A6B55-BAD9-4505-9615-822A29E2F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DA5BB934-626C-4C26-A4A1-CA0211CBE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DB41-AE68-42A2-A04C-921EAA12E30B}" type="datetimeFigureOut">
              <a:rPr lang="pt-BR" smtClean="0"/>
              <a:t>03/03/2020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8BD1E314-8027-4DBE-93BE-457773209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3C83B86-6956-40FE-B1D1-8B64DF233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BEA1-9F13-404F-BAF0-587232BA8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4030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B53681B-ED20-4DE7-900A-F6FA42F54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1E5C2D4A-A5C5-4782-BB1A-D7D72641D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766FA62-BF3B-4FD0-B83C-D5A9557AA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DB41-AE68-42A2-A04C-921EAA12E30B}" type="datetimeFigureOut">
              <a:rPr lang="pt-BR" smtClean="0"/>
              <a:t>03/03/2020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A92B002A-DE79-409A-BD07-64324C442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A7C07649-E69A-4706-AA2B-9B35DC76D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BEA1-9F13-404F-BAF0-587232BA8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312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07F0FFA-7094-429C-A462-616FFA72D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DC097196-139D-48E7-AE8B-260E38498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2A5F3AC0-DA84-46B8-ADE3-E8091DCC5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DB41-AE68-42A2-A04C-921EAA12E30B}" type="datetimeFigureOut">
              <a:rPr lang="pt-BR" smtClean="0"/>
              <a:t>03/03/2020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3A6F5561-87E4-4EF7-B69E-B167D62DB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84C6E966-939C-4533-869F-ABF45A730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BEA1-9F13-404F-BAF0-587232BA8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403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6447979-31D8-49EC-9974-2ADB58EDA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3F8ABA70-BC7A-4C6D-BDDA-B8F7D3BEB9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B7C7F8D2-A417-4E60-868D-1ECD5E5131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9A15C3B2-DA02-4578-B4EB-C878537DA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DB41-AE68-42A2-A04C-921EAA12E30B}" type="datetimeFigureOut">
              <a:rPr lang="pt-BR" smtClean="0"/>
              <a:t>03/03/2020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B6A7C74B-4B52-4517-BD8C-BF27E9421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2C78ABD3-9DD6-48C2-B096-7E213133E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BEA1-9F13-404F-BAF0-587232BA8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0895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15AB0F7-BF24-4B77-AC4F-6F8149C74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9C41C5A5-36EF-4092-BB83-0745E7594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DD4E4F22-71AE-475C-A031-53D34E2C08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9131E1EF-72DE-4B29-9BE2-B61C0555A2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79C3082-4E29-423F-A999-06BE17E8A9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="" xmlns:a16="http://schemas.microsoft.com/office/drawing/2014/main" id="{2C479B3A-2DA8-46B3-A7E7-6BE87BFCB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DB41-AE68-42A2-A04C-921EAA12E30B}" type="datetimeFigureOut">
              <a:rPr lang="pt-BR" smtClean="0"/>
              <a:t>03/03/2020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="" xmlns:a16="http://schemas.microsoft.com/office/drawing/2014/main" id="{9971843D-2ECC-4D34-961B-9D7C686AE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="" xmlns:a16="http://schemas.microsoft.com/office/drawing/2014/main" id="{2BEEFBA2-ACA2-455C-8DBA-6FBB0B706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BEA1-9F13-404F-BAF0-587232BA8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7069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7552AB0-315A-42FE-B4A3-E5F1F9CDB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A7CC566A-0ED3-49FB-B9E3-6172D1E76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DB41-AE68-42A2-A04C-921EAA12E30B}" type="datetimeFigureOut">
              <a:rPr lang="pt-BR" smtClean="0"/>
              <a:t>03/03/2020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3E05CBE3-F320-403E-A176-0CD3CDF8D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FA36086E-561A-4002-94A0-D6097537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BEA1-9F13-404F-BAF0-587232BA8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4339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E4FE0179-33E4-46CD-AB43-AB5680560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DB41-AE68-42A2-A04C-921EAA12E30B}" type="datetimeFigureOut">
              <a:rPr lang="pt-BR" smtClean="0"/>
              <a:t>03/03/2020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EBE24AE2-739B-4C70-AE0F-CF7F1498F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D827934E-7BA1-4B10-A7DA-C6DB2B2FE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BEA1-9F13-404F-BAF0-587232BA8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4333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2BD162E-2A4D-48A0-B0B6-D5B0F17F2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92E0A023-39E2-4016-BDC0-98AFEBB2C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EB218C0C-2AAB-41BF-9473-0E7958809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85BD5184-285B-4600-AB98-D1AED6233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DB41-AE68-42A2-A04C-921EAA12E30B}" type="datetimeFigureOut">
              <a:rPr lang="pt-BR" smtClean="0"/>
              <a:t>03/03/2020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C6F227AF-024A-4E88-8494-E3611F2DD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D81E5DDD-4FEA-4DE6-80C2-ABB4018B5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BEA1-9F13-404F-BAF0-587232BA8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371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25A4808-4DDA-4B2B-8BFF-206C60FB3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5FDB2286-216A-4E62-8B75-DC1990FA47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34782A05-ABF6-47A5-8941-91EC458D3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A1EB2D2C-93B6-45EA-8D29-4C8AF6CF1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DB41-AE68-42A2-A04C-921EAA12E30B}" type="datetimeFigureOut">
              <a:rPr lang="pt-BR" smtClean="0"/>
              <a:t>03/03/2020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A4EB2CD0-771E-4F0F-A759-163DFA288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F0120E3A-C17D-4255-BA12-6AA128061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4BEA1-9F13-404F-BAF0-587232BA8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316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13A49207-0C06-4638-8821-4061F9D60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F00D796F-E4F4-4459-9D4A-FDFACFF5E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8B510D06-AF96-4E8D-91EA-75D35AB7E1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EDB41-AE68-42A2-A04C-921EAA12E30B}" type="datetimeFigureOut">
              <a:rPr lang="pt-BR" smtClean="0"/>
              <a:t>03/03/2020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95686FCA-70A9-4B46-ADEF-90482A15DA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2C014B54-B7D4-467B-8464-BD9A67A33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4BEA1-9F13-404F-BAF0-587232BA8E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9655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9-2022/2019/Lei/L13813.htm#art7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1C9CC24-B375-4226-BF2B-61FADBBA696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CD70A28E-4FD8-4474-A206-E15B5EBB303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1084747"/>
            <a:ext cx="12188952" cy="3294207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39647E21-5366-4638-AC97-D8CD4111EB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r="8214" b="45501"/>
          <a:stretch>
            <a:fillRect/>
          </a:stretch>
        </p:blipFill>
        <p:spPr>
          <a:xfrm flipV="1">
            <a:off x="0" y="0"/>
            <a:ext cx="12191999" cy="4473360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CD488ED-D934-4EC9-A64D-733F72674D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3925" y="2076450"/>
            <a:ext cx="10684151" cy="1345134"/>
          </a:xfrm>
        </p:spPr>
        <p:txBody>
          <a:bodyPr anchor="ctr">
            <a:noAutofit/>
          </a:bodyPr>
          <a:lstStyle/>
          <a:p>
            <a:r>
              <a:rPr lang="pt-BR" sz="2800" b="1" dirty="0">
                <a:solidFill>
                  <a:schemeClr val="bg1"/>
                </a:solidFill>
              </a:rPr>
              <a:t>MP 910/2019 - Regularização Fundiária de </a:t>
            </a:r>
            <a:r>
              <a:rPr lang="pt-BR" sz="2800" b="1" dirty="0" smtClean="0">
                <a:solidFill>
                  <a:schemeClr val="bg1"/>
                </a:solidFill>
              </a:rPr>
              <a:t>Áreas </a:t>
            </a:r>
            <a:r>
              <a:rPr lang="pt-BR" sz="2800" b="1" dirty="0">
                <a:solidFill>
                  <a:schemeClr val="bg1"/>
                </a:solidFill>
              </a:rPr>
              <a:t>Rurais da União</a:t>
            </a:r>
            <a:r>
              <a:rPr lang="pt-BR" sz="1600" b="1" dirty="0">
                <a:solidFill>
                  <a:schemeClr val="bg1"/>
                </a:solidFill>
              </a:rPr>
              <a:t/>
            </a:r>
            <a:br>
              <a:rPr lang="pt-BR" sz="1600" b="1" dirty="0">
                <a:solidFill>
                  <a:schemeClr val="bg1"/>
                </a:solidFill>
              </a:rPr>
            </a:br>
            <a:r>
              <a:rPr lang="pt-BR" sz="1600" b="1" dirty="0">
                <a:solidFill>
                  <a:schemeClr val="bg1"/>
                </a:solidFill>
              </a:rPr>
              <a:t>  </a:t>
            </a:r>
            <a:br>
              <a:rPr lang="pt-BR" sz="1600" b="1" dirty="0">
                <a:solidFill>
                  <a:schemeClr val="bg1"/>
                </a:solidFill>
              </a:rPr>
            </a:br>
            <a:r>
              <a:rPr lang="pt-BR" sz="2000" b="1" i="1" dirty="0">
                <a:solidFill>
                  <a:schemeClr val="bg1"/>
                </a:solidFill>
              </a:rPr>
              <a:t>Contribuições para melhor Controle, Qualidade da Informação e Efetividade </a:t>
            </a:r>
            <a:br>
              <a:rPr lang="pt-BR" sz="2000" b="1" i="1" dirty="0">
                <a:solidFill>
                  <a:schemeClr val="bg1"/>
                </a:solidFill>
              </a:rPr>
            </a:br>
            <a:r>
              <a:rPr lang="pt-BR" sz="2000" b="1" i="1" dirty="0">
                <a:solidFill>
                  <a:schemeClr val="bg1"/>
                </a:solidFill>
              </a:rPr>
              <a:t>do Processo de Regularização</a:t>
            </a:r>
            <a:endParaRPr lang="pt-BR" sz="2000" b="1" dirty="0">
              <a:solidFill>
                <a:schemeClr val="bg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670A4620-202E-45C9-8438-8E31A9CB21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1575" y="4473360"/>
            <a:ext cx="9469211" cy="865639"/>
          </a:xfrm>
        </p:spPr>
        <p:txBody>
          <a:bodyPr anchor="ctr">
            <a:normAutofit fontScale="55000" lnSpcReduction="20000"/>
          </a:bodyPr>
          <a:lstStyle/>
          <a:p>
            <a:r>
              <a:rPr lang="pt-BR" sz="2800" b="1" dirty="0"/>
              <a:t>Seminário: </a:t>
            </a:r>
            <a:br>
              <a:rPr lang="pt-BR" sz="2800" b="1" dirty="0"/>
            </a:br>
            <a:r>
              <a:rPr lang="pt-BR" sz="2800" b="1" dirty="0"/>
              <a:t>Regularização Fundiária em Imóveis Rurais da União  </a:t>
            </a:r>
            <a:br>
              <a:rPr lang="pt-BR" sz="2800" b="1" dirty="0"/>
            </a:br>
            <a:r>
              <a:rPr lang="pt-BR" sz="2800" b="1" dirty="0"/>
              <a:t>- Sustentabilidade, Gestão e Controle</a:t>
            </a:r>
          </a:p>
          <a:p>
            <a:r>
              <a:rPr lang="pt-BR" sz="1800" dirty="0"/>
              <a:t>03 de março de 2020</a:t>
            </a:r>
            <a:endParaRPr lang="pt-BR" sz="2800" dirty="0"/>
          </a:p>
        </p:txBody>
      </p:sp>
      <p:sp>
        <p:nvSpPr>
          <p:cNvPr id="7" name="Retângulo 6">
            <a:extLst>
              <a:ext uri="{FF2B5EF4-FFF2-40B4-BE49-F238E27FC236}">
                <a16:creationId xmlns="" xmlns:a16="http://schemas.microsoft.com/office/drawing/2014/main" id="{BF1734D3-B3C7-4754-A857-165D7FF602FC}"/>
              </a:ext>
            </a:extLst>
          </p:cNvPr>
          <p:cNvSpPr/>
          <p:nvPr/>
        </p:nvSpPr>
        <p:spPr>
          <a:xfrm>
            <a:off x="7079226" y="5737133"/>
            <a:ext cx="492821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400" b="1" dirty="0"/>
              <a:t>Ana Bárbara Costa Teixeira</a:t>
            </a:r>
            <a:r>
              <a:rPr lang="pt-BR" sz="1400" dirty="0"/>
              <a:t/>
            </a:r>
            <a:br>
              <a:rPr lang="pt-BR" sz="1400" dirty="0"/>
            </a:br>
            <a:r>
              <a:rPr lang="pt-BR" sz="1400" dirty="0"/>
              <a:t>Advogada, Mestre em Direito/USP </a:t>
            </a:r>
            <a:br>
              <a:rPr lang="pt-BR" sz="1400" dirty="0"/>
            </a:br>
            <a:r>
              <a:rPr lang="pt-BR" sz="1400" dirty="0"/>
              <a:t>MBA em Gestão Estratégica e Econômica de Projetos/FGV</a:t>
            </a:r>
          </a:p>
          <a:p>
            <a:pPr algn="r"/>
            <a:r>
              <a:rPr lang="pt-BR" sz="1400" dirty="0"/>
              <a:t>Membro da Comissão de </a:t>
            </a:r>
            <a:r>
              <a:rPr lang="pt-BR" sz="1400" dirty="0" err="1"/>
              <a:t>GeoDireito</a:t>
            </a:r>
            <a:r>
              <a:rPr lang="pt-BR" sz="1400" dirty="0"/>
              <a:t> da OAB/SP</a:t>
            </a:r>
          </a:p>
        </p:txBody>
      </p:sp>
    </p:spTree>
    <p:extLst>
      <p:ext uri="{BB962C8B-B14F-4D97-AF65-F5344CB8AC3E}">
        <p14:creationId xmlns:p14="http://schemas.microsoft.com/office/powerpoint/2010/main" val="921252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2039035-4CD0-4538-8BD7-BD586D50D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5752"/>
          </a:xfrm>
        </p:spPr>
        <p:txBody>
          <a:bodyPr>
            <a:normAutofit/>
          </a:bodyPr>
          <a:lstStyle/>
          <a:p>
            <a:r>
              <a:rPr lang="pt-BR" sz="2800" b="1" dirty="0"/>
              <a:t>SEGURANCA JURÍDICA E CONTROLE DA INFORMAÇÃO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8A082490-B11B-438D-B418-658ABFD11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4727"/>
            <a:ext cx="10515600" cy="4351338"/>
          </a:xfrm>
        </p:spPr>
        <p:txBody>
          <a:bodyPr>
            <a:noAutofit/>
          </a:bodyPr>
          <a:lstStyle/>
          <a:p>
            <a:r>
              <a:rPr lang="pt-BR" sz="1800" dirty="0"/>
              <a:t>MP 910 busca modernizar e simplificar o processo para titulação definitiva </a:t>
            </a:r>
            <a:r>
              <a:rPr lang="pt-BR" sz="1800" dirty="0" smtClean="0"/>
              <a:t>aos pequenos e médios </a:t>
            </a:r>
            <a:r>
              <a:rPr lang="pt-BR" sz="1800" dirty="0" smtClean="0"/>
              <a:t>ocupantes</a:t>
            </a:r>
            <a:endParaRPr lang="pt-BR" sz="800" dirty="0"/>
          </a:p>
          <a:p>
            <a:r>
              <a:rPr lang="pt-BR" sz="1800" dirty="0"/>
              <a:t>Proposta de art. 13 – instrução documental do processo de regularização fundiária: </a:t>
            </a:r>
          </a:p>
          <a:p>
            <a:pPr marL="0" indent="0">
              <a:buNone/>
            </a:pPr>
            <a:endParaRPr lang="pt-BR" sz="1800" dirty="0"/>
          </a:p>
          <a:p>
            <a:pPr marL="0" indent="0">
              <a:buNone/>
            </a:pPr>
            <a:endParaRPr lang="pt-BR" sz="1800" dirty="0"/>
          </a:p>
          <a:p>
            <a:pPr marL="0" indent="0">
              <a:buNone/>
            </a:pPr>
            <a:endParaRPr lang="pt-BR" sz="1800" dirty="0"/>
          </a:p>
        </p:txBody>
      </p:sp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59A8CC4A-C9B8-4B30-8DA5-06511E5C6E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6761" y="2576054"/>
            <a:ext cx="4617084" cy="3340981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="" xmlns:a16="http://schemas.microsoft.com/office/drawing/2014/main" id="{49CAD2B7-196E-4BD5-931C-C13CFA2CDA1D}"/>
              </a:ext>
            </a:extLst>
          </p:cNvPr>
          <p:cNvSpPr/>
          <p:nvPr/>
        </p:nvSpPr>
        <p:spPr>
          <a:xfrm>
            <a:off x="828367" y="6064515"/>
            <a:ext cx="109310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O CAR já bateu um milhão de km2 de sobreposição, </a:t>
            </a:r>
            <a:r>
              <a:rPr lang="pt-BR" dirty="0" smtClean="0"/>
              <a:t>o Brasil seria </a:t>
            </a:r>
            <a:r>
              <a:rPr lang="pt-BR" dirty="0"/>
              <a:t>um dos 30 maiores países do mundo – isso compromete a segurança jurídica da regularização fundiária do país</a:t>
            </a:r>
          </a:p>
        </p:txBody>
      </p:sp>
    </p:spTree>
    <p:extLst>
      <p:ext uri="{BB962C8B-B14F-4D97-AF65-F5344CB8AC3E}">
        <p14:creationId xmlns:p14="http://schemas.microsoft.com/office/powerpoint/2010/main" val="855023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 descr="Tela de celular com publicação numa rede social&#10;&#10;Descrição gerada automaticamente">
            <a:extLst>
              <a:ext uri="{FF2B5EF4-FFF2-40B4-BE49-F238E27FC236}">
                <a16:creationId xmlns="" xmlns:a16="http://schemas.microsoft.com/office/drawing/2014/main" id="{4473C69F-EFB0-46AF-B8EA-16F16E419B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055" y="521598"/>
            <a:ext cx="9987845" cy="5618163"/>
          </a:xfrm>
        </p:spPr>
      </p:pic>
      <p:sp>
        <p:nvSpPr>
          <p:cNvPr id="6" name="CaixaDeTexto 5">
            <a:extLst>
              <a:ext uri="{FF2B5EF4-FFF2-40B4-BE49-F238E27FC236}">
                <a16:creationId xmlns="" xmlns:a16="http://schemas.microsoft.com/office/drawing/2014/main" id="{A4176765-7DCC-447D-804F-176E6A3E1315}"/>
              </a:ext>
            </a:extLst>
          </p:cNvPr>
          <p:cNvSpPr txBox="1"/>
          <p:nvPr/>
        </p:nvSpPr>
        <p:spPr>
          <a:xfrm>
            <a:off x="0" y="6488668"/>
            <a:ext cx="7590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Fonte: Dr. Luiz </a:t>
            </a:r>
            <a:r>
              <a:rPr lang="pt-BR" dirty="0" err="1"/>
              <a:t>Ugeda</a:t>
            </a:r>
            <a:r>
              <a:rPr lang="pt-BR" dirty="0"/>
              <a:t> – Presidente da Comissão de </a:t>
            </a:r>
            <a:r>
              <a:rPr lang="pt-BR" dirty="0" err="1"/>
              <a:t>GeoDireito</a:t>
            </a:r>
            <a:r>
              <a:rPr lang="pt-BR" dirty="0"/>
              <a:t> da OAB/SP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="" xmlns:a16="http://schemas.microsoft.com/office/drawing/2014/main" id="{31BA7E4F-97D9-4198-B7EC-907BD5B5749D}"/>
              </a:ext>
            </a:extLst>
          </p:cNvPr>
          <p:cNvSpPr txBox="1"/>
          <p:nvPr/>
        </p:nvSpPr>
        <p:spPr>
          <a:xfrm>
            <a:off x="7424495" y="541262"/>
            <a:ext cx="1524000" cy="4616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</a:rPr>
              <a:t>INDE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="" xmlns:a16="http://schemas.microsoft.com/office/drawing/2014/main" id="{036B06BA-3C4B-4E4B-94FB-CDED0F432859}"/>
              </a:ext>
            </a:extLst>
          </p:cNvPr>
          <p:cNvSpPr txBox="1"/>
          <p:nvPr/>
        </p:nvSpPr>
        <p:spPr>
          <a:xfrm>
            <a:off x="1277055" y="150124"/>
            <a:ext cx="9987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Infraestrutura Nacional de Dados Espaciais - INDE</a:t>
            </a:r>
          </a:p>
        </p:txBody>
      </p:sp>
    </p:spTree>
    <p:extLst>
      <p:ext uri="{BB962C8B-B14F-4D97-AF65-F5344CB8AC3E}">
        <p14:creationId xmlns:p14="http://schemas.microsoft.com/office/powerpoint/2010/main" val="244953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79ACF3A-ADC5-46A1-9136-7C223D623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Infraestrutura Nacional de Dados Espaciais - INDE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1E041694-A155-40FD-BC74-EFC5A54A1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dirty="0"/>
              <a:t>A INDE tem como o objetivo:</a:t>
            </a:r>
          </a:p>
          <a:p>
            <a:pPr marL="0" indent="0">
              <a:buNone/>
            </a:pPr>
            <a:r>
              <a:rPr lang="pt-BR" dirty="0"/>
              <a:t>     I - promover o </a:t>
            </a:r>
            <a:r>
              <a:rPr lang="pt-BR" b="1" dirty="0"/>
              <a:t>adequado ordenamento na geração</a:t>
            </a:r>
            <a:r>
              <a:rPr lang="pt-BR" dirty="0"/>
              <a:t>, no armazenamento, no acesso, no compartilhamento, na disseminação e no uso dos dados </a:t>
            </a:r>
            <a:r>
              <a:rPr lang="pt-BR" dirty="0" err="1"/>
              <a:t>geoespaciais</a:t>
            </a:r>
            <a:r>
              <a:rPr lang="pt-BR" dirty="0"/>
              <a:t> de origem federal, estadual, distrital e municipal, em proveito do desenvolvimento do País;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     II - promover a utilização, na produção dos dados </a:t>
            </a:r>
            <a:r>
              <a:rPr lang="pt-BR" dirty="0" err="1"/>
              <a:t>geoespaciais</a:t>
            </a:r>
            <a:r>
              <a:rPr lang="pt-BR" dirty="0"/>
              <a:t> pelos órgãos públicos das esferas federal, estadual, distrital e municipal, dos padrões e </a:t>
            </a:r>
            <a:r>
              <a:rPr lang="pt-BR" b="1" dirty="0"/>
              <a:t>normas homologados pela Comissão Nacional de Cartografia - CONCAR</a:t>
            </a:r>
            <a:r>
              <a:rPr lang="pt-BR" dirty="0"/>
              <a:t>; e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     III - </a:t>
            </a:r>
            <a:r>
              <a:rPr lang="pt-BR" b="1" dirty="0"/>
              <a:t>evitar a duplicidade de ações e o desperdício de recursos na obtenção de dados </a:t>
            </a:r>
            <a:r>
              <a:rPr lang="pt-BR" b="1" dirty="0" err="1"/>
              <a:t>geoespaciais</a:t>
            </a:r>
            <a:r>
              <a:rPr lang="pt-BR" dirty="0"/>
              <a:t> pelos órgãos da administração pública, por meio da divulgação dos metadados relativos a esses dados disponíveis nas entidades e nos órgãos públicos das esferas federal, estadual, distrital e municipal.</a:t>
            </a:r>
            <a:br>
              <a:rPr lang="pt-BR" dirty="0"/>
            </a:br>
            <a:endParaRPr lang="pt-BR" dirty="0"/>
          </a:p>
          <a:p>
            <a:r>
              <a:rPr lang="pt-BR" dirty="0"/>
              <a:t>Tais informações serão organizadas no </a:t>
            </a:r>
            <a:r>
              <a:rPr lang="pt-BR" b="1" dirty="0"/>
              <a:t>Diretório Brasileiro de Dados </a:t>
            </a:r>
            <a:r>
              <a:rPr lang="pt-BR" b="1" dirty="0" err="1"/>
              <a:t>Geoespaciais</a:t>
            </a:r>
            <a:r>
              <a:rPr lang="pt-BR" b="1" dirty="0"/>
              <a:t> - DBDG</a:t>
            </a:r>
            <a:r>
              <a:rPr lang="pt-BR" dirty="0"/>
              <a:t>, que deverá ter no Portal Brasileiro de Dados </a:t>
            </a:r>
            <a:r>
              <a:rPr lang="pt-BR" dirty="0" err="1"/>
              <a:t>Geoespaciais</a:t>
            </a:r>
            <a:r>
              <a:rPr lang="pt-BR" dirty="0"/>
              <a:t>, denominado </a:t>
            </a:r>
            <a:r>
              <a:rPr lang="pt-BR" b="1" dirty="0"/>
              <a:t>"Sistema de Informações Geográficas do Brasil - SIG Brasil"</a:t>
            </a:r>
            <a:r>
              <a:rPr lang="pt-BR" dirty="0"/>
              <a:t>, o portal principal para o acesso aos dados, seus metadados e serviços relacionados.</a:t>
            </a:r>
            <a:br>
              <a:rPr lang="pt-BR" dirty="0"/>
            </a:br>
            <a:endParaRPr lang="pt-BR" dirty="0"/>
          </a:p>
          <a:p>
            <a:pPr marL="0" indent="0">
              <a:buNone/>
            </a:pPr>
            <a:r>
              <a:rPr lang="pt-BR" dirty="0"/>
              <a:t>Decreto 6.666/2008</a:t>
            </a:r>
          </a:p>
        </p:txBody>
      </p:sp>
    </p:spTree>
    <p:extLst>
      <p:ext uri="{BB962C8B-B14F-4D97-AF65-F5344CB8AC3E}">
        <p14:creationId xmlns:p14="http://schemas.microsoft.com/office/powerpoint/2010/main" val="3024236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2039035-4CD0-4538-8BD7-BD586D50D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5752"/>
          </a:xfrm>
        </p:spPr>
        <p:txBody>
          <a:bodyPr>
            <a:normAutofit/>
          </a:bodyPr>
          <a:lstStyle/>
          <a:p>
            <a:r>
              <a:rPr lang="pt-BR" sz="2800" b="1" dirty="0"/>
              <a:t>SEGURANCA JURÍDICA E CONTROLE DA INFORMAÇÃO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8A082490-B11B-438D-B418-658ABFD11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2211"/>
            <a:ext cx="10515600" cy="4351338"/>
          </a:xfrm>
        </p:spPr>
        <p:txBody>
          <a:bodyPr>
            <a:noAutofit/>
          </a:bodyPr>
          <a:lstStyle/>
          <a:p>
            <a:r>
              <a:rPr lang="pt-BR" sz="1800" dirty="0"/>
              <a:t>É necessário padronizar o </a:t>
            </a:r>
            <a:r>
              <a:rPr lang="pt-BR" sz="1800" b="1" dirty="0"/>
              <a:t>Cadastro Ambiental Rural - CAR</a:t>
            </a:r>
            <a:r>
              <a:rPr lang="pt-BR" sz="1800" dirty="0"/>
              <a:t> com a </a:t>
            </a:r>
            <a:r>
              <a:rPr lang="pt-BR" sz="1800" b="1" dirty="0"/>
              <a:t>Infraestrutura Nacional de Dados Espaciais - INDE</a:t>
            </a:r>
            <a:r>
              <a:rPr lang="pt-BR" sz="1800" dirty="0"/>
              <a:t>, de maneira a evitar a sobreposição do georreferenciamento</a:t>
            </a:r>
          </a:p>
          <a:p>
            <a:endParaRPr lang="pt-BR" sz="1800" dirty="0"/>
          </a:p>
          <a:p>
            <a:r>
              <a:rPr lang="pt-BR" sz="1800" dirty="0"/>
              <a:t>Isso </a:t>
            </a:r>
            <a:r>
              <a:rPr lang="pt-BR" sz="1800" b="1" dirty="0"/>
              <a:t>melhorará a qualidade do dado </a:t>
            </a:r>
            <a:r>
              <a:rPr lang="pt-BR" sz="1800" dirty="0"/>
              <a:t>e sua </a:t>
            </a:r>
            <a:r>
              <a:rPr lang="pt-BR" sz="1800" b="1" dirty="0"/>
              <a:t>interoperabilidade</a:t>
            </a:r>
            <a:r>
              <a:rPr lang="pt-BR" sz="1800" dirty="0"/>
              <a:t> com outros usos destes mesmos dados para outros setores</a:t>
            </a:r>
          </a:p>
          <a:p>
            <a:pPr marL="0" indent="0">
              <a:buNone/>
            </a:pPr>
            <a:endParaRPr lang="pt-BR" sz="1800" dirty="0"/>
          </a:p>
          <a:p>
            <a:pPr marL="914400" lvl="2" indent="0">
              <a:buNone/>
            </a:pPr>
            <a:r>
              <a:rPr lang="pt-BR" sz="1400" dirty="0"/>
              <a:t>Art. 13...</a:t>
            </a:r>
          </a:p>
          <a:p>
            <a:pPr marL="914400" lvl="2" indent="0">
              <a:buNone/>
            </a:pPr>
            <a:r>
              <a:rPr lang="pt-BR" sz="1400" dirty="0"/>
              <a:t>I - a planta e o memorial descritivo, assinados por profissional habilitado e com a devida Anotação de Responsabilidade Técnica - ART, contidas as coordenadas dos vértices definidores dos limites do imóvel rural, georreferenciadas ao Sistema Geodésico Brasileiro </a:t>
            </a:r>
            <a:r>
              <a:rPr lang="pt-BR" sz="1400" b="1" u="sng" dirty="0"/>
              <a:t>e cumprir os requisitos para integração a Infraestrutura Nacional de Dados Espaciais – INDE, de maneira a evitar a sobreposição com confrontantes e garantir a interoperabilidade do dado.</a:t>
            </a:r>
            <a:endParaRPr lang="pt-BR" sz="1400" dirty="0"/>
          </a:p>
          <a:p>
            <a:pPr marL="0" indent="0">
              <a:buNone/>
            </a:pPr>
            <a:endParaRPr lang="pt-BR" sz="1800" dirty="0"/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E3A568FD-4FFB-4977-91D2-98D9FEACA6E9}"/>
              </a:ext>
            </a:extLst>
          </p:cNvPr>
          <p:cNvSpPr txBox="1"/>
          <p:nvPr/>
        </p:nvSpPr>
        <p:spPr>
          <a:xfrm>
            <a:off x="0" y="6488668"/>
            <a:ext cx="7590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Fonte: Dr. Luiz </a:t>
            </a:r>
            <a:r>
              <a:rPr lang="pt-BR" dirty="0" err="1"/>
              <a:t>Ugeda</a:t>
            </a:r>
            <a:r>
              <a:rPr lang="pt-BR" dirty="0"/>
              <a:t> – Presidente da Comissão de </a:t>
            </a:r>
            <a:r>
              <a:rPr lang="pt-BR" dirty="0" err="1"/>
              <a:t>GeoDireito</a:t>
            </a:r>
            <a:r>
              <a:rPr lang="pt-BR" dirty="0"/>
              <a:t> da OAB/SP </a:t>
            </a:r>
          </a:p>
        </p:txBody>
      </p:sp>
    </p:spTree>
    <p:extLst>
      <p:ext uri="{BB962C8B-B14F-4D97-AF65-F5344CB8AC3E}">
        <p14:creationId xmlns:p14="http://schemas.microsoft.com/office/powerpoint/2010/main" val="422283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644C46C4-E852-4587-979C-1975EB9A4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Autofit/>
          </a:bodyPr>
          <a:lstStyle/>
          <a:p>
            <a:r>
              <a:rPr lang="pt-BR" sz="1800" dirty="0"/>
              <a:t>A fim de assegurar a</a:t>
            </a:r>
            <a:r>
              <a:rPr lang="pt-BR" sz="1800" b="1" dirty="0"/>
              <a:t> efetividade e sustentabilidade </a:t>
            </a:r>
            <a:r>
              <a:rPr lang="pt-BR" sz="1800" dirty="0"/>
              <a:t>do programa de regularização fundiária, mister se prever instrumentos e estruturas de </a:t>
            </a:r>
            <a:r>
              <a:rPr lang="pt-BR" sz="1800" b="1" dirty="0"/>
              <a:t>GESTÃO</a:t>
            </a:r>
            <a:r>
              <a:rPr lang="pt-BR" sz="1800" dirty="0"/>
              <a:t> e de</a:t>
            </a:r>
            <a:r>
              <a:rPr lang="pt-BR" sz="1800" b="1" dirty="0"/>
              <a:t> CUSTEIO </a:t>
            </a:r>
            <a:r>
              <a:rPr lang="pt-BR" sz="1800" dirty="0"/>
              <a:t>que assegurem a geração das informações e dados necessários</a:t>
            </a:r>
          </a:p>
          <a:p>
            <a:r>
              <a:rPr lang="pt-BR" sz="1800" dirty="0">
                <a:latin typeface="+mn-lt"/>
                <a:ea typeface="+mn-ea"/>
                <a:cs typeface="+mn-cs"/>
              </a:rPr>
              <a:t>A preocupação </a:t>
            </a:r>
            <a:r>
              <a:rPr lang="pt-BR" sz="1800" dirty="0"/>
              <a:t>com a </a:t>
            </a:r>
            <a:r>
              <a:rPr lang="pt-BR" sz="1800" b="1" dirty="0"/>
              <a:t>necessidade de dotar o INCRA com condições de prover apoio técnico ambiental, agrário e jurídico </a:t>
            </a:r>
            <a:r>
              <a:rPr lang="pt-BR" sz="1800" dirty="0"/>
              <a:t>já foi manifestada em diversas emendas:</a:t>
            </a:r>
            <a:br>
              <a:rPr lang="pt-BR" sz="1800" dirty="0"/>
            </a:br>
            <a:r>
              <a:rPr lang="pt-BR" sz="1800" dirty="0"/>
              <a:t/>
            </a:r>
            <a:br>
              <a:rPr lang="pt-BR" sz="1800" dirty="0"/>
            </a:br>
            <a:r>
              <a:rPr lang="pt-BR" sz="1400" dirty="0"/>
              <a:t>Emenda 209 – Dep. Fernanda </a:t>
            </a:r>
            <a:r>
              <a:rPr lang="pt-BR" sz="1400" dirty="0" err="1"/>
              <a:t>Melchionna</a:t>
            </a:r>
            <a:r>
              <a:rPr lang="pt-BR" sz="1400" dirty="0"/>
              <a:t> (PSOL-RS), Emenda 242 – Dep. Ivan Valente (PSOL-SP), Emenda 259 – Dep. </a:t>
            </a:r>
            <a:r>
              <a:rPr lang="pt-BR" sz="1400" dirty="0" err="1"/>
              <a:t>Talíria</a:t>
            </a:r>
            <a:r>
              <a:rPr lang="pt-BR" sz="1400" dirty="0"/>
              <a:t> Petrone (PSOL-RJ), Emenda 342 – Dep. David Miranda (PSOL-RJ), Emenda 372 – Dep. Glauber Braga (PSOL-RJ), Emenda 432 – Dep. Marcelo Freixo (PSOL-RJ), Emenda 445 – Dep. </a:t>
            </a:r>
            <a:r>
              <a:rPr lang="pt-BR" sz="1400" dirty="0" err="1"/>
              <a:t>Sâmia</a:t>
            </a:r>
            <a:r>
              <a:rPr lang="pt-BR" sz="1400" dirty="0"/>
              <a:t> Bomfim (PCdoB/SP)</a:t>
            </a:r>
            <a:br>
              <a:rPr lang="pt-BR" sz="1400" dirty="0"/>
            </a:br>
            <a:endParaRPr lang="pt-BR" sz="1400" dirty="0"/>
          </a:p>
          <a:p>
            <a:pPr marL="457200" lvl="1" indent="0">
              <a:buNone/>
            </a:pPr>
            <a:r>
              <a:rPr lang="pt-BR" sz="1400" b="1" dirty="0"/>
              <a:t>“Caberá ao INCRA viabilizar o apoio técnico ambiental, agrário e jurídico para inscrição dos assentamentos no Cadastro Ambiental Rural (CAR), bem como garantir os subsídios necessário para adesão e cumprimento ao Programa de Regularização Ambiental (PRA).”. </a:t>
            </a:r>
            <a:r>
              <a:rPr lang="pt-BR" sz="1800" b="1" dirty="0"/>
              <a:t> </a:t>
            </a:r>
            <a:r>
              <a:rPr lang="pt-BR" sz="1400" b="1" dirty="0"/>
              <a:t/>
            </a:r>
            <a:br>
              <a:rPr lang="pt-BR" sz="1400" b="1" dirty="0"/>
            </a:br>
            <a:endParaRPr lang="pt-BR" sz="1400" b="1" dirty="0"/>
          </a:p>
          <a:p>
            <a:r>
              <a:rPr lang="pt-BR" sz="1800" dirty="0"/>
              <a:t>Também manifestou-se a necessidade de </a:t>
            </a:r>
            <a:r>
              <a:rPr lang="pt-BR" sz="1800" dirty="0" err="1"/>
              <a:t>normativar</a:t>
            </a:r>
            <a:r>
              <a:rPr lang="pt-BR" sz="1800" dirty="0"/>
              <a:t> formas alternativas de “fontes” de recursos para o Incra cumprir suas funções:</a:t>
            </a:r>
            <a:br>
              <a:rPr lang="pt-BR" sz="1800" dirty="0"/>
            </a:br>
            <a:r>
              <a:rPr lang="pt-BR" sz="1800" dirty="0"/>
              <a:t/>
            </a:r>
            <a:br>
              <a:rPr lang="pt-BR" sz="1800" dirty="0"/>
            </a:br>
            <a:r>
              <a:rPr lang="pt-BR" sz="1400" dirty="0"/>
              <a:t>Emenda 6 – Dep. Lucio </a:t>
            </a:r>
            <a:r>
              <a:rPr lang="pt-BR" sz="1400" dirty="0" err="1"/>
              <a:t>Mosquini</a:t>
            </a:r>
            <a:r>
              <a:rPr lang="pt-BR" sz="1400" dirty="0"/>
              <a:t> (MDB-RO) Acresce o art. 5º </a:t>
            </a:r>
          </a:p>
          <a:p>
            <a:pPr marL="457200" lvl="1" indent="0">
              <a:buNone/>
            </a:pPr>
            <a:r>
              <a:rPr lang="pt-BR" sz="1000" dirty="0"/>
              <a:t/>
            </a:r>
            <a:br>
              <a:rPr lang="pt-BR" sz="1000" dirty="0"/>
            </a:br>
            <a:r>
              <a:rPr lang="pt-BR" sz="1400" b="1" dirty="0"/>
              <a:t>“Art. 5º Fica o Instituto Nacional de Colonização e Reforma Agrária - Incra autorizado a realizar compensações de áreas da União devidamente pertencentes ao INCRA que possam ser ofertadas como pagamentos em áreas privadas onde há litígio judicial.”</a:t>
            </a:r>
            <a:endParaRPr lang="pt-BR" sz="1400" dirty="0"/>
          </a:p>
          <a:p>
            <a:endParaRPr lang="pt-BR" sz="1800" dirty="0"/>
          </a:p>
        </p:txBody>
      </p:sp>
      <p:sp>
        <p:nvSpPr>
          <p:cNvPr id="4" name="Título 1">
            <a:extLst>
              <a:ext uri="{FF2B5EF4-FFF2-40B4-BE49-F238E27FC236}">
                <a16:creationId xmlns="" xmlns:a16="http://schemas.microsoft.com/office/drawing/2014/main" id="{C528DB58-B80C-4A31-BCD2-D50E8B74752F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7557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dirty="0"/>
              <a:t>GESTÃO E EFETIVIDADE DO PROCESSO DE REGULARIZAÇÃO</a:t>
            </a:r>
          </a:p>
        </p:txBody>
      </p:sp>
    </p:spTree>
    <p:extLst>
      <p:ext uri="{BB962C8B-B14F-4D97-AF65-F5344CB8AC3E}">
        <p14:creationId xmlns:p14="http://schemas.microsoft.com/office/powerpoint/2010/main" val="3872433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644C46C4-E852-4587-979C-1975EB9A4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Autofit/>
          </a:bodyPr>
          <a:lstStyle/>
          <a:p>
            <a:r>
              <a:rPr lang="pt-BR" sz="1800" dirty="0"/>
              <a:t>A </a:t>
            </a:r>
            <a:r>
              <a:rPr lang="pt-BR" sz="1800" b="1" dirty="0"/>
              <a:t>Lei 13.240/2015</a:t>
            </a:r>
            <a:r>
              <a:rPr lang="pt-BR" sz="1800" dirty="0"/>
              <a:t>, dispõe sobre a administração, a alienação, a transferência de gestão de imóveis da União e seu uso para a constituição de fundos</a:t>
            </a:r>
          </a:p>
          <a:p>
            <a:pPr marL="914400" lvl="2" indent="0">
              <a:buNone/>
            </a:pPr>
            <a:r>
              <a:rPr lang="pt-BR" sz="600" dirty="0"/>
              <a:t>     </a:t>
            </a:r>
            <a:r>
              <a:rPr lang="pt-BR" sz="1200" dirty="0"/>
              <a:t>Art. 21 - Celebrar contratos ou convênios com órgãos e entidades da União, de Estados, do Distrito Federal ou de Municípios, notadamente a Caixa Econômica Federal e a Agência de Desenvolvimento do Distrito Federal - TERRACAP, ou outros ajustes </a:t>
            </a:r>
            <a:r>
              <a:rPr lang="pt-BR" sz="1200" b="1" dirty="0"/>
              <a:t>para a execução de ações de cadastramento, regularização, avaliação e outras medidas necessárias ao processo de regularização fundiária</a:t>
            </a:r>
          </a:p>
          <a:p>
            <a:pPr marL="914400" lvl="2" indent="22225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pt-BR" altLang="pt-BR" sz="1200" i="0" u="none" strike="noStrike" cap="none" normalizeH="0" baseline="0" dirty="0">
              <a:ln>
                <a:noFill/>
              </a:ln>
              <a:effectLst/>
              <a:cs typeface="Arial" panose="020B0604020202020204" pitchFamily="34" charset="0"/>
            </a:endParaRPr>
          </a:p>
          <a:p>
            <a:pPr marL="914400" lvl="2" indent="22225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pt-BR" altLang="pt-BR" sz="120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Art. 20 §3 A União poderá contratar, por meio de processo licitatório, prestação de serviços de constituição, de estruturação, de administração e de gestão de </a:t>
            </a:r>
            <a:r>
              <a:rPr kumimoji="0" lang="pt-BR" altLang="pt-BR" sz="1200" b="1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fundo de investimento</a:t>
            </a:r>
            <a:r>
              <a:rPr kumimoji="0" lang="pt-BR" altLang="pt-BR" sz="120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, para os fins de que trata o caput deste artigo, dispensada a licitação para a contratação de instituições financeiras oficiais federais. </a:t>
            </a:r>
            <a:r>
              <a:rPr kumimoji="0" lang="pt-BR" altLang="pt-BR" sz="120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(Redação dada pela Lei nº 13.813, de 2019)</a:t>
            </a:r>
            <a:endParaRPr kumimoji="0" lang="pt-BR" altLang="pt-BR" sz="1200" i="0" u="none" strike="noStrike" cap="none" normalizeH="0" baseline="0" dirty="0">
              <a:ln>
                <a:noFill/>
              </a:ln>
              <a:effectLst/>
            </a:endParaRPr>
          </a:p>
          <a:p>
            <a:pPr marL="914400" lvl="2" indent="22225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pt-BR" altLang="pt-BR" sz="1200" i="0" u="none" strike="noStrike" cap="none" normalizeH="0" baseline="0" dirty="0">
              <a:ln>
                <a:noFill/>
              </a:ln>
              <a:effectLst/>
              <a:cs typeface="Arial" panose="020B0604020202020204" pitchFamily="34" charset="0"/>
            </a:endParaRPr>
          </a:p>
          <a:p>
            <a:pPr marL="914400" lvl="2" indent="22225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pt-BR" altLang="pt-BR" sz="120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Art. 20-A. Para os fins do disposto no art. 20 desta Lei, a União é autorizada a prever no instrumento convocatório a hipótese de realização das </a:t>
            </a:r>
            <a:r>
              <a:rPr kumimoji="0" lang="pt-BR" altLang="pt-BR" sz="1200" b="1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despesas iniciais de estruturação do fundo de investimento</a:t>
            </a:r>
            <a:r>
              <a:rPr kumimoji="0" lang="pt-BR" altLang="pt-BR" sz="120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, observada a disponibilidade financeira e orçamentária. </a:t>
            </a:r>
            <a:r>
              <a:rPr kumimoji="0" lang="pt-BR" altLang="pt-BR" sz="120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(Incluído pela Lei nº 13.813, de 2019)</a:t>
            </a:r>
            <a:endParaRPr kumimoji="0" lang="pt-BR" altLang="pt-BR" sz="1200" i="0" u="none" strike="noStrike" cap="none" normalizeH="0" baseline="0" dirty="0">
              <a:ln>
                <a:noFill/>
              </a:ln>
              <a:effectLst/>
              <a:cs typeface="Arial" panose="020B0604020202020204" pitchFamily="34" charset="0"/>
            </a:endParaRPr>
          </a:p>
          <a:p>
            <a:pPr marL="914400" lvl="2" indent="22225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pt-BR" altLang="pt-BR" sz="120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Parágrafo único. As despesas de que trata o caput deste artigo serão </a:t>
            </a:r>
            <a:r>
              <a:rPr kumimoji="0" lang="pt-BR" altLang="pt-BR" sz="1200" b="1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amortizadas por meio do recebimento de cotas</a:t>
            </a:r>
            <a:r>
              <a:rPr kumimoji="0" lang="pt-BR" altLang="pt-BR" sz="120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equivalentes aos valores despendidos. </a:t>
            </a:r>
            <a:r>
              <a:rPr kumimoji="0" lang="pt-BR" altLang="pt-BR" sz="120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(Incluído pela Lei nº 13.813, de 2019)</a:t>
            </a:r>
            <a:endParaRPr kumimoji="0" lang="pt-BR" altLang="pt-BR" sz="1200" i="0" u="none" strike="noStrike" cap="none" normalizeH="0" baseline="0" dirty="0">
              <a:ln>
                <a:noFill/>
              </a:ln>
              <a:effectLst/>
              <a:cs typeface="Arial" panose="020B0604020202020204" pitchFamily="34" charset="0"/>
            </a:endParaRPr>
          </a:p>
          <a:p>
            <a:pPr marL="914400" lvl="2" indent="22225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pt-BR" altLang="pt-BR" sz="1200" i="0" u="none" strike="noStrike" cap="none" normalizeH="0" baseline="0" dirty="0">
              <a:ln>
                <a:noFill/>
              </a:ln>
              <a:effectLst/>
              <a:cs typeface="Arial" panose="020B0604020202020204" pitchFamily="34" charset="0"/>
            </a:endParaRPr>
          </a:p>
          <a:p>
            <a:pPr marL="914400" lvl="2" indent="0">
              <a:buNone/>
            </a:pPr>
            <a:r>
              <a:rPr lang="pt-BR" sz="1200" dirty="0"/>
              <a:t>    Art. 8º -A. Fica a Secretaria do Patrimônio da União (SPU) autorizada a receber </a:t>
            </a:r>
            <a:r>
              <a:rPr lang="pt-BR" sz="1200" b="1" dirty="0"/>
              <a:t>Proposta de Manifestação de Aquisição</a:t>
            </a:r>
            <a:r>
              <a:rPr lang="pt-BR" sz="1200" dirty="0"/>
              <a:t> por ocupante de imóvel da União que esteja regularmente inscrito e adimplente com suas obrigações com aquela Secretaria. </a:t>
            </a:r>
            <a:endParaRPr lang="pt-BR" sz="1200" i="1" dirty="0">
              <a:solidFill>
                <a:schemeClr val="tx1">
                  <a:lumMod val="85000"/>
                  <a:lumOff val="15000"/>
                </a:schemeClr>
              </a:solidFill>
              <a:latin typeface="Calibri" pitchFamily="34" charset="0"/>
            </a:endParaRPr>
          </a:p>
          <a:p>
            <a:pPr lvl="2"/>
            <a:endParaRPr lang="pt-BR" sz="1200" dirty="0"/>
          </a:p>
          <a:p>
            <a:r>
              <a:rPr lang="pt-BR" sz="1800" dirty="0"/>
              <a:t>A experiência brasileira com a estruturação de projetos de Concessões e </a:t>
            </a:r>
            <a:r>
              <a:rPr lang="pt-BR" sz="1800" dirty="0" err="1"/>
              <a:t>PPPs</a:t>
            </a:r>
            <a:r>
              <a:rPr lang="pt-BR" sz="1800" dirty="0"/>
              <a:t>, com a participação da iniciativa privada realizando os esforços de </a:t>
            </a:r>
            <a:r>
              <a:rPr lang="pt-BR" sz="1800" dirty="0" smtClean="0"/>
              <a:t>estudo </a:t>
            </a:r>
            <a:r>
              <a:rPr lang="pt-BR" sz="1800" dirty="0"/>
              <a:t>e levantamento de dados necessários para </a:t>
            </a:r>
            <a:r>
              <a:rPr lang="pt-BR" sz="1800" b="1" dirty="0"/>
              <a:t>destravar o setor</a:t>
            </a:r>
          </a:p>
          <a:p>
            <a:endParaRPr lang="pt-BR" sz="1800" dirty="0"/>
          </a:p>
          <a:p>
            <a:endParaRPr lang="pt-BR" sz="1800" dirty="0"/>
          </a:p>
          <a:p>
            <a:endParaRPr lang="pt-BR" sz="1400" dirty="0"/>
          </a:p>
          <a:p>
            <a:endParaRPr lang="pt-BR" sz="1400" dirty="0"/>
          </a:p>
          <a:p>
            <a:endParaRPr lang="pt-BR" sz="1400" dirty="0"/>
          </a:p>
        </p:txBody>
      </p:sp>
      <p:sp>
        <p:nvSpPr>
          <p:cNvPr id="4" name="Título 1">
            <a:extLst>
              <a:ext uri="{FF2B5EF4-FFF2-40B4-BE49-F238E27FC236}">
                <a16:creationId xmlns="" xmlns:a16="http://schemas.microsoft.com/office/drawing/2014/main" id="{C528DB58-B80C-4A31-BCD2-D50E8B74752F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7557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dirty="0"/>
              <a:t>GESTÃO E EFETIVIDADE DO PROCESSO DE REGULARIZAÇÃO</a:t>
            </a:r>
          </a:p>
        </p:txBody>
      </p:sp>
    </p:spTree>
    <p:extLst>
      <p:ext uri="{BB962C8B-B14F-4D97-AF65-F5344CB8AC3E}">
        <p14:creationId xmlns:p14="http://schemas.microsoft.com/office/powerpoint/2010/main" val="2069982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644C46C4-E852-4587-979C-1975EB9A4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Autofit/>
          </a:bodyPr>
          <a:lstStyle/>
          <a:p>
            <a:r>
              <a:rPr lang="pt-BR" sz="1800" dirty="0"/>
              <a:t>Para garantir a </a:t>
            </a:r>
            <a:r>
              <a:rPr lang="pt-BR" sz="1800" b="1" dirty="0"/>
              <a:t>segurança jurídica</a:t>
            </a:r>
            <a:r>
              <a:rPr lang="pt-BR" sz="1800" dirty="0"/>
              <a:t>, bem como a </a:t>
            </a:r>
            <a:r>
              <a:rPr lang="pt-BR" sz="1800" b="1" dirty="0"/>
              <a:t>eficiência, eficácia e efetividade</a:t>
            </a:r>
            <a:r>
              <a:rPr lang="pt-BR" sz="1800" dirty="0"/>
              <a:t> do </a:t>
            </a:r>
            <a:r>
              <a:rPr lang="pt-BR" sz="1800" b="1" dirty="0"/>
              <a:t>processo de regularização fundiária</a:t>
            </a:r>
            <a:r>
              <a:rPr lang="pt-BR" sz="1800" dirty="0"/>
              <a:t>,  necessário o investimento significativo na qualidade dos dados das informações exigidas no processo</a:t>
            </a:r>
          </a:p>
          <a:p>
            <a:endParaRPr lang="pt-BR" sz="1800" dirty="0"/>
          </a:p>
          <a:p>
            <a:r>
              <a:rPr lang="pt-BR" sz="1800" dirty="0"/>
              <a:t>A experiência no setor de infraestrutura mostra a virtuosidade de se transferir, com a </a:t>
            </a:r>
            <a:r>
              <a:rPr lang="pt-BR" sz="1800" b="1" dirty="0"/>
              <a:t>fiscalização e supervisão do Poder Público</a:t>
            </a:r>
            <a:r>
              <a:rPr lang="pt-BR" sz="1800" dirty="0"/>
              <a:t>, a execução dessas atividades ao setor privado, que seria o ente </a:t>
            </a:r>
            <a:r>
              <a:rPr lang="pt-BR" sz="1800" b="1" dirty="0"/>
              <a:t>estruturador</a:t>
            </a:r>
            <a:r>
              <a:rPr lang="pt-BR" sz="1800" dirty="0"/>
              <a:t>  responsável pelo custeio e implementação dos estudos e das ações de regularização  </a:t>
            </a:r>
          </a:p>
          <a:p>
            <a:endParaRPr lang="pt-BR" sz="1800" dirty="0"/>
          </a:p>
          <a:p>
            <a:r>
              <a:rPr lang="pt-BR" sz="1800" dirty="0"/>
              <a:t>Para garantir a </a:t>
            </a:r>
            <a:r>
              <a:rPr lang="pt-BR" sz="1800" b="1" dirty="0"/>
              <a:t>eficiência e eficácia</a:t>
            </a:r>
            <a:r>
              <a:rPr lang="pt-BR" sz="1800" dirty="0"/>
              <a:t>, seria necessária a adoção de </a:t>
            </a:r>
            <a:r>
              <a:rPr lang="pt-BR" sz="1800" b="1" dirty="0"/>
              <a:t>processos em escala</a:t>
            </a:r>
            <a:r>
              <a:rPr lang="pt-BR" sz="1800" dirty="0"/>
              <a:t>, sendo transferido </a:t>
            </a:r>
            <a:r>
              <a:rPr lang="pt-BR" sz="1800"/>
              <a:t>ao </a:t>
            </a:r>
            <a:r>
              <a:rPr lang="pt-BR" sz="1800" b="1" smtClean="0"/>
              <a:t>ente</a:t>
            </a:r>
            <a:r>
              <a:rPr lang="pt-BR" sz="1800" smtClean="0"/>
              <a:t> </a:t>
            </a:r>
            <a:r>
              <a:rPr lang="pt-BR" sz="1800" b="1" smtClean="0"/>
              <a:t>estruturador</a:t>
            </a:r>
            <a:r>
              <a:rPr lang="pt-BR" sz="1800" smtClean="0"/>
              <a:t> </a:t>
            </a:r>
            <a:r>
              <a:rPr lang="pt-BR" sz="1800" dirty="0"/>
              <a:t>a obrigação de realizar a regularização fundiária de </a:t>
            </a:r>
            <a:r>
              <a:rPr lang="pt-BR" sz="1800" b="1" dirty="0"/>
              <a:t>agrupamentos de áreas </a:t>
            </a:r>
          </a:p>
          <a:p>
            <a:endParaRPr lang="pt-BR" sz="1800" dirty="0"/>
          </a:p>
          <a:p>
            <a:r>
              <a:rPr lang="pt-BR" sz="1800" dirty="0"/>
              <a:t>Sempre observada a </a:t>
            </a:r>
            <a:r>
              <a:rPr lang="pt-BR" sz="1800" b="1" dirty="0"/>
              <a:t>transparência e publicidade do processo de seleção dos estruturadores</a:t>
            </a:r>
            <a:r>
              <a:rPr lang="pt-BR" sz="1800" dirty="0"/>
              <a:t>, o custeio desses serviços poderia ser realizado por meio de </a:t>
            </a:r>
            <a:r>
              <a:rPr lang="pt-BR" sz="1800" b="1" dirty="0"/>
              <a:t>recursos públicos</a:t>
            </a:r>
            <a:r>
              <a:rPr lang="pt-BR" sz="1800" dirty="0"/>
              <a:t>; (quando aplicável) por meio do </a:t>
            </a:r>
            <a:r>
              <a:rPr lang="pt-BR" sz="1800" b="1" dirty="0"/>
              <a:t>custeio pelos beneficiários</a:t>
            </a:r>
            <a:r>
              <a:rPr lang="pt-BR" sz="1800" dirty="0"/>
              <a:t> (desconto do preço de aquisição) ou por meio da </a:t>
            </a:r>
            <a:r>
              <a:rPr lang="pt-BR" sz="1800" b="1" dirty="0"/>
              <a:t>permuta/dação</a:t>
            </a:r>
            <a:r>
              <a:rPr lang="pt-BR" sz="1800" dirty="0"/>
              <a:t> em pagamento de eventuais áreas ociosos</a:t>
            </a:r>
          </a:p>
          <a:p>
            <a:endParaRPr lang="pt-BR" sz="1800" dirty="0"/>
          </a:p>
          <a:p>
            <a:endParaRPr lang="pt-BR" sz="1800" dirty="0"/>
          </a:p>
          <a:p>
            <a:endParaRPr lang="pt-BR" sz="1800" dirty="0"/>
          </a:p>
          <a:p>
            <a:endParaRPr lang="pt-BR" sz="1800" dirty="0"/>
          </a:p>
          <a:p>
            <a:endParaRPr lang="pt-BR" sz="1400" dirty="0"/>
          </a:p>
          <a:p>
            <a:endParaRPr lang="pt-BR" sz="1400" dirty="0"/>
          </a:p>
          <a:p>
            <a:endParaRPr lang="pt-BR" sz="1400" dirty="0"/>
          </a:p>
        </p:txBody>
      </p:sp>
      <p:sp>
        <p:nvSpPr>
          <p:cNvPr id="4" name="Título 1">
            <a:extLst>
              <a:ext uri="{FF2B5EF4-FFF2-40B4-BE49-F238E27FC236}">
                <a16:creationId xmlns="" xmlns:a16="http://schemas.microsoft.com/office/drawing/2014/main" id="{C528DB58-B80C-4A31-BCD2-D50E8B74752F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7557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dirty="0"/>
              <a:t>GESTÃO E EFETIVIDADE DO PROCESSO DE REGULARIZAÇÃO</a:t>
            </a:r>
          </a:p>
        </p:txBody>
      </p:sp>
    </p:spTree>
    <p:extLst>
      <p:ext uri="{BB962C8B-B14F-4D97-AF65-F5344CB8AC3E}">
        <p14:creationId xmlns:p14="http://schemas.microsoft.com/office/powerpoint/2010/main" val="31210729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625</Words>
  <Application>Microsoft Office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MP 910/2019 - Regularização Fundiária de Áreas Rurais da União    Contribuições para melhor Controle, Qualidade da Informação e Efetividade  do Processo de Regularização</vt:lpstr>
      <vt:lpstr>SEGURANCA JURÍDICA E CONTROLE DA INFORMAÇÃO</vt:lpstr>
      <vt:lpstr>Apresentação do PowerPoint</vt:lpstr>
      <vt:lpstr>Infraestrutura Nacional de Dados Espaciais - INDE </vt:lpstr>
      <vt:lpstr>SEGURANCA JURÍDICA E CONTROLE DA INFORMAÇÃO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 910/2019 - Regularização Fundiária de áreas Rurais da União    Contribuições para melhor Controle, Qualidade da Informação e Efetividade  do Processo de Regularização</dc:title>
  <dc:creator>ana barbara</dc:creator>
  <cp:lastModifiedBy>Auditorio</cp:lastModifiedBy>
  <cp:revision>3</cp:revision>
  <dcterms:created xsi:type="dcterms:W3CDTF">2020-03-03T10:32:56Z</dcterms:created>
  <dcterms:modified xsi:type="dcterms:W3CDTF">2020-03-03T12:32:58Z</dcterms:modified>
</cp:coreProperties>
</file>