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20"/>
  </p:notesMasterIdLst>
  <p:sldIdLst>
    <p:sldId id="256" r:id="rId2"/>
    <p:sldId id="371" r:id="rId3"/>
    <p:sldId id="266" r:id="rId4"/>
    <p:sldId id="389" r:id="rId5"/>
    <p:sldId id="348" r:id="rId6"/>
    <p:sldId id="349" r:id="rId7"/>
    <p:sldId id="351" r:id="rId8"/>
    <p:sldId id="357" r:id="rId9"/>
    <p:sldId id="365" r:id="rId10"/>
    <p:sldId id="375" r:id="rId11"/>
    <p:sldId id="376" r:id="rId12"/>
    <p:sldId id="377" r:id="rId13"/>
    <p:sldId id="378" r:id="rId14"/>
    <p:sldId id="374" r:id="rId15"/>
    <p:sldId id="368" r:id="rId16"/>
    <p:sldId id="370" r:id="rId17"/>
    <p:sldId id="373" r:id="rId18"/>
    <p:sldId id="331" r:id="rId19"/>
  </p:sldIdLst>
  <p:sldSz cx="9144000" cy="5143500" type="screen16x9"/>
  <p:notesSz cx="6858000" cy="9144000"/>
  <p:embeddedFontLst>
    <p:embeddedFont>
      <p:font typeface="Roboto Condensed" panose="020B0604020202020204" charset="0"/>
      <p:regular r:id="rId21"/>
      <p:bold r:id="rId22"/>
      <p:italic r:id="rId23"/>
      <p:boldItalic r:id="rId24"/>
    </p:embeddedFont>
    <p:embeddedFont>
      <p:font typeface="Roboto Condensed Light" panose="020B0604020202020204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Raleway" panose="020B0604020202020204" charset="0"/>
      <p:regular r:id="rId33"/>
      <p:bold r:id="rId34"/>
      <p:italic r:id="rId35"/>
      <p:boldItalic r:id="rId36"/>
    </p:embeddedFont>
    <p:embeddedFont>
      <p:font typeface="Tw Cen MT" panose="020B0604020202020204" charset="0"/>
      <p:regular r:id="rId37"/>
      <p:bold r:id="rId38"/>
      <p:italic r:id="rId39"/>
      <p:boldItalic r:id="rId40"/>
    </p:embeddedFont>
    <p:embeddedFont>
      <p:font typeface="Arvo" panose="020B060402020202020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1A7E52-4523-4756-A24D-C0F4113998AA}">
  <a:tblStyle styleId="{B31A7E52-4523-4756-A24D-C0F4113998A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94249" autoAdjust="0"/>
  </p:normalViewPr>
  <p:slideViewPr>
    <p:cSldViewPr>
      <p:cViewPr varScale="1">
        <p:scale>
          <a:sx n="73" d="100"/>
          <a:sy n="73" d="100"/>
        </p:scale>
        <p:origin x="780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font" Target="fonts/font22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4" Type="http://schemas.openxmlformats.org/officeDocument/2006/relationships/font" Target="fonts/font2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font" Target="fonts/font23.fntdata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E2442D-5236-44B6-8F0E-9B7EE9165693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75F29236-EEFA-4050-9F2F-7FF28F5789E7}">
      <dgm:prSet phldrT="[Texto]"/>
      <dgm:spPr/>
      <dgm:t>
        <a:bodyPr/>
        <a:lstStyle/>
        <a:p>
          <a:r>
            <a:rPr lang="pt-BR" dirty="0"/>
            <a:t>Diretoria Geral</a:t>
          </a:r>
        </a:p>
      </dgm:t>
    </dgm:pt>
    <dgm:pt modelId="{8AEABE29-1A4E-4755-BB87-9A48DE2360C7}" type="parTrans" cxnId="{6EFF431A-9482-47CA-8A69-DD8855EBC47F}">
      <dgm:prSet/>
      <dgm:spPr/>
      <dgm:t>
        <a:bodyPr/>
        <a:lstStyle/>
        <a:p>
          <a:endParaRPr lang="pt-BR"/>
        </a:p>
      </dgm:t>
    </dgm:pt>
    <dgm:pt modelId="{794A551B-E8BD-41A9-8A08-122D3D74D388}" type="sibTrans" cxnId="{6EFF431A-9482-47CA-8A69-DD8855EBC47F}">
      <dgm:prSet/>
      <dgm:spPr/>
      <dgm:t>
        <a:bodyPr/>
        <a:lstStyle/>
        <a:p>
          <a:endParaRPr lang="pt-BR"/>
        </a:p>
      </dgm:t>
    </dgm:pt>
    <dgm:pt modelId="{63CF85E9-C48F-4437-8B3A-B1F647573324}" type="asst">
      <dgm:prSet phldrT="[Texto]"/>
      <dgm:spPr/>
      <dgm:t>
        <a:bodyPr/>
        <a:lstStyle/>
        <a:p>
          <a:r>
            <a:rPr lang="pt-BR" dirty="0"/>
            <a:t>Assessoria Administrativo-Financeira</a:t>
          </a:r>
        </a:p>
      </dgm:t>
    </dgm:pt>
    <dgm:pt modelId="{4B16AEB5-C451-4E9D-9558-7045938E3106}" type="parTrans" cxnId="{5C2C8890-6F5D-43C9-8758-B88F51843637}">
      <dgm:prSet/>
      <dgm:spPr/>
      <dgm:t>
        <a:bodyPr/>
        <a:lstStyle/>
        <a:p>
          <a:endParaRPr lang="pt-BR"/>
        </a:p>
      </dgm:t>
    </dgm:pt>
    <dgm:pt modelId="{88E901E8-DBD6-4FC5-AF03-3F3AF8AC83A5}" type="sibTrans" cxnId="{5C2C8890-6F5D-43C9-8758-B88F51843637}">
      <dgm:prSet/>
      <dgm:spPr/>
      <dgm:t>
        <a:bodyPr/>
        <a:lstStyle/>
        <a:p>
          <a:endParaRPr lang="pt-BR"/>
        </a:p>
      </dgm:t>
    </dgm:pt>
    <dgm:pt modelId="{6174580D-1978-41BB-9168-300677221AA1}">
      <dgm:prSet phldrT="[Texto]"/>
      <dgm:spPr/>
      <dgm:t>
        <a:bodyPr/>
        <a:lstStyle/>
        <a:p>
          <a:r>
            <a:rPr lang="pt-BR" dirty="0"/>
            <a:t>Diretoria de Tecnologia</a:t>
          </a:r>
        </a:p>
      </dgm:t>
    </dgm:pt>
    <dgm:pt modelId="{7F01A2F6-5FC6-4DD2-9656-E2C95C8CBD46}" type="parTrans" cxnId="{C66DA06D-335F-4ACD-9FCC-F19EC36AC589}">
      <dgm:prSet/>
      <dgm:spPr/>
      <dgm:t>
        <a:bodyPr/>
        <a:lstStyle/>
        <a:p>
          <a:endParaRPr lang="pt-BR"/>
        </a:p>
      </dgm:t>
    </dgm:pt>
    <dgm:pt modelId="{99AA1D8D-C543-4085-92C5-89FBE1027124}" type="sibTrans" cxnId="{C66DA06D-335F-4ACD-9FCC-F19EC36AC589}">
      <dgm:prSet/>
      <dgm:spPr/>
      <dgm:t>
        <a:bodyPr/>
        <a:lstStyle/>
        <a:p>
          <a:endParaRPr lang="pt-BR"/>
        </a:p>
      </dgm:t>
    </dgm:pt>
    <dgm:pt modelId="{968A30E4-AD88-492B-85D3-88C6BAA07F76}">
      <dgm:prSet phldrT="[Texto]"/>
      <dgm:spPr/>
      <dgm:t>
        <a:bodyPr/>
        <a:lstStyle/>
        <a:p>
          <a:r>
            <a:rPr lang="pt-BR" dirty="0"/>
            <a:t>Escritório Central de Projetos</a:t>
          </a:r>
        </a:p>
      </dgm:t>
    </dgm:pt>
    <dgm:pt modelId="{95C4F269-2B20-4ADF-B441-A2DA3C1729A7}" type="parTrans" cxnId="{F564C853-D7BB-4B2A-A570-60797BF9C6D8}">
      <dgm:prSet/>
      <dgm:spPr/>
      <dgm:t>
        <a:bodyPr/>
        <a:lstStyle/>
        <a:p>
          <a:endParaRPr lang="pt-BR"/>
        </a:p>
      </dgm:t>
    </dgm:pt>
    <dgm:pt modelId="{5A9B109A-8637-4DBA-959B-E2CDBE43C453}" type="sibTrans" cxnId="{F564C853-D7BB-4B2A-A570-60797BF9C6D8}">
      <dgm:prSet/>
      <dgm:spPr/>
      <dgm:t>
        <a:bodyPr/>
        <a:lstStyle/>
        <a:p>
          <a:endParaRPr lang="pt-BR"/>
        </a:p>
      </dgm:t>
    </dgm:pt>
    <dgm:pt modelId="{882A10B6-3A39-480E-AB16-AE801ED74B61}">
      <dgm:prSet phldrT="[Texto]"/>
      <dgm:spPr/>
      <dgm:t>
        <a:bodyPr/>
        <a:lstStyle/>
        <a:p>
          <a:r>
            <a:rPr lang="pt-BR" dirty="0"/>
            <a:t>Diretoria Científica</a:t>
          </a:r>
        </a:p>
      </dgm:t>
    </dgm:pt>
    <dgm:pt modelId="{7A045580-32A2-4337-ADFF-BDC7FF78EB2E}" type="parTrans" cxnId="{D059B5AB-C2AF-4226-8C41-4FD7F43B4D35}">
      <dgm:prSet/>
      <dgm:spPr/>
      <dgm:t>
        <a:bodyPr/>
        <a:lstStyle/>
        <a:p>
          <a:endParaRPr lang="pt-BR"/>
        </a:p>
      </dgm:t>
    </dgm:pt>
    <dgm:pt modelId="{A3A382C6-81DC-49AA-BFD2-5844524FE342}" type="sibTrans" cxnId="{D059B5AB-C2AF-4226-8C41-4FD7F43B4D35}">
      <dgm:prSet/>
      <dgm:spPr/>
      <dgm:t>
        <a:bodyPr/>
        <a:lstStyle/>
        <a:p>
          <a:endParaRPr lang="pt-BR"/>
        </a:p>
      </dgm:t>
    </dgm:pt>
    <dgm:pt modelId="{CC4B5FE4-E59E-4165-A493-AE840BD0B83D}">
      <dgm:prSet phldrT="[Texto]" custT="1"/>
      <dgm:spPr/>
      <dgm:t>
        <a:bodyPr/>
        <a:lstStyle/>
        <a:p>
          <a:r>
            <a:rPr lang="pt-BR" sz="1500" dirty="0"/>
            <a:t>Equipe de Pesquisa de Campo</a:t>
          </a:r>
        </a:p>
      </dgm:t>
    </dgm:pt>
    <dgm:pt modelId="{7F05C1FB-CCFF-4D3C-9A0D-BB6B7A8E9FE3}" type="parTrans" cxnId="{68F25450-4BAA-4BA0-ADBD-9494E696678F}">
      <dgm:prSet/>
      <dgm:spPr/>
      <dgm:t>
        <a:bodyPr/>
        <a:lstStyle/>
        <a:p>
          <a:endParaRPr lang="pt-BR"/>
        </a:p>
      </dgm:t>
    </dgm:pt>
    <dgm:pt modelId="{90972D0C-A1BD-4BBE-9F9B-BA8DEE869EB2}" type="sibTrans" cxnId="{68F25450-4BAA-4BA0-ADBD-9494E696678F}">
      <dgm:prSet/>
      <dgm:spPr/>
      <dgm:t>
        <a:bodyPr/>
        <a:lstStyle/>
        <a:p>
          <a:endParaRPr lang="pt-BR"/>
        </a:p>
      </dgm:t>
    </dgm:pt>
    <dgm:pt modelId="{DF17D0C7-2D0E-4720-BDE5-BCF2788880DC}" type="pres">
      <dgm:prSet presAssocID="{E9E2442D-5236-44B6-8F0E-9B7EE916569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938523BA-13D6-4FD0-8770-81C4987A0D85}" type="pres">
      <dgm:prSet presAssocID="{75F29236-EEFA-4050-9F2F-7FF28F5789E7}" presName="hierRoot1" presStyleCnt="0">
        <dgm:presLayoutVars>
          <dgm:hierBranch val="init"/>
        </dgm:presLayoutVars>
      </dgm:prSet>
      <dgm:spPr/>
    </dgm:pt>
    <dgm:pt modelId="{656FF0DC-586C-4301-9E77-7B7EAD3A36F4}" type="pres">
      <dgm:prSet presAssocID="{75F29236-EEFA-4050-9F2F-7FF28F5789E7}" presName="rootComposite1" presStyleCnt="0"/>
      <dgm:spPr/>
    </dgm:pt>
    <dgm:pt modelId="{29F83288-8C52-4692-B53D-B9CE3CE09261}" type="pres">
      <dgm:prSet presAssocID="{75F29236-EEFA-4050-9F2F-7FF28F5789E7}" presName="rootText1" presStyleLbl="node0" presStyleIdx="0" presStyleCnt="1" custLinFactNeighborX="-2359" custLinFactNeighborY="-3600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3AF064C-F129-49E2-90A9-7ADD01EDE134}" type="pres">
      <dgm:prSet presAssocID="{75F29236-EEFA-4050-9F2F-7FF28F5789E7}" presName="rootConnector1" presStyleLbl="node1" presStyleIdx="0" presStyleCnt="0"/>
      <dgm:spPr/>
      <dgm:t>
        <a:bodyPr/>
        <a:lstStyle/>
        <a:p>
          <a:endParaRPr lang="pt-BR"/>
        </a:p>
      </dgm:t>
    </dgm:pt>
    <dgm:pt modelId="{0A0E0F31-98A3-4B60-ACCD-E007F1FF6934}" type="pres">
      <dgm:prSet presAssocID="{75F29236-EEFA-4050-9F2F-7FF28F5789E7}" presName="hierChild2" presStyleCnt="0"/>
      <dgm:spPr/>
    </dgm:pt>
    <dgm:pt modelId="{3D023131-ABC3-457B-870C-B274C9602DDF}" type="pres">
      <dgm:prSet presAssocID="{7F01A2F6-5FC6-4DD2-9656-E2C95C8CBD46}" presName="Name37" presStyleLbl="parChTrans1D2" presStyleIdx="0" presStyleCnt="4"/>
      <dgm:spPr/>
      <dgm:t>
        <a:bodyPr/>
        <a:lstStyle/>
        <a:p>
          <a:endParaRPr lang="pt-BR"/>
        </a:p>
      </dgm:t>
    </dgm:pt>
    <dgm:pt modelId="{ACB63DB0-0B14-440F-AC08-79CB9C53C937}" type="pres">
      <dgm:prSet presAssocID="{6174580D-1978-41BB-9168-300677221AA1}" presName="hierRoot2" presStyleCnt="0">
        <dgm:presLayoutVars>
          <dgm:hierBranch val="init"/>
        </dgm:presLayoutVars>
      </dgm:prSet>
      <dgm:spPr/>
    </dgm:pt>
    <dgm:pt modelId="{81A14AAE-F5E6-4F2A-ADBB-9967B6D92F0B}" type="pres">
      <dgm:prSet presAssocID="{6174580D-1978-41BB-9168-300677221AA1}" presName="rootComposite" presStyleCnt="0"/>
      <dgm:spPr/>
    </dgm:pt>
    <dgm:pt modelId="{3EDEF493-22E4-4D3D-AB19-81F7D7A0EB67}" type="pres">
      <dgm:prSet presAssocID="{6174580D-1978-41BB-9168-300677221AA1}" presName="rootText" presStyleLbl="node2" presStyleIdx="0" presStyleCnt="3" custLinFactNeighborX="2816" custLinFactNeighborY="-8171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832F4FC-DADF-4BEF-BEE9-88857427A4CA}" type="pres">
      <dgm:prSet presAssocID="{6174580D-1978-41BB-9168-300677221AA1}" presName="rootConnector" presStyleLbl="node2" presStyleIdx="0" presStyleCnt="3"/>
      <dgm:spPr/>
      <dgm:t>
        <a:bodyPr/>
        <a:lstStyle/>
        <a:p>
          <a:endParaRPr lang="pt-BR"/>
        </a:p>
      </dgm:t>
    </dgm:pt>
    <dgm:pt modelId="{388F827D-FD0B-4C1B-848E-ADBF0DB87F2A}" type="pres">
      <dgm:prSet presAssocID="{6174580D-1978-41BB-9168-300677221AA1}" presName="hierChild4" presStyleCnt="0"/>
      <dgm:spPr/>
    </dgm:pt>
    <dgm:pt modelId="{79BEDA5A-1D19-400E-84FA-338EDF52187B}" type="pres">
      <dgm:prSet presAssocID="{6174580D-1978-41BB-9168-300677221AA1}" presName="hierChild5" presStyleCnt="0"/>
      <dgm:spPr/>
    </dgm:pt>
    <dgm:pt modelId="{BB339B5E-E543-4402-8C68-3BDC5D7AF7CB}" type="pres">
      <dgm:prSet presAssocID="{95C4F269-2B20-4ADF-B441-A2DA3C1729A7}" presName="Name37" presStyleLbl="parChTrans1D2" presStyleIdx="1" presStyleCnt="4"/>
      <dgm:spPr/>
      <dgm:t>
        <a:bodyPr/>
        <a:lstStyle/>
        <a:p>
          <a:endParaRPr lang="pt-BR"/>
        </a:p>
      </dgm:t>
    </dgm:pt>
    <dgm:pt modelId="{C79B8D9B-3576-43C8-880D-4F9CB7A7787B}" type="pres">
      <dgm:prSet presAssocID="{968A30E4-AD88-492B-85D3-88C6BAA07F76}" presName="hierRoot2" presStyleCnt="0">
        <dgm:presLayoutVars>
          <dgm:hierBranch val="init"/>
        </dgm:presLayoutVars>
      </dgm:prSet>
      <dgm:spPr/>
    </dgm:pt>
    <dgm:pt modelId="{B301E7C3-D46F-48DD-B45E-E009AD86C73E}" type="pres">
      <dgm:prSet presAssocID="{968A30E4-AD88-492B-85D3-88C6BAA07F76}" presName="rootComposite" presStyleCnt="0"/>
      <dgm:spPr/>
    </dgm:pt>
    <dgm:pt modelId="{AF52275E-93C2-420A-A5AF-C2F66DA3D2F4}" type="pres">
      <dgm:prSet presAssocID="{968A30E4-AD88-492B-85D3-88C6BAA07F76}" presName="rootText" presStyleLbl="node2" presStyleIdx="1" presStyleCnt="3" custLinFactNeighborX="-2359" custLinFactNeighborY="2985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E778483-7CCB-4997-9E24-DDEBFBD9EC70}" type="pres">
      <dgm:prSet presAssocID="{968A30E4-AD88-492B-85D3-88C6BAA07F76}" presName="rootConnector" presStyleLbl="node2" presStyleIdx="1" presStyleCnt="3"/>
      <dgm:spPr/>
      <dgm:t>
        <a:bodyPr/>
        <a:lstStyle/>
        <a:p>
          <a:endParaRPr lang="pt-BR"/>
        </a:p>
      </dgm:t>
    </dgm:pt>
    <dgm:pt modelId="{8F076818-55B8-4DE4-9FA0-5228111996A3}" type="pres">
      <dgm:prSet presAssocID="{968A30E4-AD88-492B-85D3-88C6BAA07F76}" presName="hierChild4" presStyleCnt="0"/>
      <dgm:spPr/>
    </dgm:pt>
    <dgm:pt modelId="{B443318B-8C3F-464B-AEF2-DACCFEB750C9}" type="pres">
      <dgm:prSet presAssocID="{7F05C1FB-CCFF-4D3C-9A0D-BB6B7A8E9FE3}" presName="Name37" presStyleLbl="parChTrans1D3" presStyleIdx="0" presStyleCnt="1"/>
      <dgm:spPr/>
      <dgm:t>
        <a:bodyPr/>
        <a:lstStyle/>
        <a:p>
          <a:endParaRPr lang="pt-BR"/>
        </a:p>
      </dgm:t>
    </dgm:pt>
    <dgm:pt modelId="{E94E30D2-677A-46E9-9ACF-7C0DFF4691CD}" type="pres">
      <dgm:prSet presAssocID="{CC4B5FE4-E59E-4165-A493-AE840BD0B83D}" presName="hierRoot2" presStyleCnt="0">
        <dgm:presLayoutVars>
          <dgm:hierBranch val="init"/>
        </dgm:presLayoutVars>
      </dgm:prSet>
      <dgm:spPr/>
    </dgm:pt>
    <dgm:pt modelId="{1105B21E-2A80-4C2B-8D29-CF72CCC42900}" type="pres">
      <dgm:prSet presAssocID="{CC4B5FE4-E59E-4165-A493-AE840BD0B83D}" presName="rootComposite" presStyleCnt="0"/>
      <dgm:spPr/>
    </dgm:pt>
    <dgm:pt modelId="{14E8050A-0A7B-4B9C-9EB4-3BC01612E036}" type="pres">
      <dgm:prSet presAssocID="{CC4B5FE4-E59E-4165-A493-AE840BD0B83D}" presName="rootText" presStyleLbl="node3" presStyleIdx="0" presStyleCnt="1" custScaleX="134919" custScaleY="104500" custLinFactNeighborX="53827" custLinFactNeighborY="721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5B7D42E-62FD-45B4-B2E0-AA1AF9BB68FF}" type="pres">
      <dgm:prSet presAssocID="{CC4B5FE4-E59E-4165-A493-AE840BD0B83D}" presName="rootConnector" presStyleLbl="node3" presStyleIdx="0" presStyleCnt="1"/>
      <dgm:spPr/>
      <dgm:t>
        <a:bodyPr/>
        <a:lstStyle/>
        <a:p>
          <a:endParaRPr lang="pt-BR"/>
        </a:p>
      </dgm:t>
    </dgm:pt>
    <dgm:pt modelId="{19A24EC4-33B9-4384-8C8E-8837CCB8E2A0}" type="pres">
      <dgm:prSet presAssocID="{CC4B5FE4-E59E-4165-A493-AE840BD0B83D}" presName="hierChild4" presStyleCnt="0"/>
      <dgm:spPr/>
    </dgm:pt>
    <dgm:pt modelId="{722C1E5F-9828-4EF8-BA58-5AE01B672983}" type="pres">
      <dgm:prSet presAssocID="{CC4B5FE4-E59E-4165-A493-AE840BD0B83D}" presName="hierChild5" presStyleCnt="0"/>
      <dgm:spPr/>
    </dgm:pt>
    <dgm:pt modelId="{63D183FC-FDEA-405D-84AC-CDC71ECF37E2}" type="pres">
      <dgm:prSet presAssocID="{968A30E4-AD88-492B-85D3-88C6BAA07F76}" presName="hierChild5" presStyleCnt="0"/>
      <dgm:spPr/>
    </dgm:pt>
    <dgm:pt modelId="{D21F5AD9-B363-42EA-8EED-B2BE46383D99}" type="pres">
      <dgm:prSet presAssocID="{7A045580-32A2-4337-ADFF-BDC7FF78EB2E}" presName="Name37" presStyleLbl="parChTrans1D2" presStyleIdx="2" presStyleCnt="4"/>
      <dgm:spPr/>
      <dgm:t>
        <a:bodyPr/>
        <a:lstStyle/>
        <a:p>
          <a:endParaRPr lang="pt-BR"/>
        </a:p>
      </dgm:t>
    </dgm:pt>
    <dgm:pt modelId="{CCC0E6CA-409F-419F-B67F-B31E103266C5}" type="pres">
      <dgm:prSet presAssocID="{882A10B6-3A39-480E-AB16-AE801ED74B61}" presName="hierRoot2" presStyleCnt="0">
        <dgm:presLayoutVars>
          <dgm:hierBranch val="init"/>
        </dgm:presLayoutVars>
      </dgm:prSet>
      <dgm:spPr/>
    </dgm:pt>
    <dgm:pt modelId="{B9258B58-DAFA-4077-A093-52B9561D2F3E}" type="pres">
      <dgm:prSet presAssocID="{882A10B6-3A39-480E-AB16-AE801ED74B61}" presName="rootComposite" presStyleCnt="0"/>
      <dgm:spPr/>
    </dgm:pt>
    <dgm:pt modelId="{78DDCDC1-4E4F-49A6-9FBA-151FDB1A04A9}" type="pres">
      <dgm:prSet presAssocID="{882A10B6-3A39-480E-AB16-AE801ED74B61}" presName="rootText" presStyleLbl="node2" presStyleIdx="2" presStyleCnt="3" custLinFactNeighborX="-2486" custLinFactNeighborY="-7407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EA1D103-F2E5-4541-9F63-0A593D067B5E}" type="pres">
      <dgm:prSet presAssocID="{882A10B6-3A39-480E-AB16-AE801ED74B61}" presName="rootConnector" presStyleLbl="node2" presStyleIdx="2" presStyleCnt="3"/>
      <dgm:spPr/>
      <dgm:t>
        <a:bodyPr/>
        <a:lstStyle/>
        <a:p>
          <a:endParaRPr lang="pt-BR"/>
        </a:p>
      </dgm:t>
    </dgm:pt>
    <dgm:pt modelId="{DD2E6266-FE6E-4319-812D-53E9D2DE8C70}" type="pres">
      <dgm:prSet presAssocID="{882A10B6-3A39-480E-AB16-AE801ED74B61}" presName="hierChild4" presStyleCnt="0"/>
      <dgm:spPr/>
    </dgm:pt>
    <dgm:pt modelId="{003CCC5D-FE75-41A3-977C-68D6CDF14C7A}" type="pres">
      <dgm:prSet presAssocID="{882A10B6-3A39-480E-AB16-AE801ED74B61}" presName="hierChild5" presStyleCnt="0"/>
      <dgm:spPr/>
    </dgm:pt>
    <dgm:pt modelId="{FEF28D7A-DB6D-4252-A39A-BC4AB708C4F3}" type="pres">
      <dgm:prSet presAssocID="{75F29236-EEFA-4050-9F2F-7FF28F5789E7}" presName="hierChild3" presStyleCnt="0"/>
      <dgm:spPr/>
    </dgm:pt>
    <dgm:pt modelId="{7D8D68D3-B526-48CD-A6AB-778F08463BD5}" type="pres">
      <dgm:prSet presAssocID="{4B16AEB5-C451-4E9D-9558-7045938E3106}" presName="Name111" presStyleLbl="parChTrans1D2" presStyleIdx="3" presStyleCnt="4"/>
      <dgm:spPr/>
      <dgm:t>
        <a:bodyPr/>
        <a:lstStyle/>
        <a:p>
          <a:endParaRPr lang="pt-BR"/>
        </a:p>
      </dgm:t>
    </dgm:pt>
    <dgm:pt modelId="{A761FCD7-0517-48BB-B0DE-FF50D944C48E}" type="pres">
      <dgm:prSet presAssocID="{63CF85E9-C48F-4437-8B3A-B1F647573324}" presName="hierRoot3" presStyleCnt="0">
        <dgm:presLayoutVars>
          <dgm:hierBranch val="init"/>
        </dgm:presLayoutVars>
      </dgm:prSet>
      <dgm:spPr/>
    </dgm:pt>
    <dgm:pt modelId="{FFA9DC61-5389-4863-8E13-35BFA227AFA9}" type="pres">
      <dgm:prSet presAssocID="{63CF85E9-C48F-4437-8B3A-B1F647573324}" presName="rootComposite3" presStyleCnt="0"/>
      <dgm:spPr/>
    </dgm:pt>
    <dgm:pt modelId="{25883430-9E3D-407E-812E-BB0F45BE8C2B}" type="pres">
      <dgm:prSet presAssocID="{63CF85E9-C48F-4437-8B3A-B1F647573324}" presName="rootText3" presStyleLbl="asst1" presStyleIdx="0" presStyleCnt="1" custLinFactX="79014" custLinFactNeighborX="100000" custLinFactNeighborY="-7026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5D5128B-3935-4C0B-960B-AC579D77FBBC}" type="pres">
      <dgm:prSet presAssocID="{63CF85E9-C48F-4437-8B3A-B1F647573324}" presName="rootConnector3" presStyleLbl="asst1" presStyleIdx="0" presStyleCnt="1"/>
      <dgm:spPr/>
      <dgm:t>
        <a:bodyPr/>
        <a:lstStyle/>
        <a:p>
          <a:endParaRPr lang="pt-BR"/>
        </a:p>
      </dgm:t>
    </dgm:pt>
    <dgm:pt modelId="{4F077A01-6AC1-4E17-9D67-88D6535DF87A}" type="pres">
      <dgm:prSet presAssocID="{63CF85E9-C48F-4437-8B3A-B1F647573324}" presName="hierChild6" presStyleCnt="0"/>
      <dgm:spPr/>
    </dgm:pt>
    <dgm:pt modelId="{CA2A143A-1439-4C20-89BA-AE9DB190E517}" type="pres">
      <dgm:prSet presAssocID="{63CF85E9-C48F-4437-8B3A-B1F647573324}" presName="hierChild7" presStyleCnt="0"/>
      <dgm:spPr/>
    </dgm:pt>
  </dgm:ptLst>
  <dgm:cxnLst>
    <dgm:cxn modelId="{68F25450-4BAA-4BA0-ADBD-9494E696678F}" srcId="{968A30E4-AD88-492B-85D3-88C6BAA07F76}" destId="{CC4B5FE4-E59E-4165-A493-AE840BD0B83D}" srcOrd="0" destOrd="0" parTransId="{7F05C1FB-CCFF-4D3C-9A0D-BB6B7A8E9FE3}" sibTransId="{90972D0C-A1BD-4BBE-9F9B-BA8DEE869EB2}"/>
    <dgm:cxn modelId="{ABEC87E6-7723-47B0-96CD-94800B265D36}" type="presOf" srcId="{882A10B6-3A39-480E-AB16-AE801ED74B61}" destId="{78DDCDC1-4E4F-49A6-9FBA-151FDB1A04A9}" srcOrd="0" destOrd="0" presId="urn:microsoft.com/office/officeart/2005/8/layout/orgChart1"/>
    <dgm:cxn modelId="{B90D9448-B07C-4F14-85AD-DD4B1E7DB5ED}" type="presOf" srcId="{7F05C1FB-CCFF-4D3C-9A0D-BB6B7A8E9FE3}" destId="{B443318B-8C3F-464B-AEF2-DACCFEB750C9}" srcOrd="0" destOrd="0" presId="urn:microsoft.com/office/officeart/2005/8/layout/orgChart1"/>
    <dgm:cxn modelId="{C66D53ED-E7FB-4CCD-A1C7-C2BE2480960D}" type="presOf" srcId="{7F01A2F6-5FC6-4DD2-9656-E2C95C8CBD46}" destId="{3D023131-ABC3-457B-870C-B274C9602DDF}" srcOrd="0" destOrd="0" presId="urn:microsoft.com/office/officeart/2005/8/layout/orgChart1"/>
    <dgm:cxn modelId="{C66DA06D-335F-4ACD-9FCC-F19EC36AC589}" srcId="{75F29236-EEFA-4050-9F2F-7FF28F5789E7}" destId="{6174580D-1978-41BB-9168-300677221AA1}" srcOrd="1" destOrd="0" parTransId="{7F01A2F6-5FC6-4DD2-9656-E2C95C8CBD46}" sibTransId="{99AA1D8D-C543-4085-92C5-89FBE1027124}"/>
    <dgm:cxn modelId="{D362F336-A3BD-4FAA-A9F7-6B8C69C9607E}" type="presOf" srcId="{63CF85E9-C48F-4437-8B3A-B1F647573324}" destId="{25883430-9E3D-407E-812E-BB0F45BE8C2B}" srcOrd="0" destOrd="0" presId="urn:microsoft.com/office/officeart/2005/8/layout/orgChart1"/>
    <dgm:cxn modelId="{9DBE2FD1-6FC2-4238-884B-4EE2915EA06F}" type="presOf" srcId="{882A10B6-3A39-480E-AB16-AE801ED74B61}" destId="{3EA1D103-F2E5-4541-9F63-0A593D067B5E}" srcOrd="1" destOrd="0" presId="urn:microsoft.com/office/officeart/2005/8/layout/orgChart1"/>
    <dgm:cxn modelId="{2B66DFA5-9562-43A6-BEAC-88A3EE482F0D}" type="presOf" srcId="{6174580D-1978-41BB-9168-300677221AA1}" destId="{9832F4FC-DADF-4BEF-BEE9-88857427A4CA}" srcOrd="1" destOrd="0" presId="urn:microsoft.com/office/officeart/2005/8/layout/orgChart1"/>
    <dgm:cxn modelId="{ADD3DADF-C112-4F7C-BF47-6481B11072AE}" type="presOf" srcId="{CC4B5FE4-E59E-4165-A493-AE840BD0B83D}" destId="{75B7D42E-62FD-45B4-B2E0-AA1AF9BB68FF}" srcOrd="1" destOrd="0" presId="urn:microsoft.com/office/officeart/2005/8/layout/orgChart1"/>
    <dgm:cxn modelId="{CDC4832B-8AA2-4B29-98D5-B0A47B8A3BDB}" type="presOf" srcId="{75F29236-EEFA-4050-9F2F-7FF28F5789E7}" destId="{03AF064C-F129-49E2-90A9-7ADD01EDE134}" srcOrd="1" destOrd="0" presId="urn:microsoft.com/office/officeart/2005/8/layout/orgChart1"/>
    <dgm:cxn modelId="{D059B5AB-C2AF-4226-8C41-4FD7F43B4D35}" srcId="{75F29236-EEFA-4050-9F2F-7FF28F5789E7}" destId="{882A10B6-3A39-480E-AB16-AE801ED74B61}" srcOrd="3" destOrd="0" parTransId="{7A045580-32A2-4337-ADFF-BDC7FF78EB2E}" sibTransId="{A3A382C6-81DC-49AA-BFD2-5844524FE342}"/>
    <dgm:cxn modelId="{8F11886F-C76F-4ED3-95F0-EE1AC5293947}" type="presOf" srcId="{7A045580-32A2-4337-ADFF-BDC7FF78EB2E}" destId="{D21F5AD9-B363-42EA-8EED-B2BE46383D99}" srcOrd="0" destOrd="0" presId="urn:microsoft.com/office/officeart/2005/8/layout/orgChart1"/>
    <dgm:cxn modelId="{1FDB4873-C56B-4C9A-8973-9AB56A8D4299}" type="presOf" srcId="{968A30E4-AD88-492B-85D3-88C6BAA07F76}" destId="{8E778483-7CCB-4997-9E24-DDEBFBD9EC70}" srcOrd="1" destOrd="0" presId="urn:microsoft.com/office/officeart/2005/8/layout/orgChart1"/>
    <dgm:cxn modelId="{D4ACFE09-7DA5-49A0-95F4-F56C33EF6CE5}" type="presOf" srcId="{75F29236-EEFA-4050-9F2F-7FF28F5789E7}" destId="{29F83288-8C52-4692-B53D-B9CE3CE09261}" srcOrd="0" destOrd="0" presId="urn:microsoft.com/office/officeart/2005/8/layout/orgChart1"/>
    <dgm:cxn modelId="{ADC2624D-2B9D-4862-9E90-EFE3F3B9B381}" type="presOf" srcId="{95C4F269-2B20-4ADF-B441-A2DA3C1729A7}" destId="{BB339B5E-E543-4402-8C68-3BDC5D7AF7CB}" srcOrd="0" destOrd="0" presId="urn:microsoft.com/office/officeart/2005/8/layout/orgChart1"/>
    <dgm:cxn modelId="{E49F3AC3-C72A-449B-B156-50C54A78E530}" type="presOf" srcId="{63CF85E9-C48F-4437-8B3A-B1F647573324}" destId="{D5D5128B-3935-4C0B-960B-AC579D77FBBC}" srcOrd="1" destOrd="0" presId="urn:microsoft.com/office/officeart/2005/8/layout/orgChart1"/>
    <dgm:cxn modelId="{95684624-8FF7-4BF7-A77B-D03CDD467F1D}" type="presOf" srcId="{968A30E4-AD88-492B-85D3-88C6BAA07F76}" destId="{AF52275E-93C2-420A-A5AF-C2F66DA3D2F4}" srcOrd="0" destOrd="0" presId="urn:microsoft.com/office/officeart/2005/8/layout/orgChart1"/>
    <dgm:cxn modelId="{F564C853-D7BB-4B2A-A570-60797BF9C6D8}" srcId="{75F29236-EEFA-4050-9F2F-7FF28F5789E7}" destId="{968A30E4-AD88-492B-85D3-88C6BAA07F76}" srcOrd="2" destOrd="0" parTransId="{95C4F269-2B20-4ADF-B441-A2DA3C1729A7}" sibTransId="{5A9B109A-8637-4DBA-959B-E2CDBE43C453}"/>
    <dgm:cxn modelId="{6EFF431A-9482-47CA-8A69-DD8855EBC47F}" srcId="{E9E2442D-5236-44B6-8F0E-9B7EE9165693}" destId="{75F29236-EEFA-4050-9F2F-7FF28F5789E7}" srcOrd="0" destOrd="0" parTransId="{8AEABE29-1A4E-4755-BB87-9A48DE2360C7}" sibTransId="{794A551B-E8BD-41A9-8A08-122D3D74D388}"/>
    <dgm:cxn modelId="{B28AB824-E135-4B92-AA48-F16082D07A9A}" type="presOf" srcId="{4B16AEB5-C451-4E9D-9558-7045938E3106}" destId="{7D8D68D3-B526-48CD-A6AB-778F08463BD5}" srcOrd="0" destOrd="0" presId="urn:microsoft.com/office/officeart/2005/8/layout/orgChart1"/>
    <dgm:cxn modelId="{A6EFC008-5FA2-4670-9BEF-F9CD169718CC}" type="presOf" srcId="{6174580D-1978-41BB-9168-300677221AA1}" destId="{3EDEF493-22E4-4D3D-AB19-81F7D7A0EB67}" srcOrd="0" destOrd="0" presId="urn:microsoft.com/office/officeart/2005/8/layout/orgChart1"/>
    <dgm:cxn modelId="{6F05F75B-6075-4680-BC2B-6E135281D177}" type="presOf" srcId="{E9E2442D-5236-44B6-8F0E-9B7EE9165693}" destId="{DF17D0C7-2D0E-4720-BDE5-BCF2788880DC}" srcOrd="0" destOrd="0" presId="urn:microsoft.com/office/officeart/2005/8/layout/orgChart1"/>
    <dgm:cxn modelId="{6F01E4F6-9284-4897-83E9-0D48F826223F}" type="presOf" srcId="{CC4B5FE4-E59E-4165-A493-AE840BD0B83D}" destId="{14E8050A-0A7B-4B9C-9EB4-3BC01612E036}" srcOrd="0" destOrd="0" presId="urn:microsoft.com/office/officeart/2005/8/layout/orgChart1"/>
    <dgm:cxn modelId="{5C2C8890-6F5D-43C9-8758-B88F51843637}" srcId="{75F29236-EEFA-4050-9F2F-7FF28F5789E7}" destId="{63CF85E9-C48F-4437-8B3A-B1F647573324}" srcOrd="0" destOrd="0" parTransId="{4B16AEB5-C451-4E9D-9558-7045938E3106}" sibTransId="{88E901E8-DBD6-4FC5-AF03-3F3AF8AC83A5}"/>
    <dgm:cxn modelId="{23091416-959E-4DA5-A067-B8FC50ED5088}" type="presParOf" srcId="{DF17D0C7-2D0E-4720-BDE5-BCF2788880DC}" destId="{938523BA-13D6-4FD0-8770-81C4987A0D85}" srcOrd="0" destOrd="0" presId="urn:microsoft.com/office/officeart/2005/8/layout/orgChart1"/>
    <dgm:cxn modelId="{76AA9050-A928-4EC9-B1C4-59C4031FA6F5}" type="presParOf" srcId="{938523BA-13D6-4FD0-8770-81C4987A0D85}" destId="{656FF0DC-586C-4301-9E77-7B7EAD3A36F4}" srcOrd="0" destOrd="0" presId="urn:microsoft.com/office/officeart/2005/8/layout/orgChart1"/>
    <dgm:cxn modelId="{93BC2276-4F92-4048-BA5E-F4391129BB03}" type="presParOf" srcId="{656FF0DC-586C-4301-9E77-7B7EAD3A36F4}" destId="{29F83288-8C52-4692-B53D-B9CE3CE09261}" srcOrd="0" destOrd="0" presId="urn:microsoft.com/office/officeart/2005/8/layout/orgChart1"/>
    <dgm:cxn modelId="{1A5E6F31-7ECA-4B05-83A8-BA86E06B5ACC}" type="presParOf" srcId="{656FF0DC-586C-4301-9E77-7B7EAD3A36F4}" destId="{03AF064C-F129-49E2-90A9-7ADD01EDE134}" srcOrd="1" destOrd="0" presId="urn:microsoft.com/office/officeart/2005/8/layout/orgChart1"/>
    <dgm:cxn modelId="{B0D80FB0-6DF0-4A24-9828-140FA104F37F}" type="presParOf" srcId="{938523BA-13D6-4FD0-8770-81C4987A0D85}" destId="{0A0E0F31-98A3-4B60-ACCD-E007F1FF6934}" srcOrd="1" destOrd="0" presId="urn:microsoft.com/office/officeart/2005/8/layout/orgChart1"/>
    <dgm:cxn modelId="{C3CF4EC8-4AD2-4EC0-8F32-6CB405AB3322}" type="presParOf" srcId="{0A0E0F31-98A3-4B60-ACCD-E007F1FF6934}" destId="{3D023131-ABC3-457B-870C-B274C9602DDF}" srcOrd="0" destOrd="0" presId="urn:microsoft.com/office/officeart/2005/8/layout/orgChart1"/>
    <dgm:cxn modelId="{148F8D85-B194-40DF-A63C-1102B95A52DE}" type="presParOf" srcId="{0A0E0F31-98A3-4B60-ACCD-E007F1FF6934}" destId="{ACB63DB0-0B14-440F-AC08-79CB9C53C937}" srcOrd="1" destOrd="0" presId="urn:microsoft.com/office/officeart/2005/8/layout/orgChart1"/>
    <dgm:cxn modelId="{D487B395-0498-45C1-B68B-B8A4EE2C2011}" type="presParOf" srcId="{ACB63DB0-0B14-440F-AC08-79CB9C53C937}" destId="{81A14AAE-F5E6-4F2A-ADBB-9967B6D92F0B}" srcOrd="0" destOrd="0" presId="urn:microsoft.com/office/officeart/2005/8/layout/orgChart1"/>
    <dgm:cxn modelId="{B21EE141-359E-4E01-A1C6-E41018A9BF40}" type="presParOf" srcId="{81A14AAE-F5E6-4F2A-ADBB-9967B6D92F0B}" destId="{3EDEF493-22E4-4D3D-AB19-81F7D7A0EB67}" srcOrd="0" destOrd="0" presId="urn:microsoft.com/office/officeart/2005/8/layout/orgChart1"/>
    <dgm:cxn modelId="{B3FB2B49-F690-4261-BF23-B9D466370C4D}" type="presParOf" srcId="{81A14AAE-F5E6-4F2A-ADBB-9967B6D92F0B}" destId="{9832F4FC-DADF-4BEF-BEE9-88857427A4CA}" srcOrd="1" destOrd="0" presId="urn:microsoft.com/office/officeart/2005/8/layout/orgChart1"/>
    <dgm:cxn modelId="{66B8CC60-1BEC-42C5-B4B2-8E7FFBB15E58}" type="presParOf" srcId="{ACB63DB0-0B14-440F-AC08-79CB9C53C937}" destId="{388F827D-FD0B-4C1B-848E-ADBF0DB87F2A}" srcOrd="1" destOrd="0" presId="urn:microsoft.com/office/officeart/2005/8/layout/orgChart1"/>
    <dgm:cxn modelId="{2E062E38-FED0-4266-B2C4-41C5CD919E67}" type="presParOf" srcId="{ACB63DB0-0B14-440F-AC08-79CB9C53C937}" destId="{79BEDA5A-1D19-400E-84FA-338EDF52187B}" srcOrd="2" destOrd="0" presId="urn:microsoft.com/office/officeart/2005/8/layout/orgChart1"/>
    <dgm:cxn modelId="{8FC145C3-6223-426F-9C45-A79F0CED56F0}" type="presParOf" srcId="{0A0E0F31-98A3-4B60-ACCD-E007F1FF6934}" destId="{BB339B5E-E543-4402-8C68-3BDC5D7AF7CB}" srcOrd="2" destOrd="0" presId="urn:microsoft.com/office/officeart/2005/8/layout/orgChart1"/>
    <dgm:cxn modelId="{1FE54A33-0E01-4EF0-A43C-0D8BBCD9A72D}" type="presParOf" srcId="{0A0E0F31-98A3-4B60-ACCD-E007F1FF6934}" destId="{C79B8D9B-3576-43C8-880D-4F9CB7A7787B}" srcOrd="3" destOrd="0" presId="urn:microsoft.com/office/officeart/2005/8/layout/orgChart1"/>
    <dgm:cxn modelId="{FD51E44D-6908-4681-AE8E-DC6C166C2D52}" type="presParOf" srcId="{C79B8D9B-3576-43C8-880D-4F9CB7A7787B}" destId="{B301E7C3-D46F-48DD-B45E-E009AD86C73E}" srcOrd="0" destOrd="0" presId="urn:microsoft.com/office/officeart/2005/8/layout/orgChart1"/>
    <dgm:cxn modelId="{F47E7B03-9CD4-4CA4-9ACA-6A9438F26383}" type="presParOf" srcId="{B301E7C3-D46F-48DD-B45E-E009AD86C73E}" destId="{AF52275E-93C2-420A-A5AF-C2F66DA3D2F4}" srcOrd="0" destOrd="0" presId="urn:microsoft.com/office/officeart/2005/8/layout/orgChart1"/>
    <dgm:cxn modelId="{0992D33A-1393-45A1-B583-49D600CA3BB8}" type="presParOf" srcId="{B301E7C3-D46F-48DD-B45E-E009AD86C73E}" destId="{8E778483-7CCB-4997-9E24-DDEBFBD9EC70}" srcOrd="1" destOrd="0" presId="urn:microsoft.com/office/officeart/2005/8/layout/orgChart1"/>
    <dgm:cxn modelId="{510C11E0-7BF7-4F59-B120-4294782B0935}" type="presParOf" srcId="{C79B8D9B-3576-43C8-880D-4F9CB7A7787B}" destId="{8F076818-55B8-4DE4-9FA0-5228111996A3}" srcOrd="1" destOrd="0" presId="urn:microsoft.com/office/officeart/2005/8/layout/orgChart1"/>
    <dgm:cxn modelId="{4E8635DE-51D0-4591-A5DF-E9CD0A680E44}" type="presParOf" srcId="{8F076818-55B8-4DE4-9FA0-5228111996A3}" destId="{B443318B-8C3F-464B-AEF2-DACCFEB750C9}" srcOrd="0" destOrd="0" presId="urn:microsoft.com/office/officeart/2005/8/layout/orgChart1"/>
    <dgm:cxn modelId="{19312721-569E-4B2D-9AAA-2E30A55D687B}" type="presParOf" srcId="{8F076818-55B8-4DE4-9FA0-5228111996A3}" destId="{E94E30D2-677A-46E9-9ACF-7C0DFF4691CD}" srcOrd="1" destOrd="0" presId="urn:microsoft.com/office/officeart/2005/8/layout/orgChart1"/>
    <dgm:cxn modelId="{565707B1-029E-43AE-A70D-B7F6DC3E6BD3}" type="presParOf" srcId="{E94E30D2-677A-46E9-9ACF-7C0DFF4691CD}" destId="{1105B21E-2A80-4C2B-8D29-CF72CCC42900}" srcOrd="0" destOrd="0" presId="urn:microsoft.com/office/officeart/2005/8/layout/orgChart1"/>
    <dgm:cxn modelId="{004A9FEF-06D9-4266-8FB5-55C341E3095B}" type="presParOf" srcId="{1105B21E-2A80-4C2B-8D29-CF72CCC42900}" destId="{14E8050A-0A7B-4B9C-9EB4-3BC01612E036}" srcOrd="0" destOrd="0" presId="urn:microsoft.com/office/officeart/2005/8/layout/orgChart1"/>
    <dgm:cxn modelId="{946A05B4-AF83-4973-8DED-1D1B37178E22}" type="presParOf" srcId="{1105B21E-2A80-4C2B-8D29-CF72CCC42900}" destId="{75B7D42E-62FD-45B4-B2E0-AA1AF9BB68FF}" srcOrd="1" destOrd="0" presId="urn:microsoft.com/office/officeart/2005/8/layout/orgChart1"/>
    <dgm:cxn modelId="{E8AAB8EE-9FBF-4812-8FA7-80B13540E8D7}" type="presParOf" srcId="{E94E30D2-677A-46E9-9ACF-7C0DFF4691CD}" destId="{19A24EC4-33B9-4384-8C8E-8837CCB8E2A0}" srcOrd="1" destOrd="0" presId="urn:microsoft.com/office/officeart/2005/8/layout/orgChart1"/>
    <dgm:cxn modelId="{30241F47-A5C1-4023-B898-C5C4C6B5FD98}" type="presParOf" srcId="{E94E30D2-677A-46E9-9ACF-7C0DFF4691CD}" destId="{722C1E5F-9828-4EF8-BA58-5AE01B672983}" srcOrd="2" destOrd="0" presId="urn:microsoft.com/office/officeart/2005/8/layout/orgChart1"/>
    <dgm:cxn modelId="{D0AF4491-1A4B-4EE9-8907-E1DE67DDA917}" type="presParOf" srcId="{C79B8D9B-3576-43C8-880D-4F9CB7A7787B}" destId="{63D183FC-FDEA-405D-84AC-CDC71ECF37E2}" srcOrd="2" destOrd="0" presId="urn:microsoft.com/office/officeart/2005/8/layout/orgChart1"/>
    <dgm:cxn modelId="{EC301B04-167A-4762-812F-08054586D0E0}" type="presParOf" srcId="{0A0E0F31-98A3-4B60-ACCD-E007F1FF6934}" destId="{D21F5AD9-B363-42EA-8EED-B2BE46383D99}" srcOrd="4" destOrd="0" presId="urn:microsoft.com/office/officeart/2005/8/layout/orgChart1"/>
    <dgm:cxn modelId="{6F505726-B0D9-49EF-B6C4-032254443BE4}" type="presParOf" srcId="{0A0E0F31-98A3-4B60-ACCD-E007F1FF6934}" destId="{CCC0E6CA-409F-419F-B67F-B31E103266C5}" srcOrd="5" destOrd="0" presId="urn:microsoft.com/office/officeart/2005/8/layout/orgChart1"/>
    <dgm:cxn modelId="{1444AC97-B94B-48ED-8C9B-27F89F520725}" type="presParOf" srcId="{CCC0E6CA-409F-419F-B67F-B31E103266C5}" destId="{B9258B58-DAFA-4077-A093-52B9561D2F3E}" srcOrd="0" destOrd="0" presId="urn:microsoft.com/office/officeart/2005/8/layout/orgChart1"/>
    <dgm:cxn modelId="{6FAC713E-54A6-4455-BA66-C14266A435C5}" type="presParOf" srcId="{B9258B58-DAFA-4077-A093-52B9561D2F3E}" destId="{78DDCDC1-4E4F-49A6-9FBA-151FDB1A04A9}" srcOrd="0" destOrd="0" presId="urn:microsoft.com/office/officeart/2005/8/layout/orgChart1"/>
    <dgm:cxn modelId="{D3A8619A-43E3-49F0-903B-408A4854DBF0}" type="presParOf" srcId="{B9258B58-DAFA-4077-A093-52B9561D2F3E}" destId="{3EA1D103-F2E5-4541-9F63-0A593D067B5E}" srcOrd="1" destOrd="0" presId="urn:microsoft.com/office/officeart/2005/8/layout/orgChart1"/>
    <dgm:cxn modelId="{86C41D3D-A954-441D-AFEB-B9DCA07F0C00}" type="presParOf" srcId="{CCC0E6CA-409F-419F-B67F-B31E103266C5}" destId="{DD2E6266-FE6E-4319-812D-53E9D2DE8C70}" srcOrd="1" destOrd="0" presId="urn:microsoft.com/office/officeart/2005/8/layout/orgChart1"/>
    <dgm:cxn modelId="{11E8F598-EC7A-425D-9ACE-1F2EBA765C3A}" type="presParOf" srcId="{CCC0E6CA-409F-419F-B67F-B31E103266C5}" destId="{003CCC5D-FE75-41A3-977C-68D6CDF14C7A}" srcOrd="2" destOrd="0" presId="urn:microsoft.com/office/officeart/2005/8/layout/orgChart1"/>
    <dgm:cxn modelId="{429107CE-11E7-4EC5-982A-0F12D855E5F3}" type="presParOf" srcId="{938523BA-13D6-4FD0-8770-81C4987A0D85}" destId="{FEF28D7A-DB6D-4252-A39A-BC4AB708C4F3}" srcOrd="2" destOrd="0" presId="urn:microsoft.com/office/officeart/2005/8/layout/orgChart1"/>
    <dgm:cxn modelId="{BF7BEFD8-BE19-459D-849C-E0F3EF9F195A}" type="presParOf" srcId="{FEF28D7A-DB6D-4252-A39A-BC4AB708C4F3}" destId="{7D8D68D3-B526-48CD-A6AB-778F08463BD5}" srcOrd="0" destOrd="0" presId="urn:microsoft.com/office/officeart/2005/8/layout/orgChart1"/>
    <dgm:cxn modelId="{2137E1CB-6843-42FC-A5F3-CB09DAC8DE87}" type="presParOf" srcId="{FEF28D7A-DB6D-4252-A39A-BC4AB708C4F3}" destId="{A761FCD7-0517-48BB-B0DE-FF50D944C48E}" srcOrd="1" destOrd="0" presId="urn:microsoft.com/office/officeart/2005/8/layout/orgChart1"/>
    <dgm:cxn modelId="{A62B481C-8FE4-4EBA-9917-2FFFF08D7195}" type="presParOf" srcId="{A761FCD7-0517-48BB-B0DE-FF50D944C48E}" destId="{FFA9DC61-5389-4863-8E13-35BFA227AFA9}" srcOrd="0" destOrd="0" presId="urn:microsoft.com/office/officeart/2005/8/layout/orgChart1"/>
    <dgm:cxn modelId="{26BB01A8-041B-4B97-87EB-E495A7000213}" type="presParOf" srcId="{FFA9DC61-5389-4863-8E13-35BFA227AFA9}" destId="{25883430-9E3D-407E-812E-BB0F45BE8C2B}" srcOrd="0" destOrd="0" presId="urn:microsoft.com/office/officeart/2005/8/layout/orgChart1"/>
    <dgm:cxn modelId="{0B8EC679-1619-4EEA-AC8B-426A648FB128}" type="presParOf" srcId="{FFA9DC61-5389-4863-8E13-35BFA227AFA9}" destId="{D5D5128B-3935-4C0B-960B-AC579D77FBBC}" srcOrd="1" destOrd="0" presId="urn:microsoft.com/office/officeart/2005/8/layout/orgChart1"/>
    <dgm:cxn modelId="{A39C8E30-F257-4130-ADFB-9FEC9E6DFFC3}" type="presParOf" srcId="{A761FCD7-0517-48BB-B0DE-FF50D944C48E}" destId="{4F077A01-6AC1-4E17-9D67-88D6535DF87A}" srcOrd="1" destOrd="0" presId="urn:microsoft.com/office/officeart/2005/8/layout/orgChart1"/>
    <dgm:cxn modelId="{4913CFFA-BEBC-4FEE-93A6-91C03737A192}" type="presParOf" srcId="{A761FCD7-0517-48BB-B0DE-FF50D944C48E}" destId="{CA2A143A-1439-4C20-89BA-AE9DB190E51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727591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2219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64555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60612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8454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8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26" name="Google Shape;126;p8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Google Shape;127;p8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8" name="Google Shape;128;p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Google Shape;129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Google Shape;130;p8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31" name="Google Shape;131;p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Google Shape;132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Google Shape;133;p8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34" name="Google Shape;134;p8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" name="Google Shape;135;p8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6" name="Google Shape;136;p8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" name="Google Shape;138;p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9" name="Google Shape;139;p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1" name="Google Shape;141;p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xmlns="" id="{96A595E9-884D-4379-97B8-6A8B452D2B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75112" y="-36039"/>
            <a:ext cx="2047412" cy="5328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grpSp>
        <p:nvGrpSpPr>
          <p:cNvPr id="164" name="Google Shape;164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65" name="Google Shape;165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6" name="Google Shape;166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7" name="Google Shape;167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0" name="Google Shape;170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2" name="Google Shape;172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73" name="Google Shape;173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4" name="Google Shape;174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5" name="Google Shape;175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7" name="Google Shape;177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8" name="Google Shape;178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1" name="Imagem 20">
            <a:extLst>
              <a:ext uri="{FF2B5EF4-FFF2-40B4-BE49-F238E27FC236}">
                <a16:creationId xmlns:a16="http://schemas.microsoft.com/office/drawing/2014/main" xmlns="" id="{B86A3DEA-4FC1-4F37-885F-F5D78C946E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75112" y="-36039"/>
            <a:ext cx="2047412" cy="53280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  <p:sldLayoutId id="2147483656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pemeneses@yahoo.com.b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epositorio.enap.gov.br/handle/1/4094" TargetMode="External"/><Relationship Id="rId2" Type="http://schemas.openxmlformats.org/officeDocument/2006/relationships/hyperlink" Target="https://repositorio.enap.gov.br/handle/1/324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epositorio.enap.gov.br/handle/1/409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F:\unb_log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07"/>
          <a:stretch/>
        </p:blipFill>
        <p:spPr bwMode="auto">
          <a:xfrm>
            <a:off x="8172400" y="4650937"/>
            <a:ext cx="886469" cy="44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184;p11">
            <a:extLst>
              <a:ext uri="{FF2B5EF4-FFF2-40B4-BE49-F238E27FC236}">
                <a16:creationId xmlns:a16="http://schemas.microsoft.com/office/drawing/2014/main" xmlns="" id="{84CD08E9-509A-4ACA-87D6-1A6985C3EB1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85800" y="1090613"/>
            <a:ext cx="5542384" cy="29622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Dimensionamento da Força de Trabalho: </a:t>
            </a:r>
            <a:r>
              <a:rPr lang="pt-BR" dirty="0"/>
              <a:t>Desafios e Indução</a:t>
            </a:r>
            <a:endParaRPr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3A16A122-145B-47FE-BF2D-C96506476F7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39575" y="3507854"/>
            <a:ext cx="3257550" cy="84772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11DDD5FB-D133-439F-ADAC-11A9356B693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6"/>
          <a:stretch/>
        </p:blipFill>
        <p:spPr>
          <a:xfrm>
            <a:off x="-180528" y="-201312"/>
            <a:ext cx="5380308" cy="129192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CAF7EEB-63DE-4628-B1C2-21DB934E3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DF37B0D1-1976-4C72-80D4-D7C0F3427CB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6A9F36F6-ACD8-420E-9581-C3E0C7159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23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537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3F0E535-B992-4E08-AF5B-274B93560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AEA45849-C072-4C7D-9F1A-8B91A9BA887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BA388BCE-03A7-4B6F-8436-C030E574F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243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F7CD403-CCD6-469A-8851-4AE44235C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0493D76D-B192-43D1-B327-67E66B60AA8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20511F7A-4080-483D-BD0F-B5973F97F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572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115DA7A-112B-405E-BB90-F4B10A096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BB8C48DC-895E-44C5-AB66-E506B11C48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5120B904-2DFF-48D4-A5AF-6A837166D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168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18BCE4B-6275-4363-98ED-8753456F7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48A94A9B-9979-4215-AF0B-E8F367DD3B0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lang="pt-BR"/>
          </a:p>
        </p:txBody>
      </p:sp>
      <p:pic>
        <p:nvPicPr>
          <p:cNvPr id="5" name="Imagem 4" descr="Tela de computador com texto preto sobre fundo branco&#10;&#10;Descrição gerada automaticamente">
            <a:extLst>
              <a:ext uri="{FF2B5EF4-FFF2-40B4-BE49-F238E27FC236}">
                <a16:creationId xmlns:a16="http://schemas.microsoft.com/office/drawing/2014/main" xmlns="" id="{A7D6EF8C-9C88-4DBA-90C8-781578353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054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581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384A7A1-2D30-402E-B097-E4C73878A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DESAFIOS À INSTITUCIONALIZAÇÃO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70F653DD-FEB1-443E-8CFE-AF79543ACE69}"/>
              </a:ext>
            </a:extLst>
          </p:cNvPr>
          <p:cNvSpPr/>
          <p:nvPr/>
        </p:nvSpPr>
        <p:spPr>
          <a:xfrm>
            <a:off x="251519" y="1526168"/>
            <a:ext cx="419874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latin typeface="Roboto Condensed" panose="020B0604020202020204" charset="0"/>
                <a:ea typeface="Roboto Condensed" panose="020B0604020202020204" charset="0"/>
              </a:rPr>
              <a:t>Político-Institucionais: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pt-BR" dirty="0">
                <a:latin typeface="Roboto Condensed" panose="020B0604020202020204" charset="0"/>
                <a:ea typeface="Roboto Condensed" panose="020B0604020202020204" charset="0"/>
              </a:rPr>
              <a:t>Configuração política das organizações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pt-BR" dirty="0">
                <a:latin typeface="Roboto Condensed" panose="020B0604020202020204" charset="0"/>
                <a:ea typeface="Roboto Condensed" panose="020B0604020202020204" charset="0"/>
              </a:rPr>
              <a:t>Descontinuidade administrativa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pt-BR" dirty="0">
                <a:latin typeface="Roboto Condensed" panose="020B0604020202020204" charset="0"/>
                <a:ea typeface="Roboto Condensed" panose="020B0604020202020204" charset="0"/>
              </a:rPr>
              <a:t>Exigências de órgãos de controle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pt-BR" dirty="0">
                <a:latin typeface="Roboto Condensed" panose="020B0604020202020204" charset="0"/>
                <a:ea typeface="Roboto Condensed" panose="020B0604020202020204" charset="0"/>
              </a:rPr>
              <a:t>Ausência de normativos externos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pt-BR" dirty="0">
              <a:latin typeface="Roboto Condensed" panose="020B0604020202020204" charset="0"/>
              <a:ea typeface="Roboto Condensed" panose="020B0604020202020204" charset="0"/>
            </a:endParaRPr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pt-BR" dirty="0">
              <a:latin typeface="Roboto Condensed" panose="020B0604020202020204" charset="0"/>
              <a:ea typeface="Roboto Condensed" panose="020B0604020202020204" charset="0"/>
            </a:endParaRPr>
          </a:p>
          <a:p>
            <a:pPr lvl="3"/>
            <a:r>
              <a:rPr lang="pt-BR" b="1" dirty="0">
                <a:latin typeface="Roboto Condensed" panose="020B0604020202020204" charset="0"/>
                <a:ea typeface="Roboto Condensed" panose="020B0604020202020204" charset="0"/>
              </a:rPr>
              <a:t>Organizacionais: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pt-BR" dirty="0">
                <a:latin typeface="Roboto Condensed" panose="020B0604020202020204" charset="0"/>
                <a:ea typeface="Roboto Condensed" panose="020B0604020202020204" charset="0"/>
              </a:rPr>
              <a:t>Desalinhamento de valores organizacionais e individuais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pt-BR" dirty="0">
                <a:latin typeface="Roboto Condensed" panose="020B0604020202020204" charset="0"/>
                <a:ea typeface="Roboto Condensed" panose="020B0604020202020204" charset="0"/>
              </a:rPr>
              <a:t>Ausência de referências estratégicas e processuais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pt-BR" dirty="0">
                <a:latin typeface="Roboto Condensed" panose="020B0604020202020204" charset="0"/>
                <a:ea typeface="Roboto Condensed" panose="020B0604020202020204" charset="0"/>
              </a:rPr>
              <a:t>Níveis elevados de centralização, formalização e complexidade da organização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pt-BR" dirty="0">
                <a:latin typeface="Roboto Condensed" panose="020B0604020202020204" charset="0"/>
                <a:ea typeface="Roboto Condensed" panose="020B0604020202020204" charset="0"/>
              </a:rPr>
              <a:t>Ausência de normativos internos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pt-BR" dirty="0">
                <a:latin typeface="Roboto Condensed" panose="020B0604020202020204" charset="0"/>
                <a:ea typeface="Roboto Condensed" panose="020B0604020202020204" charset="0"/>
              </a:rPr>
              <a:t>Falta de engajamento de gestores e subordinados</a:t>
            </a:r>
          </a:p>
        </p:txBody>
      </p:sp>
      <p:sp>
        <p:nvSpPr>
          <p:cNvPr id="20" name="Google Shape;769;p37">
            <a:extLst>
              <a:ext uri="{FF2B5EF4-FFF2-40B4-BE49-F238E27FC236}">
                <a16:creationId xmlns:a16="http://schemas.microsoft.com/office/drawing/2014/main" xmlns="" id="{F135C2CA-951F-459E-BB79-26219F8A139D}"/>
              </a:ext>
            </a:extLst>
          </p:cNvPr>
          <p:cNvSpPr/>
          <p:nvPr/>
        </p:nvSpPr>
        <p:spPr>
          <a:xfrm>
            <a:off x="436303" y="609031"/>
            <a:ext cx="307185" cy="268458"/>
          </a:xfrm>
          <a:custGeom>
            <a:avLst/>
            <a:gdLst/>
            <a:ahLst/>
            <a:cxnLst/>
            <a:rect l="l" t="t" r="r" b="b"/>
            <a:pathLst>
              <a:path w="16221" h="14176" fill="none" extrusionOk="0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w="12175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xmlns="" id="{3ED25B98-26FC-4078-A330-4F604C2EA06C}"/>
              </a:ext>
            </a:extLst>
          </p:cNvPr>
          <p:cNvSpPr/>
          <p:nvPr/>
        </p:nvSpPr>
        <p:spPr>
          <a:xfrm>
            <a:off x="4860032" y="1456040"/>
            <a:ext cx="419874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latin typeface="Roboto Condensed" panose="020B0604020202020204" charset="0"/>
                <a:ea typeface="Roboto Condensed" panose="020B0604020202020204" charset="0"/>
              </a:rPr>
              <a:t>Setoriais (Unidade de Gestão de Pessoas):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Roboto Condensed" panose="020B0604020202020204" charset="0"/>
                <a:ea typeface="Roboto Condensed" panose="020B0604020202020204" charset="0"/>
              </a:rPr>
              <a:t>Falta de alinhamento entre políticas e processos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Roboto Condensed" panose="020B0604020202020204" charset="0"/>
                <a:ea typeface="Roboto Condensed" panose="020B0604020202020204" charset="0"/>
              </a:rPr>
              <a:t>Posicionamento da unidade de gestão de pessoas na base das estrutura organizacionais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Roboto Condensed" panose="020B0604020202020204" charset="0"/>
                <a:ea typeface="Roboto Condensed" panose="020B0604020202020204" charset="0"/>
              </a:rPr>
              <a:t>Níveis elevados de centralização, formalização e complexidade da organização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Roboto Condensed" panose="020B0604020202020204" charset="0"/>
                <a:ea typeface="Roboto Condensed" panose="020B0604020202020204" charset="0"/>
              </a:rPr>
              <a:t>Baixa participação e influência do setor nas decisões organizacionais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Roboto Condensed" panose="020B0604020202020204" charset="0"/>
                <a:ea typeface="Roboto Condensed" panose="020B0604020202020204" charset="0"/>
              </a:rPr>
              <a:t>Quantidade e perfil inadequado dos profissionais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Roboto Condensed" panose="020B0604020202020204" charset="0"/>
                <a:ea typeface="Roboto Condensed" panose="020B0604020202020204" charset="0"/>
              </a:rPr>
              <a:t>Falta de engajamento dos profissionais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Roboto Condensed" panose="020B0604020202020204" charset="0"/>
                <a:ea typeface="Roboto Condensed" panose="020B0604020202020204" charset="0"/>
              </a:rPr>
              <a:t>Restrição orçamentária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Roboto Condensed" panose="020B0604020202020204" charset="0"/>
                <a:ea typeface="Roboto Condensed" panose="020B0604020202020204" charset="0"/>
              </a:rPr>
              <a:t>Má reputação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Roboto Condensed" panose="020B0604020202020204" charset="0"/>
              <a:ea typeface="Roboto Condensed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Roboto Condensed" panose="020B0604020202020204" charset="0"/>
              <a:ea typeface="Roboto Condensed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Roboto Condensed" panose="020B0604020202020204" charset="0"/>
              <a:ea typeface="Roboto Condense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205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384A7A1-2D30-402E-B097-E4C73878A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DESAFIOS À INSTITUCIONALIZAÇÃO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70F653DD-FEB1-443E-8CFE-AF79543ACE69}"/>
              </a:ext>
            </a:extLst>
          </p:cNvPr>
          <p:cNvSpPr/>
          <p:nvPr/>
        </p:nvSpPr>
        <p:spPr>
          <a:xfrm>
            <a:off x="251519" y="1526168"/>
            <a:ext cx="4198745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latin typeface="Roboto Condensed" panose="020B0604020202020204" charset="0"/>
                <a:ea typeface="Roboto Condensed" panose="020B0604020202020204" charset="0"/>
              </a:rPr>
              <a:t>Político-Institucionais: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pt-BR" dirty="0">
                <a:latin typeface="Roboto Condensed" panose="020B0604020202020204" charset="0"/>
                <a:ea typeface="Roboto Condensed" panose="020B0604020202020204" charset="0"/>
              </a:rPr>
              <a:t>Redes interinstitucionais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pt-BR" dirty="0">
                <a:latin typeface="Roboto Condensed" panose="020B0604020202020204" charset="0"/>
                <a:ea typeface="Roboto Condensed" panose="020B0604020202020204" charset="0"/>
              </a:rPr>
              <a:t>Parcerias institucionais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pt-BR" dirty="0">
                <a:latin typeface="Roboto Condensed" panose="020B0604020202020204" charset="0"/>
                <a:ea typeface="Roboto Condensed" panose="020B0604020202020204" charset="0"/>
              </a:rPr>
              <a:t>Redes de relacionamento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pt-BR" dirty="0">
                <a:latin typeface="Roboto Condensed" panose="020B0604020202020204" charset="0"/>
                <a:ea typeface="Roboto Condensed" panose="020B0604020202020204" charset="0"/>
              </a:rPr>
              <a:t>Alianças estratégicas e táticas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pt-BR" dirty="0">
                <a:latin typeface="Roboto Condensed" panose="020B0604020202020204" charset="0"/>
                <a:ea typeface="Roboto Condensed" panose="020B0604020202020204" charset="0"/>
              </a:rPr>
              <a:t>Normatização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pt-BR" dirty="0">
              <a:latin typeface="Roboto Condensed" panose="020B0604020202020204" charset="0"/>
              <a:ea typeface="Roboto Condensed" panose="020B0604020202020204" charset="0"/>
            </a:endParaRPr>
          </a:p>
          <a:p>
            <a:pPr lvl="3"/>
            <a:r>
              <a:rPr lang="pt-BR" b="1" dirty="0">
                <a:latin typeface="Roboto Condensed" panose="020B0604020202020204" charset="0"/>
                <a:ea typeface="Roboto Condensed" panose="020B0604020202020204" charset="0"/>
              </a:rPr>
              <a:t>Organizacionais: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pt-BR" dirty="0">
                <a:latin typeface="Roboto Condensed" panose="020B0604020202020204" charset="0"/>
                <a:ea typeface="Roboto Condensed" panose="020B0604020202020204" charset="0"/>
              </a:rPr>
              <a:t>Análise organizacional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pt-BR" dirty="0">
                <a:latin typeface="Roboto Condensed" panose="020B0604020202020204" charset="0"/>
                <a:ea typeface="Roboto Condensed" panose="020B0604020202020204" charset="0"/>
              </a:rPr>
              <a:t>Políticas </a:t>
            </a:r>
            <a:r>
              <a:rPr lang="pt-BR" i="1" dirty="0">
                <a:latin typeface="Roboto Condensed" panose="020B0604020202020204" charset="0"/>
                <a:ea typeface="Roboto Condensed" panose="020B0604020202020204" charset="0"/>
              </a:rPr>
              <a:t>top-</a:t>
            </a:r>
            <a:r>
              <a:rPr lang="pt-BR" i="1" dirty="0" err="1">
                <a:latin typeface="Roboto Condensed" panose="020B0604020202020204" charset="0"/>
                <a:ea typeface="Roboto Condensed" panose="020B0604020202020204" charset="0"/>
              </a:rPr>
              <a:t>down</a:t>
            </a:r>
            <a:r>
              <a:rPr lang="pt-BR" dirty="0">
                <a:latin typeface="Roboto Condensed" panose="020B0604020202020204" charset="0"/>
                <a:ea typeface="Roboto Condensed" panose="020B0604020202020204" charset="0"/>
              </a:rPr>
              <a:t> e </a:t>
            </a:r>
            <a:r>
              <a:rPr lang="pt-BR" i="1" dirty="0" err="1">
                <a:latin typeface="Roboto Condensed" panose="020B0604020202020204" charset="0"/>
                <a:ea typeface="Roboto Condensed" panose="020B0604020202020204" charset="0"/>
              </a:rPr>
              <a:t>bottom-up</a:t>
            </a:r>
            <a:endParaRPr lang="pt-BR" i="1" dirty="0">
              <a:latin typeface="Roboto Condensed" panose="020B0604020202020204" charset="0"/>
              <a:ea typeface="Roboto Condensed" panose="020B0604020202020204" charset="0"/>
            </a:endParaRP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pt-BR" dirty="0">
                <a:latin typeface="Roboto Condensed" panose="020B0604020202020204" charset="0"/>
                <a:ea typeface="Roboto Condensed" panose="020B0604020202020204" charset="0"/>
              </a:rPr>
              <a:t>Sensibilização e capacitação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pt-BR" dirty="0">
                <a:latin typeface="Roboto Condensed" panose="020B0604020202020204" charset="0"/>
                <a:ea typeface="Roboto Condensed" panose="020B0604020202020204" charset="0"/>
              </a:rPr>
              <a:t>Estratégia e processos organizacionais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pt-BR" i="1" dirty="0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20" name="Google Shape;769;p37">
            <a:extLst>
              <a:ext uri="{FF2B5EF4-FFF2-40B4-BE49-F238E27FC236}">
                <a16:creationId xmlns:a16="http://schemas.microsoft.com/office/drawing/2014/main" xmlns="" id="{F135C2CA-951F-459E-BB79-26219F8A139D}"/>
              </a:ext>
            </a:extLst>
          </p:cNvPr>
          <p:cNvSpPr/>
          <p:nvPr/>
        </p:nvSpPr>
        <p:spPr>
          <a:xfrm>
            <a:off x="436303" y="609031"/>
            <a:ext cx="307185" cy="268458"/>
          </a:xfrm>
          <a:custGeom>
            <a:avLst/>
            <a:gdLst/>
            <a:ahLst/>
            <a:cxnLst/>
            <a:rect l="l" t="t" r="r" b="b"/>
            <a:pathLst>
              <a:path w="16221" h="14176" fill="none" extrusionOk="0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w="12175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xmlns="" id="{3ED25B98-26FC-4078-A330-4F604C2EA06C}"/>
              </a:ext>
            </a:extLst>
          </p:cNvPr>
          <p:cNvSpPr/>
          <p:nvPr/>
        </p:nvSpPr>
        <p:spPr>
          <a:xfrm>
            <a:off x="3707904" y="2067694"/>
            <a:ext cx="419874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latin typeface="Roboto Condensed" panose="020B0604020202020204" charset="0"/>
                <a:ea typeface="Roboto Condensed" panose="020B0604020202020204" charset="0"/>
              </a:rPr>
              <a:t>Setoriais (Unidade de Gestão de Pessoas):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Roboto Condensed" panose="020B0604020202020204" charset="0"/>
                <a:ea typeface="Roboto Condensed" panose="020B0604020202020204" charset="0"/>
              </a:rPr>
              <a:t>Sensibilização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Roboto Condensed" panose="020B0604020202020204" charset="0"/>
                <a:ea typeface="Roboto Condensed" panose="020B0604020202020204" charset="0"/>
              </a:rPr>
              <a:t>Desenvolvimento de habilidades políticas e técnicas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Roboto Condensed" panose="020B0604020202020204" charset="0"/>
                <a:ea typeface="Roboto Condensed" panose="020B0604020202020204" charset="0"/>
              </a:rPr>
              <a:t>Princípios, planos e processos de pessoal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Roboto Condensed" panose="020B0604020202020204" charset="0"/>
                <a:ea typeface="Roboto Condensed" panose="020B0604020202020204" charset="0"/>
              </a:rPr>
              <a:t>Redes de facilitação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Roboto Condensed" panose="020B0604020202020204" charset="0"/>
                <a:ea typeface="Roboto Condensed" panose="020B0604020202020204" charset="0"/>
              </a:rPr>
              <a:t>Sistemas de gestão de pessoas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Roboto Condensed" panose="020B0604020202020204" charset="0"/>
                <a:ea typeface="Roboto Condensed" panose="020B0604020202020204" charset="0"/>
              </a:rPr>
              <a:t>Comitês intersetoriais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xmlns="" id="{9AB3D691-972E-4E4E-97D1-AC50180CF5F0}"/>
              </a:ext>
            </a:extLst>
          </p:cNvPr>
          <p:cNvCxnSpPr/>
          <p:nvPr/>
        </p:nvCxnSpPr>
        <p:spPr>
          <a:xfrm flipV="1">
            <a:off x="2339752" y="2859782"/>
            <a:ext cx="5832648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8EAD5CB0-29F1-4EBA-AD7B-B9BF2E72B2F1}"/>
              </a:ext>
            </a:extLst>
          </p:cNvPr>
          <p:cNvSpPr/>
          <p:nvPr/>
        </p:nvSpPr>
        <p:spPr>
          <a:xfrm>
            <a:off x="4488551" y="4123842"/>
            <a:ext cx="41987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latin typeface="Roboto Condensed" panose="020B0604020202020204" charset="0"/>
                <a:ea typeface="Roboto Condensed" panose="020B0604020202020204" charset="0"/>
              </a:rPr>
              <a:t>POLÍTICA ORGANIZACIONALS E GESTÃO DE PESSOAS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41B3EEFD-4D93-4BE7-9EF5-5AB3217E71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6"/>
          <a:stretch/>
        </p:blipFill>
        <p:spPr>
          <a:xfrm>
            <a:off x="2854648" y="4125838"/>
            <a:ext cx="4216847" cy="1012552"/>
          </a:xfrm>
          <a:prstGeom prst="rect">
            <a:avLst/>
          </a:prstGeom>
        </p:spPr>
      </p:pic>
      <p:sp>
        <p:nvSpPr>
          <p:cNvPr id="12" name="Google Shape;769;p37">
            <a:extLst>
              <a:ext uri="{FF2B5EF4-FFF2-40B4-BE49-F238E27FC236}">
                <a16:creationId xmlns:a16="http://schemas.microsoft.com/office/drawing/2014/main" xmlns="" id="{9A21BBAF-A22E-4336-95E3-4A39290BFB72}"/>
              </a:ext>
            </a:extLst>
          </p:cNvPr>
          <p:cNvSpPr/>
          <p:nvPr/>
        </p:nvSpPr>
        <p:spPr>
          <a:xfrm>
            <a:off x="6372200" y="3496069"/>
            <a:ext cx="773140" cy="586485"/>
          </a:xfrm>
          <a:custGeom>
            <a:avLst/>
            <a:gdLst/>
            <a:ahLst/>
            <a:cxnLst/>
            <a:rect l="l" t="t" r="r" b="b"/>
            <a:pathLst>
              <a:path w="16221" h="14176" fill="none" extrusionOk="0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solidFill>
            <a:srgbClr val="FF0000"/>
          </a:solidFill>
          <a:ln w="12175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5311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A1B7937-0068-41D3-BF40-A99CD4EC4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411510"/>
            <a:ext cx="5258400" cy="766200"/>
          </a:xfrm>
        </p:spPr>
        <p:txBody>
          <a:bodyPr/>
          <a:lstStyle/>
          <a:p>
            <a:r>
              <a:rPr lang="pt-BR" dirty="0"/>
              <a:t>DFT E GESTÃO DE PESSOAS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D701C7E4-9398-4A79-967C-5C5F39DF63A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7575192" y="4235754"/>
            <a:ext cx="1487400" cy="315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 lang="pt-BR" dirty="0"/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xmlns="" id="{CE8EA5C6-AB32-442F-9220-929744032012}"/>
              </a:ext>
            </a:extLst>
          </p:cNvPr>
          <p:cNvSpPr/>
          <p:nvPr/>
        </p:nvSpPr>
        <p:spPr>
          <a:xfrm>
            <a:off x="3199198" y="2969475"/>
            <a:ext cx="1590072" cy="588616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Desempenho no Trabalho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xmlns="" id="{DB8D7D91-901F-424D-A972-ED5704DB57DC}"/>
              </a:ext>
            </a:extLst>
          </p:cNvPr>
          <p:cNvSpPr/>
          <p:nvPr/>
        </p:nvSpPr>
        <p:spPr>
          <a:xfrm>
            <a:off x="1840784" y="4054605"/>
            <a:ext cx="2236898" cy="557456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dirty="0">
                <a:solidFill>
                  <a:schemeClr val="dk1"/>
                </a:solidFill>
              </a:rPr>
              <a:t>Conhecimentos, habilidades e atitudes</a:t>
            </a:r>
          </a:p>
        </p:txBody>
      </p:sp>
      <p:sp>
        <p:nvSpPr>
          <p:cNvPr id="7" name="Seta: para a Direita 6">
            <a:extLst>
              <a:ext uri="{FF2B5EF4-FFF2-40B4-BE49-F238E27FC236}">
                <a16:creationId xmlns:a16="http://schemas.microsoft.com/office/drawing/2014/main" xmlns="" id="{763AAFF4-F3E7-4625-9502-B20CAC9CF208}"/>
              </a:ext>
            </a:extLst>
          </p:cNvPr>
          <p:cNvSpPr/>
          <p:nvPr/>
        </p:nvSpPr>
        <p:spPr>
          <a:xfrm>
            <a:off x="2779213" y="3141795"/>
            <a:ext cx="360040" cy="21602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: para a Direita 7">
            <a:extLst>
              <a:ext uri="{FF2B5EF4-FFF2-40B4-BE49-F238E27FC236}">
                <a16:creationId xmlns:a16="http://schemas.microsoft.com/office/drawing/2014/main" xmlns="" id="{203C814B-8855-4CEF-A6A9-F02BA6BF3C09}"/>
              </a:ext>
            </a:extLst>
          </p:cNvPr>
          <p:cNvSpPr/>
          <p:nvPr/>
        </p:nvSpPr>
        <p:spPr>
          <a:xfrm>
            <a:off x="4881909" y="3174044"/>
            <a:ext cx="360040" cy="21602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1" name="Google Shape;631;p37">
            <a:extLst>
              <a:ext uri="{FF2B5EF4-FFF2-40B4-BE49-F238E27FC236}">
                <a16:creationId xmlns:a16="http://schemas.microsoft.com/office/drawing/2014/main" xmlns="" id="{F7299290-B5DD-4BA0-994D-848459612FDC}"/>
              </a:ext>
            </a:extLst>
          </p:cNvPr>
          <p:cNvGrpSpPr/>
          <p:nvPr/>
        </p:nvGrpSpPr>
        <p:grpSpPr>
          <a:xfrm>
            <a:off x="336060" y="585457"/>
            <a:ext cx="323793" cy="339493"/>
            <a:chOff x="5961125" y="1623900"/>
            <a:chExt cx="427450" cy="448175"/>
          </a:xfrm>
        </p:grpSpPr>
        <p:sp>
          <p:nvSpPr>
            <p:cNvPr id="12" name="Google Shape;632;p37">
              <a:extLst>
                <a:ext uri="{FF2B5EF4-FFF2-40B4-BE49-F238E27FC236}">
                  <a16:creationId xmlns:a16="http://schemas.microsoft.com/office/drawing/2014/main" xmlns="" id="{609D2D9A-2725-4347-B0F2-86591B181A1D}"/>
                </a:ext>
              </a:extLst>
            </p:cNvPr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33;p37">
              <a:extLst>
                <a:ext uri="{FF2B5EF4-FFF2-40B4-BE49-F238E27FC236}">
                  <a16:creationId xmlns:a16="http://schemas.microsoft.com/office/drawing/2014/main" xmlns="" id="{18023C60-F0E0-4586-BB9A-7506449C1A37}"/>
                </a:ext>
              </a:extLst>
            </p:cNvPr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34;p37">
              <a:extLst>
                <a:ext uri="{FF2B5EF4-FFF2-40B4-BE49-F238E27FC236}">
                  <a16:creationId xmlns:a16="http://schemas.microsoft.com/office/drawing/2014/main" xmlns="" id="{E66782E8-91C4-4FF0-A591-B91F19674DCC}"/>
                </a:ext>
              </a:extLst>
            </p:cNvPr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35;p37">
              <a:extLst>
                <a:ext uri="{FF2B5EF4-FFF2-40B4-BE49-F238E27FC236}">
                  <a16:creationId xmlns:a16="http://schemas.microsoft.com/office/drawing/2014/main" xmlns="" id="{00567EB3-650B-4FF0-93B3-BEF2D11144BA}"/>
                </a:ext>
              </a:extLst>
            </p:cNvPr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36;p37">
              <a:extLst>
                <a:ext uri="{FF2B5EF4-FFF2-40B4-BE49-F238E27FC236}">
                  <a16:creationId xmlns:a16="http://schemas.microsoft.com/office/drawing/2014/main" xmlns="" id="{E5C0B134-ECE3-49AF-9EC4-402A9F8E35B7}"/>
                </a:ext>
              </a:extLst>
            </p:cNvPr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37;p37">
              <a:extLst>
                <a:ext uri="{FF2B5EF4-FFF2-40B4-BE49-F238E27FC236}">
                  <a16:creationId xmlns:a16="http://schemas.microsoft.com/office/drawing/2014/main" xmlns="" id="{7B455C5A-13B1-446E-A3DA-107BD0975B2B}"/>
                </a:ext>
              </a:extLst>
            </p:cNvPr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38;p37">
              <a:extLst>
                <a:ext uri="{FF2B5EF4-FFF2-40B4-BE49-F238E27FC236}">
                  <a16:creationId xmlns:a16="http://schemas.microsoft.com/office/drawing/2014/main" xmlns="" id="{8621C886-27BF-41DA-AD92-0239735459FF}"/>
                </a:ext>
              </a:extLst>
            </p:cNvPr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xmlns="" id="{18E4ADBB-EE71-4D00-A2D2-8664F84B834C}"/>
              </a:ext>
            </a:extLst>
          </p:cNvPr>
          <p:cNvSpPr/>
          <p:nvPr/>
        </p:nvSpPr>
        <p:spPr>
          <a:xfrm>
            <a:off x="4361399" y="4054605"/>
            <a:ext cx="2042447" cy="557456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Contexto Psicossocial e Material de Trabalho</a:t>
            </a:r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xmlns="" id="{3106AD0A-92B9-43F4-94EB-766917026B52}"/>
              </a:ext>
            </a:extLst>
          </p:cNvPr>
          <p:cNvSpPr/>
          <p:nvPr/>
        </p:nvSpPr>
        <p:spPr>
          <a:xfrm>
            <a:off x="293252" y="1443492"/>
            <a:ext cx="1872208" cy="56995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Metas organizacionais</a:t>
            </a:r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xmlns="" id="{21E364D2-B175-4A02-A17D-CAF06AE62A23}"/>
              </a:ext>
            </a:extLst>
          </p:cNvPr>
          <p:cNvSpPr/>
          <p:nvPr/>
        </p:nvSpPr>
        <p:spPr>
          <a:xfrm>
            <a:off x="576464" y="2193737"/>
            <a:ext cx="1872208" cy="58146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Metas setoriais</a:t>
            </a: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xmlns="" id="{60C00847-9843-4023-B8FC-2F8EF87E62FB}"/>
              </a:ext>
            </a:extLst>
          </p:cNvPr>
          <p:cNvSpPr/>
          <p:nvPr/>
        </p:nvSpPr>
        <p:spPr>
          <a:xfrm>
            <a:off x="845291" y="2955499"/>
            <a:ext cx="1872208" cy="5886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Metas individuais</a:t>
            </a:r>
          </a:p>
        </p:txBody>
      </p:sp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xmlns="" id="{C0B0F4EE-1AEC-424A-ADE9-6D8713E5541B}"/>
              </a:ext>
            </a:extLst>
          </p:cNvPr>
          <p:cNvSpPr/>
          <p:nvPr/>
        </p:nvSpPr>
        <p:spPr>
          <a:xfrm>
            <a:off x="5372657" y="2955499"/>
            <a:ext cx="1872208" cy="5886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Produtividade individual</a:t>
            </a:r>
          </a:p>
        </p:txBody>
      </p:sp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xmlns="" id="{4B933455-819A-4AA5-A5A7-1E8FD515D71A}"/>
              </a:ext>
            </a:extLst>
          </p:cNvPr>
          <p:cNvSpPr/>
          <p:nvPr/>
        </p:nvSpPr>
        <p:spPr>
          <a:xfrm>
            <a:off x="5702984" y="2221471"/>
            <a:ext cx="1872208" cy="58861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Produtividade setorial</a:t>
            </a:r>
          </a:p>
        </p:txBody>
      </p:sp>
      <p:sp>
        <p:nvSpPr>
          <p:cNvPr id="28" name="Retângulo: Cantos Arredondados 27">
            <a:extLst>
              <a:ext uri="{FF2B5EF4-FFF2-40B4-BE49-F238E27FC236}">
                <a16:creationId xmlns:a16="http://schemas.microsoft.com/office/drawing/2014/main" xmlns="" id="{3ECC4D56-0B28-47E9-8C47-10B8002D3A3B}"/>
              </a:ext>
            </a:extLst>
          </p:cNvPr>
          <p:cNvSpPr/>
          <p:nvPr/>
        </p:nvSpPr>
        <p:spPr>
          <a:xfrm>
            <a:off x="6084168" y="1487443"/>
            <a:ext cx="1872208" cy="58861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Produtividade organizacional</a:t>
            </a:r>
          </a:p>
        </p:txBody>
      </p:sp>
      <p:sp>
        <p:nvSpPr>
          <p:cNvPr id="29" name="Seta: para Baixo 28">
            <a:extLst>
              <a:ext uri="{FF2B5EF4-FFF2-40B4-BE49-F238E27FC236}">
                <a16:creationId xmlns:a16="http://schemas.microsoft.com/office/drawing/2014/main" xmlns="" id="{C427F0DE-F302-457F-AFEE-BDE74C6CD543}"/>
              </a:ext>
            </a:extLst>
          </p:cNvPr>
          <p:cNvSpPr/>
          <p:nvPr/>
        </p:nvSpPr>
        <p:spPr>
          <a:xfrm rot="20029662">
            <a:off x="277727" y="2090883"/>
            <a:ext cx="280620" cy="1156315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Seta: para Baixo 29">
            <a:extLst>
              <a:ext uri="{FF2B5EF4-FFF2-40B4-BE49-F238E27FC236}">
                <a16:creationId xmlns:a16="http://schemas.microsoft.com/office/drawing/2014/main" xmlns="" id="{1254FDE3-0FE5-4199-B854-F204179AA5B4}"/>
              </a:ext>
            </a:extLst>
          </p:cNvPr>
          <p:cNvSpPr/>
          <p:nvPr/>
        </p:nvSpPr>
        <p:spPr>
          <a:xfrm rot="12401062">
            <a:off x="7597378" y="2127401"/>
            <a:ext cx="280620" cy="1156315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Seta: para a Direita Listrada 30">
            <a:extLst>
              <a:ext uri="{FF2B5EF4-FFF2-40B4-BE49-F238E27FC236}">
                <a16:creationId xmlns:a16="http://schemas.microsoft.com/office/drawing/2014/main" xmlns="" id="{389F5CC3-CA90-4E80-B6FD-A4CC320C3D89}"/>
              </a:ext>
            </a:extLst>
          </p:cNvPr>
          <p:cNvSpPr/>
          <p:nvPr/>
        </p:nvSpPr>
        <p:spPr>
          <a:xfrm rot="3854837">
            <a:off x="2117732" y="3692530"/>
            <a:ext cx="432048" cy="219669"/>
          </a:xfrm>
          <a:prstGeom prst="strip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Seta: para a Direita Listrada 31">
            <a:extLst>
              <a:ext uri="{FF2B5EF4-FFF2-40B4-BE49-F238E27FC236}">
                <a16:creationId xmlns:a16="http://schemas.microsoft.com/office/drawing/2014/main" xmlns="" id="{1136CD07-8784-48D7-A572-0271B42905D1}"/>
              </a:ext>
            </a:extLst>
          </p:cNvPr>
          <p:cNvSpPr/>
          <p:nvPr/>
        </p:nvSpPr>
        <p:spPr>
          <a:xfrm rot="6886634">
            <a:off x="3355097" y="3702602"/>
            <a:ext cx="432048" cy="219669"/>
          </a:xfrm>
          <a:prstGeom prst="strip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Seta: para a Direita Listrada 32">
            <a:extLst>
              <a:ext uri="{FF2B5EF4-FFF2-40B4-BE49-F238E27FC236}">
                <a16:creationId xmlns:a16="http://schemas.microsoft.com/office/drawing/2014/main" xmlns="" id="{76A7C2BE-094D-42A5-8169-902055A3F347}"/>
              </a:ext>
            </a:extLst>
          </p:cNvPr>
          <p:cNvSpPr/>
          <p:nvPr/>
        </p:nvSpPr>
        <p:spPr>
          <a:xfrm rot="14365356">
            <a:off x="4399677" y="3676138"/>
            <a:ext cx="432048" cy="219669"/>
          </a:xfrm>
          <a:prstGeom prst="strip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Seta: para a Direita Listrada 33">
            <a:extLst>
              <a:ext uri="{FF2B5EF4-FFF2-40B4-BE49-F238E27FC236}">
                <a16:creationId xmlns:a16="http://schemas.microsoft.com/office/drawing/2014/main" xmlns="" id="{5A362CE1-187E-4D6F-856B-17F3E536A2A7}"/>
              </a:ext>
            </a:extLst>
          </p:cNvPr>
          <p:cNvSpPr/>
          <p:nvPr/>
        </p:nvSpPr>
        <p:spPr>
          <a:xfrm rot="17872993">
            <a:off x="5385630" y="3675685"/>
            <a:ext cx="432048" cy="219669"/>
          </a:xfrm>
          <a:prstGeom prst="strip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xmlns="" id="{237EDFDE-7437-47DB-90C6-738A7B72C61D}"/>
              </a:ext>
            </a:extLst>
          </p:cNvPr>
          <p:cNvCxnSpPr/>
          <p:nvPr/>
        </p:nvCxnSpPr>
        <p:spPr>
          <a:xfrm>
            <a:off x="2333756" y="1443492"/>
            <a:ext cx="445457" cy="13665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xmlns="" id="{F6AA2960-08D7-4D64-8494-124654DBB8EB}"/>
              </a:ext>
            </a:extLst>
          </p:cNvPr>
          <p:cNvCxnSpPr/>
          <p:nvPr/>
        </p:nvCxnSpPr>
        <p:spPr>
          <a:xfrm>
            <a:off x="2779213" y="2810087"/>
            <a:ext cx="27288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ixaDeTexto 38">
            <a:extLst>
              <a:ext uri="{FF2B5EF4-FFF2-40B4-BE49-F238E27FC236}">
                <a16:creationId xmlns:a16="http://schemas.microsoft.com/office/drawing/2014/main" xmlns="" id="{9F116696-9636-4BEE-BC3A-6672BA10AC77}"/>
              </a:ext>
            </a:extLst>
          </p:cNvPr>
          <p:cNvSpPr txBox="1"/>
          <p:nvPr/>
        </p:nvSpPr>
        <p:spPr>
          <a:xfrm>
            <a:off x="2779213" y="2275642"/>
            <a:ext cx="1980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Política de Gestão do Desempenho</a:t>
            </a:r>
          </a:p>
        </p:txBody>
      </p:sp>
      <p:cxnSp>
        <p:nvCxnSpPr>
          <p:cNvPr id="40" name="Conector reto 39">
            <a:extLst>
              <a:ext uri="{FF2B5EF4-FFF2-40B4-BE49-F238E27FC236}">
                <a16:creationId xmlns:a16="http://schemas.microsoft.com/office/drawing/2014/main" xmlns="" id="{B857A2E1-1ED3-4CF6-9F22-C09900D77269}"/>
              </a:ext>
            </a:extLst>
          </p:cNvPr>
          <p:cNvCxnSpPr/>
          <p:nvPr/>
        </p:nvCxnSpPr>
        <p:spPr>
          <a:xfrm>
            <a:off x="1265343" y="4731990"/>
            <a:ext cx="27288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ixaDeTexto 40">
            <a:extLst>
              <a:ext uri="{FF2B5EF4-FFF2-40B4-BE49-F238E27FC236}">
                <a16:creationId xmlns:a16="http://schemas.microsoft.com/office/drawing/2014/main" xmlns="" id="{C2B18B47-6891-4696-8CD2-048C94FDE49C}"/>
              </a:ext>
            </a:extLst>
          </p:cNvPr>
          <p:cNvSpPr txBox="1"/>
          <p:nvPr/>
        </p:nvSpPr>
        <p:spPr>
          <a:xfrm>
            <a:off x="296862" y="4731990"/>
            <a:ext cx="4153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Política de Capacitação e Desenvolvimento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xmlns="" id="{B6DC935A-20DB-43BA-86A0-990184FE4A71}"/>
              </a:ext>
            </a:extLst>
          </p:cNvPr>
          <p:cNvSpPr txBox="1"/>
          <p:nvPr/>
        </p:nvSpPr>
        <p:spPr>
          <a:xfrm>
            <a:off x="4301666" y="4743115"/>
            <a:ext cx="2996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Política de Qualidade de Vida</a:t>
            </a:r>
          </a:p>
        </p:txBody>
      </p:sp>
      <p:cxnSp>
        <p:nvCxnSpPr>
          <p:cNvPr id="44" name="Conector reto 43">
            <a:extLst>
              <a:ext uri="{FF2B5EF4-FFF2-40B4-BE49-F238E27FC236}">
                <a16:creationId xmlns:a16="http://schemas.microsoft.com/office/drawing/2014/main" xmlns="" id="{EE1713A7-AEFB-475E-89EA-3E587063CB7C}"/>
              </a:ext>
            </a:extLst>
          </p:cNvPr>
          <p:cNvCxnSpPr/>
          <p:nvPr/>
        </p:nvCxnSpPr>
        <p:spPr>
          <a:xfrm>
            <a:off x="4356485" y="4729139"/>
            <a:ext cx="27288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>
            <a:extLst>
              <a:ext uri="{FF2B5EF4-FFF2-40B4-BE49-F238E27FC236}">
                <a16:creationId xmlns:a16="http://schemas.microsoft.com/office/drawing/2014/main" xmlns="" id="{F4B9777E-5809-4F80-9800-5A9AA38E6783}"/>
              </a:ext>
            </a:extLst>
          </p:cNvPr>
          <p:cNvCxnSpPr>
            <a:cxnSpLocks/>
          </p:cNvCxnSpPr>
          <p:nvPr/>
        </p:nvCxnSpPr>
        <p:spPr>
          <a:xfrm flipH="1">
            <a:off x="7439746" y="1563638"/>
            <a:ext cx="1127790" cy="22218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CaixaDeTexto 49">
            <a:extLst>
              <a:ext uri="{FF2B5EF4-FFF2-40B4-BE49-F238E27FC236}">
                <a16:creationId xmlns:a16="http://schemas.microsoft.com/office/drawing/2014/main" xmlns="" id="{CE7C7C70-10C0-4298-B9E5-23A01ADDAD0D}"/>
              </a:ext>
            </a:extLst>
          </p:cNvPr>
          <p:cNvSpPr txBox="1"/>
          <p:nvPr/>
        </p:nvSpPr>
        <p:spPr>
          <a:xfrm>
            <a:off x="7793838" y="3096209"/>
            <a:ext cx="1205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Política de DFT</a:t>
            </a:r>
          </a:p>
        </p:txBody>
      </p:sp>
      <p:cxnSp>
        <p:nvCxnSpPr>
          <p:cNvPr id="51" name="Conector reto 50">
            <a:extLst>
              <a:ext uri="{FF2B5EF4-FFF2-40B4-BE49-F238E27FC236}">
                <a16:creationId xmlns:a16="http://schemas.microsoft.com/office/drawing/2014/main" xmlns="" id="{F4C7AFBA-F79C-4ED3-BA38-3B1C34595B67}"/>
              </a:ext>
            </a:extLst>
          </p:cNvPr>
          <p:cNvCxnSpPr>
            <a:cxnSpLocks/>
          </p:cNvCxnSpPr>
          <p:nvPr/>
        </p:nvCxnSpPr>
        <p:spPr>
          <a:xfrm flipV="1">
            <a:off x="6373242" y="3785519"/>
            <a:ext cx="1066504" cy="2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623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6F0ABFBE-5D7D-4DF0-924B-A3D99206F20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 lang="pt-BR"/>
          </a:p>
        </p:txBody>
      </p:sp>
      <p:sp>
        <p:nvSpPr>
          <p:cNvPr id="3" name="Shape 273">
            <a:extLst>
              <a:ext uri="{FF2B5EF4-FFF2-40B4-BE49-F238E27FC236}">
                <a16:creationId xmlns:a16="http://schemas.microsoft.com/office/drawing/2014/main" xmlns="" id="{3790327A-21FF-4A59-9EAC-D17E64BEE577}"/>
              </a:ext>
            </a:extLst>
          </p:cNvPr>
          <p:cNvSpPr txBox="1">
            <a:spLocks/>
          </p:cNvSpPr>
          <p:nvPr/>
        </p:nvSpPr>
        <p:spPr>
          <a:xfrm>
            <a:off x="1332696" y="843558"/>
            <a:ext cx="3235492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pt-BR" sz="6000" dirty="0">
                <a:solidFill>
                  <a:schemeClr val="accent4">
                    <a:lumMod val="50000"/>
                  </a:schemeClr>
                </a:solidFill>
              </a:rPr>
              <a:t>Dúvidas?!</a:t>
            </a:r>
          </a:p>
        </p:txBody>
      </p:sp>
      <p:pic>
        <p:nvPicPr>
          <p:cNvPr id="1026" name="Picture 2" descr="Resultado de imagem para dÃºvida png">
            <a:extLst>
              <a:ext uri="{FF2B5EF4-FFF2-40B4-BE49-F238E27FC236}">
                <a16:creationId xmlns:a16="http://schemas.microsoft.com/office/drawing/2014/main" xmlns="" id="{CA4916AC-DA19-41A9-922E-63B41D116E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9"/>
          <a:stretch/>
        </p:blipFill>
        <p:spPr bwMode="auto">
          <a:xfrm>
            <a:off x="45641" y="1734372"/>
            <a:ext cx="5117380" cy="238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F:\unb_logo.png">
            <a:extLst>
              <a:ext uri="{FF2B5EF4-FFF2-40B4-BE49-F238E27FC236}">
                <a16:creationId xmlns:a16="http://schemas.microsoft.com/office/drawing/2014/main" xmlns="" id="{3BA49D4E-0930-4235-8EFC-41E89871CF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07"/>
          <a:stretch/>
        </p:blipFill>
        <p:spPr bwMode="auto">
          <a:xfrm>
            <a:off x="8100392" y="2562705"/>
            <a:ext cx="886469" cy="44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1B1C5933-30F0-45EB-9151-523401F6A18E}"/>
              </a:ext>
            </a:extLst>
          </p:cNvPr>
          <p:cNvSpPr txBox="1"/>
          <p:nvPr/>
        </p:nvSpPr>
        <p:spPr>
          <a:xfrm>
            <a:off x="6433307" y="3003798"/>
            <a:ext cx="26642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/>
              <a:t>Prof. Pedro Meneses</a:t>
            </a:r>
          </a:p>
          <a:p>
            <a:pPr algn="r"/>
            <a:r>
              <a:rPr lang="pt-BR" sz="1200" dirty="0"/>
              <a:t>UnB/ FACE/ ADM e PPGA</a:t>
            </a:r>
          </a:p>
          <a:p>
            <a:pPr algn="r"/>
            <a:r>
              <a:rPr lang="pt-BR" sz="1200" dirty="0">
                <a:hlinkClick r:id="rId4"/>
              </a:rPr>
              <a:t>pemeneses@yahoo.com.br</a:t>
            </a:r>
            <a:endParaRPr lang="pt-BR" sz="1200" dirty="0"/>
          </a:p>
          <a:p>
            <a:pPr algn="r"/>
            <a:r>
              <a:rPr lang="pt-BR" sz="1200" dirty="0"/>
              <a:t>61.992188192</a:t>
            </a:r>
          </a:p>
        </p:txBody>
      </p:sp>
      <p:sp>
        <p:nvSpPr>
          <p:cNvPr id="8" name="Shape 273">
            <a:extLst>
              <a:ext uri="{FF2B5EF4-FFF2-40B4-BE49-F238E27FC236}">
                <a16:creationId xmlns:a16="http://schemas.microsoft.com/office/drawing/2014/main" xmlns="" id="{163FA314-9638-41E5-82D1-9CF71D722278}"/>
              </a:ext>
            </a:extLst>
          </p:cNvPr>
          <p:cNvSpPr txBox="1">
            <a:spLocks/>
          </p:cNvSpPr>
          <p:nvPr/>
        </p:nvSpPr>
        <p:spPr>
          <a:xfrm>
            <a:off x="6479704" y="3619978"/>
            <a:ext cx="2664296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r"/>
            <a:r>
              <a:rPr lang="pt-BR" sz="6000" dirty="0">
                <a:solidFill>
                  <a:schemeClr val="accent4">
                    <a:lumMod val="50000"/>
                  </a:schemeClr>
                </a:solidFill>
              </a:rPr>
              <a:t>Contato</a:t>
            </a:r>
          </a:p>
        </p:txBody>
      </p:sp>
    </p:spTree>
    <p:extLst>
      <p:ext uri="{BB962C8B-B14F-4D97-AF65-F5344CB8AC3E}">
        <p14:creationId xmlns:p14="http://schemas.microsoft.com/office/powerpoint/2010/main" val="1782667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EEE1B77-735E-4CF9-9A72-FB32CDD9E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GRUPO PROJECTUM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4415A537-2BC3-4D86-8421-F0F3B1930A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3147A2FC-1556-4A7B-956B-6F84306378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6263"/>
          <a:stretch/>
        </p:blipFill>
        <p:spPr>
          <a:xfrm>
            <a:off x="295300" y="1298653"/>
            <a:ext cx="4492724" cy="87158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389610B5-70CB-4C51-8192-0035359185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120"/>
          <a:stretch/>
        </p:blipFill>
        <p:spPr>
          <a:xfrm>
            <a:off x="187288" y="2289245"/>
            <a:ext cx="4492724" cy="2749550"/>
          </a:xfrm>
          <a:prstGeom prst="rect">
            <a:avLst/>
          </a:prstGeom>
        </p:spPr>
      </p:pic>
      <p:grpSp>
        <p:nvGrpSpPr>
          <p:cNvPr id="7" name="Google Shape;700;p37">
            <a:extLst>
              <a:ext uri="{FF2B5EF4-FFF2-40B4-BE49-F238E27FC236}">
                <a16:creationId xmlns:a16="http://schemas.microsoft.com/office/drawing/2014/main" xmlns="" id="{9FEC1BA4-730F-4923-93CB-11E456105B25}"/>
              </a:ext>
            </a:extLst>
          </p:cNvPr>
          <p:cNvGrpSpPr/>
          <p:nvPr/>
        </p:nvGrpSpPr>
        <p:grpSpPr>
          <a:xfrm>
            <a:off x="390476" y="617925"/>
            <a:ext cx="309022" cy="315499"/>
            <a:chOff x="3951850" y="2985350"/>
            <a:chExt cx="407950" cy="416500"/>
          </a:xfrm>
        </p:grpSpPr>
        <p:sp>
          <p:nvSpPr>
            <p:cNvPr id="8" name="Google Shape;701;p37">
              <a:extLst>
                <a:ext uri="{FF2B5EF4-FFF2-40B4-BE49-F238E27FC236}">
                  <a16:creationId xmlns:a16="http://schemas.microsoft.com/office/drawing/2014/main" xmlns="" id="{1A009D35-29F0-44E4-A1C0-2B25B29E40A7}"/>
                </a:ext>
              </a:extLst>
            </p:cNvPr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702;p37">
              <a:extLst>
                <a:ext uri="{FF2B5EF4-FFF2-40B4-BE49-F238E27FC236}">
                  <a16:creationId xmlns:a16="http://schemas.microsoft.com/office/drawing/2014/main" xmlns="" id="{8BD2E0F4-4FD4-472A-B9F6-54CBA8B19359}"/>
                </a:ext>
              </a:extLst>
            </p:cNvPr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03;p37">
              <a:extLst>
                <a:ext uri="{FF2B5EF4-FFF2-40B4-BE49-F238E27FC236}">
                  <a16:creationId xmlns:a16="http://schemas.microsoft.com/office/drawing/2014/main" xmlns="" id="{E08E072A-5C71-4B59-92E2-D066C2B8D8DF}"/>
                </a:ext>
              </a:extLst>
            </p:cNvPr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04;p37">
              <a:extLst>
                <a:ext uri="{FF2B5EF4-FFF2-40B4-BE49-F238E27FC236}">
                  <a16:creationId xmlns:a16="http://schemas.microsoft.com/office/drawing/2014/main" xmlns="" id="{06171B7B-D168-4F07-8C8E-25553A700217}"/>
                </a:ext>
              </a:extLst>
            </p:cNvPr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xmlns="" id="{6DDC958F-6DB2-401E-99BF-60F3ABD453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9500646"/>
              </p:ext>
            </p:extLst>
          </p:nvPr>
        </p:nvGraphicFramePr>
        <p:xfrm>
          <a:off x="4427984" y="1439938"/>
          <a:ext cx="4427984" cy="3196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57158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4211960" cy="514350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pt-BR" sz="1600" dirty="0">
                <a:solidFill>
                  <a:schemeClr val="tx1"/>
                </a:solidFill>
              </a:rPr>
              <a:t/>
            </a:r>
            <a:br>
              <a:rPr lang="pt-BR" sz="1600" dirty="0">
                <a:solidFill>
                  <a:schemeClr val="tx1"/>
                </a:solidFill>
              </a:rPr>
            </a:br>
            <a:r>
              <a:rPr lang="pt-BR" sz="1600" dirty="0">
                <a:solidFill>
                  <a:schemeClr val="tx1"/>
                </a:solidFill>
              </a:rPr>
              <a:t/>
            </a:r>
            <a:br>
              <a:rPr lang="pt-BR" sz="1600" dirty="0">
                <a:solidFill>
                  <a:schemeClr val="tx1"/>
                </a:solidFill>
              </a:rPr>
            </a:br>
            <a:r>
              <a:rPr lang="pt-BR" sz="1400" dirty="0">
                <a:solidFill>
                  <a:schemeClr val="tx1"/>
                </a:solidFill>
              </a:rPr>
              <a:t>Motivação</a:t>
            </a:r>
            <a:r>
              <a:rPr lang="pt-BR" sz="1400" b="0" dirty="0">
                <a:solidFill>
                  <a:schemeClr val="tx1"/>
                </a:solidFill>
              </a:rPr>
              <a:t> institucional e científica do projeto de pesquisa de modelo de dimensionamento da força de trabalho (DFT) para o setor público brasileiro</a:t>
            </a:r>
            <a:br>
              <a:rPr lang="pt-BR" sz="1400" b="0" dirty="0">
                <a:solidFill>
                  <a:schemeClr val="tx1"/>
                </a:solidFill>
              </a:rPr>
            </a:br>
            <a:r>
              <a:rPr lang="pt-BR" sz="800" b="0" dirty="0">
                <a:solidFill>
                  <a:schemeClr val="tx1"/>
                </a:solidFill>
              </a:rPr>
              <a:t/>
            </a:r>
            <a:br>
              <a:rPr lang="pt-BR" sz="800" b="0" dirty="0">
                <a:solidFill>
                  <a:schemeClr val="tx1"/>
                </a:solidFill>
              </a:rPr>
            </a:br>
            <a:r>
              <a:rPr lang="pt-BR" sz="1400" dirty="0">
                <a:solidFill>
                  <a:schemeClr val="tx1"/>
                </a:solidFill>
              </a:rPr>
              <a:t>Objetivos</a:t>
            </a:r>
            <a:r>
              <a:rPr lang="pt-BR" sz="1400" b="0" dirty="0">
                <a:solidFill>
                  <a:schemeClr val="tx1"/>
                </a:solidFill>
              </a:rPr>
              <a:t> técnicos e contextuais do DFT</a:t>
            </a:r>
            <a:br>
              <a:rPr lang="pt-BR" sz="1400" b="0" dirty="0">
                <a:solidFill>
                  <a:schemeClr val="tx1"/>
                </a:solidFill>
              </a:rPr>
            </a:br>
            <a:r>
              <a:rPr lang="pt-BR" sz="800" b="0" dirty="0">
                <a:solidFill>
                  <a:schemeClr val="tx1"/>
                </a:solidFill>
              </a:rPr>
              <a:t/>
            </a:r>
            <a:br>
              <a:rPr lang="pt-BR" sz="800" b="0" dirty="0">
                <a:solidFill>
                  <a:schemeClr val="tx1"/>
                </a:solidFill>
              </a:rPr>
            </a:br>
            <a:r>
              <a:rPr lang="pt-BR" sz="1400" b="0" dirty="0" err="1">
                <a:solidFill>
                  <a:schemeClr val="tx1"/>
                </a:solidFill>
              </a:rPr>
              <a:t>DFT</a:t>
            </a:r>
            <a:r>
              <a:rPr lang="pt-BR" sz="1400" b="0" dirty="0">
                <a:solidFill>
                  <a:schemeClr val="tx1"/>
                </a:solidFill>
              </a:rPr>
              <a:t> como instrumento da </a:t>
            </a:r>
            <a:r>
              <a:rPr lang="pt-BR" sz="1400" dirty="0">
                <a:solidFill>
                  <a:schemeClr val="tx1"/>
                </a:solidFill>
              </a:rPr>
              <a:t>gestão a força de trabalho</a:t>
            </a:r>
            <a:r>
              <a:rPr lang="pt-BR" sz="1400" b="0" dirty="0">
                <a:solidFill>
                  <a:schemeClr val="tx1"/>
                </a:solidFill>
              </a:rPr>
              <a:t/>
            </a:r>
            <a:br>
              <a:rPr lang="pt-BR" sz="1400" b="0" dirty="0">
                <a:solidFill>
                  <a:schemeClr val="tx1"/>
                </a:solidFill>
              </a:rPr>
            </a:br>
            <a:r>
              <a:rPr lang="pt-BR" sz="1400" b="0" dirty="0">
                <a:solidFill>
                  <a:schemeClr val="tx1"/>
                </a:solidFill>
              </a:rPr>
              <a:t>dimensões e variáveis principais do modelo de DFT proposto pela Universidade de Brasília</a:t>
            </a:r>
            <a:br>
              <a:rPr lang="pt-BR" sz="1400" b="0" dirty="0">
                <a:solidFill>
                  <a:schemeClr val="tx1"/>
                </a:solidFill>
              </a:rPr>
            </a:br>
            <a:r>
              <a:rPr lang="pt-BR" sz="800" b="0" dirty="0">
                <a:solidFill>
                  <a:schemeClr val="tx1"/>
                </a:solidFill>
              </a:rPr>
              <a:t/>
            </a:r>
            <a:br>
              <a:rPr lang="pt-BR" sz="800" b="0" dirty="0">
                <a:solidFill>
                  <a:schemeClr val="tx1"/>
                </a:solidFill>
              </a:rPr>
            </a:br>
            <a:r>
              <a:rPr lang="pt-BR" sz="1400" dirty="0">
                <a:solidFill>
                  <a:schemeClr val="tx1"/>
                </a:solidFill>
              </a:rPr>
              <a:t>Desafios</a:t>
            </a:r>
            <a:r>
              <a:rPr lang="pt-BR" sz="1400" b="0" dirty="0">
                <a:solidFill>
                  <a:schemeClr val="tx1"/>
                </a:solidFill>
              </a:rPr>
              <a:t> e mecanismos estratégicos, culturais e estruturais de indução à institucionalização do DFT</a:t>
            </a:r>
            <a:br>
              <a:rPr lang="pt-BR" sz="1400" b="0" dirty="0">
                <a:solidFill>
                  <a:schemeClr val="tx1"/>
                </a:solidFill>
              </a:rPr>
            </a:br>
            <a:r>
              <a:rPr lang="pt-BR" sz="800" b="0" dirty="0">
                <a:solidFill>
                  <a:schemeClr val="tx1"/>
                </a:solidFill>
              </a:rPr>
              <a:t/>
            </a:r>
            <a:br>
              <a:rPr lang="pt-BR" sz="800" b="0" dirty="0">
                <a:solidFill>
                  <a:schemeClr val="tx1"/>
                </a:solidFill>
              </a:rPr>
            </a:br>
            <a:r>
              <a:rPr lang="pt-BR" sz="1400" b="0" dirty="0">
                <a:solidFill>
                  <a:schemeClr val="tx1"/>
                </a:solidFill>
              </a:rPr>
              <a:t>O DFT como elemento estruturante de </a:t>
            </a:r>
            <a:r>
              <a:rPr lang="pt-BR" sz="1400" dirty="0">
                <a:solidFill>
                  <a:schemeClr val="tx1"/>
                </a:solidFill>
              </a:rPr>
              <a:t>políticas e processos de gestão de pessoas</a:t>
            </a:r>
            <a:endParaRPr sz="1400" dirty="0">
              <a:solidFill>
                <a:schemeClr val="tx1"/>
              </a:solidFill>
            </a:endParaRPr>
          </a:p>
        </p:txBody>
      </p:sp>
      <p:sp>
        <p:nvSpPr>
          <p:cNvPr id="315" name="Google Shape;315;p2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C5ABD998-DC9D-40C2-B66C-C935985BC2C8}"/>
              </a:ext>
            </a:extLst>
          </p:cNvPr>
          <p:cNvSpPr txBox="1"/>
          <p:nvPr/>
        </p:nvSpPr>
        <p:spPr>
          <a:xfrm>
            <a:off x="0" y="272537"/>
            <a:ext cx="42119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accent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Conteúdos </a:t>
            </a:r>
          </a:p>
        </p:txBody>
      </p:sp>
      <p:pic>
        <p:nvPicPr>
          <p:cNvPr id="5" name="Picture 3" descr="F:\unb_logo.png">
            <a:extLst>
              <a:ext uri="{FF2B5EF4-FFF2-40B4-BE49-F238E27FC236}">
                <a16:creationId xmlns:a16="http://schemas.microsoft.com/office/drawing/2014/main" xmlns="" id="{11225B5F-AEF1-411A-ACDE-67183673F4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07"/>
          <a:stretch/>
        </p:blipFill>
        <p:spPr bwMode="auto">
          <a:xfrm>
            <a:off x="62040" y="4650416"/>
            <a:ext cx="886469" cy="44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ABD6205-01B7-4131-A9BB-08F5E735F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FUNDAMENTOS 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3508E092-5761-433F-A75A-D0EA02FFE6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pt-BR"/>
          </a:p>
        </p:txBody>
      </p:sp>
      <p:sp>
        <p:nvSpPr>
          <p:cNvPr id="4" name="Google Shape;202;p7">
            <a:extLst>
              <a:ext uri="{FF2B5EF4-FFF2-40B4-BE49-F238E27FC236}">
                <a16:creationId xmlns:a16="http://schemas.microsoft.com/office/drawing/2014/main" xmlns="" id="{0912BDC8-8ECF-4E18-BB33-E73613476FF9}"/>
              </a:ext>
            </a:extLst>
          </p:cNvPr>
          <p:cNvSpPr/>
          <p:nvPr/>
        </p:nvSpPr>
        <p:spPr>
          <a:xfrm>
            <a:off x="323528" y="623919"/>
            <a:ext cx="303511" cy="303511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68BDCF79-DED2-45D0-9785-F737B614521A}"/>
              </a:ext>
            </a:extLst>
          </p:cNvPr>
          <p:cNvSpPr/>
          <p:nvPr/>
        </p:nvSpPr>
        <p:spPr>
          <a:xfrm>
            <a:off x="339752" y="1412670"/>
            <a:ext cx="8336703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rgbClr val="1D2228"/>
                </a:solidFill>
                <a:latin typeface="Helvetica Neue"/>
              </a:rPr>
              <a:t>Livro 1</a:t>
            </a:r>
            <a:endParaRPr lang="pt-BR" dirty="0">
              <a:solidFill>
                <a:srgbClr val="1D2228"/>
              </a:solidFill>
              <a:latin typeface="Helvetica Neue"/>
            </a:endParaRPr>
          </a:p>
          <a:p>
            <a:pPr algn="just"/>
            <a:r>
              <a:rPr lang="pt-BR" dirty="0">
                <a:solidFill>
                  <a:srgbClr val="1D2228"/>
                </a:solidFill>
                <a:latin typeface="Helvetica Neue"/>
              </a:rPr>
              <a:t>Dimensionamento na administração pública federal: uma ferramenta do planejamento da força de trabalho</a:t>
            </a:r>
          </a:p>
          <a:p>
            <a:pPr algn="just"/>
            <a:r>
              <a:rPr lang="pt-BR" u="sng" dirty="0">
                <a:solidFill>
                  <a:srgbClr val="196AD4"/>
                </a:solidFill>
                <a:latin typeface="Helvetica Neue"/>
                <a:hlinkClick r:id="rId2"/>
              </a:rPr>
              <a:t>https://repositorio.enap.gov.br/handle/1/3246</a:t>
            </a:r>
            <a:endParaRPr lang="pt-BR" dirty="0">
              <a:solidFill>
                <a:srgbClr val="1D2228"/>
              </a:solidFill>
              <a:latin typeface="Helvetica Neue"/>
            </a:endParaRPr>
          </a:p>
          <a:p>
            <a:pPr algn="just"/>
            <a:r>
              <a:rPr lang="pt-BR" b="1" dirty="0">
                <a:solidFill>
                  <a:srgbClr val="1D2228"/>
                </a:solidFill>
                <a:latin typeface="Helvetica Neue"/>
              </a:rPr>
              <a:t> </a:t>
            </a:r>
          </a:p>
          <a:p>
            <a:pPr algn="just"/>
            <a:endParaRPr lang="pt-BR" dirty="0">
              <a:solidFill>
                <a:srgbClr val="1D2228"/>
              </a:solidFill>
              <a:latin typeface="Helvetica Neue"/>
            </a:endParaRPr>
          </a:p>
          <a:p>
            <a:pPr algn="just"/>
            <a:r>
              <a:rPr lang="pt-BR" b="1" dirty="0">
                <a:solidFill>
                  <a:srgbClr val="1D2228"/>
                </a:solidFill>
                <a:latin typeface="Helvetica Neue"/>
              </a:rPr>
              <a:t>Livro 2</a:t>
            </a:r>
            <a:endParaRPr lang="pt-BR" dirty="0">
              <a:solidFill>
                <a:srgbClr val="1D2228"/>
              </a:solidFill>
              <a:latin typeface="Helvetica Neue"/>
            </a:endParaRPr>
          </a:p>
          <a:p>
            <a:pPr algn="just"/>
            <a:r>
              <a:rPr lang="pt-BR" dirty="0">
                <a:solidFill>
                  <a:srgbClr val="1D2228"/>
                </a:solidFill>
                <a:latin typeface="Helvetica Neue"/>
              </a:rPr>
              <a:t>Dimensionamento na administração pública federal: mensuração da capacidade produtiva e análise de tipificação</a:t>
            </a:r>
          </a:p>
          <a:p>
            <a:pPr algn="just"/>
            <a:r>
              <a:rPr lang="pt-BR" u="sng" dirty="0">
                <a:solidFill>
                  <a:srgbClr val="196AD4"/>
                </a:solidFill>
                <a:latin typeface="Helvetica Neue"/>
                <a:hlinkClick r:id="rId3"/>
              </a:rPr>
              <a:t>https://repositorio.enap.gov.br/handle/1/4094</a:t>
            </a:r>
            <a:endParaRPr lang="pt-BR" dirty="0">
              <a:solidFill>
                <a:srgbClr val="1D2228"/>
              </a:solidFill>
              <a:latin typeface="Helvetica Neue"/>
            </a:endParaRPr>
          </a:p>
          <a:p>
            <a:pPr algn="just"/>
            <a:r>
              <a:rPr lang="pt-BR" b="1" dirty="0">
                <a:solidFill>
                  <a:srgbClr val="1D2228"/>
                </a:solidFill>
                <a:latin typeface="Helvetica Neue"/>
              </a:rPr>
              <a:t> </a:t>
            </a:r>
          </a:p>
          <a:p>
            <a:pPr algn="just"/>
            <a:endParaRPr lang="pt-BR" dirty="0">
              <a:solidFill>
                <a:srgbClr val="1D2228"/>
              </a:solidFill>
              <a:latin typeface="Helvetica Neue"/>
            </a:endParaRPr>
          </a:p>
          <a:p>
            <a:pPr algn="just"/>
            <a:r>
              <a:rPr lang="pt-BR" b="1" dirty="0">
                <a:solidFill>
                  <a:srgbClr val="1D2228"/>
                </a:solidFill>
                <a:latin typeface="Helvetica Neue"/>
              </a:rPr>
              <a:t>Livro 3</a:t>
            </a:r>
            <a:endParaRPr lang="pt-BR" dirty="0">
              <a:solidFill>
                <a:srgbClr val="1D2228"/>
              </a:solidFill>
              <a:latin typeface="Helvetica Neue"/>
            </a:endParaRPr>
          </a:p>
          <a:p>
            <a:pPr algn="just"/>
            <a:r>
              <a:rPr lang="pt-BR" dirty="0">
                <a:solidFill>
                  <a:srgbClr val="1D2228"/>
                </a:solidFill>
                <a:latin typeface="Helvetica Neue"/>
              </a:rPr>
              <a:t>Dimensionamento na administração pública federal: uma ferramenta de gestão da força de trabalho</a:t>
            </a:r>
          </a:p>
          <a:p>
            <a:pPr algn="just"/>
            <a:r>
              <a:rPr lang="pt-BR" u="sng" dirty="0">
                <a:solidFill>
                  <a:srgbClr val="196AD4"/>
                </a:solidFill>
                <a:latin typeface="Helvetica Neue"/>
                <a:hlinkClick r:id="rId4"/>
              </a:rPr>
              <a:t>https://repositorio.enap.gov.br/handle/1/4093</a:t>
            </a:r>
            <a:endParaRPr lang="pt-BR" dirty="0">
              <a:solidFill>
                <a:srgbClr val="1D2228"/>
              </a:solidFill>
              <a:latin typeface="Helvetica Neue"/>
            </a:endParaRPr>
          </a:p>
          <a:p>
            <a:pPr algn="just"/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25736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384A7A1-2D30-402E-B097-E4C73878A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MOTIVAÇÃO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EA2CF1E2-AD2A-4FC0-8EEE-5225D9E6889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5</a:t>
            </a:fld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FE08E6BC-45AE-4646-8A8A-4AD340949578}"/>
              </a:ext>
            </a:extLst>
          </p:cNvPr>
          <p:cNvSpPr txBox="1"/>
          <p:nvPr/>
        </p:nvSpPr>
        <p:spPr>
          <a:xfrm>
            <a:off x="4670195" y="2722530"/>
            <a:ext cx="41987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pt-BR" sz="1600" b="1" dirty="0">
                <a:latin typeface="Roboto Condensed" panose="020B0604020202020204" charset="0"/>
                <a:ea typeface="Roboto Condensed" panose="020B0604020202020204" charset="0"/>
              </a:rPr>
              <a:t>AGENDAS CIENTÍFICAS: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pt-BR" dirty="0">
                <a:latin typeface="Roboto Condensed" panose="020B0604020202020204" charset="0"/>
                <a:ea typeface="Roboto Condensed" panose="020B0604020202020204" charset="0"/>
              </a:rPr>
              <a:t>Insustentabilidade da dívida pública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pt-BR" dirty="0">
                <a:latin typeface="Roboto Condensed" panose="020B0604020202020204" charset="0"/>
                <a:ea typeface="Roboto Condensed" panose="020B0604020202020204" charset="0"/>
              </a:rPr>
              <a:t>Fracasso da gestão estratégica de pessoas 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70F653DD-FEB1-443E-8CFE-AF79543ACE69}"/>
              </a:ext>
            </a:extLst>
          </p:cNvPr>
          <p:cNvSpPr/>
          <p:nvPr/>
        </p:nvSpPr>
        <p:spPr>
          <a:xfrm>
            <a:off x="251520" y="2121573"/>
            <a:ext cx="468052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rgbClr val="00000A"/>
                </a:solidFill>
                <a:latin typeface="Roboto Condensed" panose="020B0604020202020204" charset="0"/>
                <a:ea typeface="Roboto Condensed" panose="020B0604020202020204" charset="0"/>
                <a:cs typeface="Calibri" panose="020F0502020204030204" pitchFamily="34" charset="0"/>
              </a:rPr>
              <a:t>INSTITUCIONAL: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Roboto Condensed" panose="020B0604020202020204" charset="0"/>
                <a:ea typeface="Roboto Condensed" panose="020B0604020202020204" charset="0"/>
              </a:rPr>
              <a:t>Gastos com a previdência e pessoal (ativos e inativos) nos orçamentos da União e dos Estados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Roboto Condensed" panose="020B0604020202020204" charset="0"/>
                <a:ea typeface="Roboto Condensed" panose="020B0604020202020204" charset="0"/>
              </a:rPr>
              <a:t>Previsão de aposentadoria nos próximos anos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Roboto Condensed" panose="020B0604020202020204" charset="0"/>
                <a:ea typeface="Roboto Condensed" panose="020B0604020202020204" charset="0"/>
              </a:rPr>
              <a:t>Instituição do teto de gastos no âmbito da administração pública federal (EC 95/2016)</a:t>
            </a:r>
          </a:p>
        </p:txBody>
      </p:sp>
      <p:pic>
        <p:nvPicPr>
          <p:cNvPr id="1028" name="Picture 4" descr="Resultado de imagem para relatÃ³rio png">
            <a:extLst>
              <a:ext uri="{FF2B5EF4-FFF2-40B4-BE49-F238E27FC236}">
                <a16:creationId xmlns:a16="http://schemas.microsoft.com/office/drawing/2014/main" xmlns="" id="{D92730A4-0AB5-4D36-A421-79711AA5E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8" y="1358888"/>
            <a:ext cx="860945" cy="79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m para artigo png">
            <a:extLst>
              <a:ext uri="{FF2B5EF4-FFF2-40B4-BE49-F238E27FC236}">
                <a16:creationId xmlns:a16="http://schemas.microsoft.com/office/drawing/2014/main" xmlns="" id="{B63DF1C5-E537-464B-B644-33352F118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669724"/>
            <a:ext cx="81280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EA5719F0-103D-4C22-9244-43603B1E9819}"/>
              </a:ext>
            </a:extLst>
          </p:cNvPr>
          <p:cNvSpPr txBox="1"/>
          <p:nvPr/>
        </p:nvSpPr>
        <p:spPr>
          <a:xfrm>
            <a:off x="338145" y="3936652"/>
            <a:ext cx="6631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Roboto Condensed" panose="020B0604020202020204" charset="0"/>
                <a:ea typeface="Roboto Condensed" panose="020B0604020202020204" charset="0"/>
              </a:rPr>
              <a:t>Ausência de procedimentos técnicos sistêmicos  e customizados para definição atualizada do quantitativo necessário de pessoal</a:t>
            </a:r>
          </a:p>
        </p:txBody>
      </p:sp>
      <p:sp>
        <p:nvSpPr>
          <p:cNvPr id="11" name="Seta: Pentágono 10">
            <a:extLst>
              <a:ext uri="{FF2B5EF4-FFF2-40B4-BE49-F238E27FC236}">
                <a16:creationId xmlns:a16="http://schemas.microsoft.com/office/drawing/2014/main" xmlns="" id="{E7034D6B-7B79-4474-A614-B9F302C93897}"/>
              </a:ext>
            </a:extLst>
          </p:cNvPr>
          <p:cNvSpPr/>
          <p:nvPr/>
        </p:nvSpPr>
        <p:spPr>
          <a:xfrm>
            <a:off x="589896" y="4673021"/>
            <a:ext cx="1296144" cy="3156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MS</a:t>
            </a:r>
          </a:p>
        </p:txBody>
      </p:sp>
      <p:sp>
        <p:nvSpPr>
          <p:cNvPr id="13" name="Seta: Divisa 12">
            <a:extLst>
              <a:ext uri="{FF2B5EF4-FFF2-40B4-BE49-F238E27FC236}">
                <a16:creationId xmlns:a16="http://schemas.microsoft.com/office/drawing/2014/main" xmlns="" id="{323B8ACA-D88B-49C7-AD73-669E3ED36411}"/>
              </a:ext>
            </a:extLst>
          </p:cNvPr>
          <p:cNvSpPr/>
          <p:nvPr/>
        </p:nvSpPr>
        <p:spPr>
          <a:xfrm>
            <a:off x="1886040" y="4673021"/>
            <a:ext cx="1296144" cy="3156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CONAB</a:t>
            </a:r>
          </a:p>
        </p:txBody>
      </p:sp>
      <p:sp>
        <p:nvSpPr>
          <p:cNvPr id="17" name="Seta: Divisa 16">
            <a:extLst>
              <a:ext uri="{FF2B5EF4-FFF2-40B4-BE49-F238E27FC236}">
                <a16:creationId xmlns:a16="http://schemas.microsoft.com/office/drawing/2014/main" xmlns="" id="{7BB78208-6384-4101-9C48-1D6D1D799953}"/>
              </a:ext>
            </a:extLst>
          </p:cNvPr>
          <p:cNvSpPr/>
          <p:nvPr/>
        </p:nvSpPr>
        <p:spPr>
          <a:xfrm>
            <a:off x="3182184" y="4673021"/>
            <a:ext cx="1296144" cy="3156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ME</a:t>
            </a:r>
          </a:p>
        </p:txBody>
      </p:sp>
      <p:sp>
        <p:nvSpPr>
          <p:cNvPr id="18" name="Seta: Divisa 17">
            <a:extLst>
              <a:ext uri="{FF2B5EF4-FFF2-40B4-BE49-F238E27FC236}">
                <a16:creationId xmlns:a16="http://schemas.microsoft.com/office/drawing/2014/main" xmlns="" id="{47BB46CD-DCD0-4839-A1C1-8C29C5AB23DC}"/>
              </a:ext>
            </a:extLst>
          </p:cNvPr>
          <p:cNvSpPr/>
          <p:nvPr/>
        </p:nvSpPr>
        <p:spPr>
          <a:xfrm>
            <a:off x="4427984" y="4673021"/>
            <a:ext cx="1296144" cy="3156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TSE</a:t>
            </a:r>
          </a:p>
        </p:txBody>
      </p:sp>
      <p:sp>
        <p:nvSpPr>
          <p:cNvPr id="19" name="Seta: Divisa 18">
            <a:extLst>
              <a:ext uri="{FF2B5EF4-FFF2-40B4-BE49-F238E27FC236}">
                <a16:creationId xmlns:a16="http://schemas.microsoft.com/office/drawing/2014/main" xmlns="" id="{347CD035-72EF-420E-8208-270C928B020D}"/>
              </a:ext>
            </a:extLst>
          </p:cNvPr>
          <p:cNvSpPr/>
          <p:nvPr/>
        </p:nvSpPr>
        <p:spPr>
          <a:xfrm>
            <a:off x="5673784" y="4673021"/>
            <a:ext cx="1296144" cy="3156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STF</a:t>
            </a:r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xmlns="" id="{9279DD40-65D7-43D8-B826-8CD88C99329E}"/>
              </a:ext>
            </a:extLst>
          </p:cNvPr>
          <p:cNvCxnSpPr>
            <a:cxnSpLocks/>
          </p:cNvCxnSpPr>
          <p:nvPr/>
        </p:nvCxnSpPr>
        <p:spPr>
          <a:xfrm>
            <a:off x="251520" y="4500144"/>
            <a:ext cx="66317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xmlns="" id="{56611781-8B62-405B-BBC2-EE1AA7C6409A}"/>
              </a:ext>
            </a:extLst>
          </p:cNvPr>
          <p:cNvCxnSpPr/>
          <p:nvPr/>
        </p:nvCxnSpPr>
        <p:spPr>
          <a:xfrm>
            <a:off x="251520" y="4494530"/>
            <a:ext cx="0" cy="4940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Google Shape;769;p37">
            <a:extLst>
              <a:ext uri="{FF2B5EF4-FFF2-40B4-BE49-F238E27FC236}">
                <a16:creationId xmlns:a16="http://schemas.microsoft.com/office/drawing/2014/main" xmlns="" id="{F135C2CA-951F-459E-BB79-26219F8A139D}"/>
              </a:ext>
            </a:extLst>
          </p:cNvPr>
          <p:cNvSpPr/>
          <p:nvPr/>
        </p:nvSpPr>
        <p:spPr>
          <a:xfrm>
            <a:off x="436303" y="609031"/>
            <a:ext cx="307185" cy="268458"/>
          </a:xfrm>
          <a:custGeom>
            <a:avLst/>
            <a:gdLst/>
            <a:ahLst/>
            <a:cxnLst/>
            <a:rect l="l" t="t" r="r" b="b"/>
            <a:pathLst>
              <a:path w="16221" h="14176" fill="none" extrusionOk="0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w="12175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098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384A7A1-2D30-402E-B097-E4C73878A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 TÉCNICO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EA2CF1E2-AD2A-4FC0-8EEE-5225D9E6889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6</a:t>
            </a:fld>
            <a:endParaRPr lang="pt-BR"/>
          </a:p>
        </p:txBody>
      </p:sp>
      <p:sp>
        <p:nvSpPr>
          <p:cNvPr id="7" name="Google Shape;768;p37">
            <a:extLst>
              <a:ext uri="{FF2B5EF4-FFF2-40B4-BE49-F238E27FC236}">
                <a16:creationId xmlns:a16="http://schemas.microsoft.com/office/drawing/2014/main" xmlns="" id="{4DAC331C-B9FA-4B32-BEFF-BD5E36A401BC}"/>
              </a:ext>
            </a:extLst>
          </p:cNvPr>
          <p:cNvSpPr/>
          <p:nvPr/>
        </p:nvSpPr>
        <p:spPr>
          <a:xfrm>
            <a:off x="446618" y="622073"/>
            <a:ext cx="307185" cy="307204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12175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Espaço Reservado para Texto 2">
            <a:extLst>
              <a:ext uri="{FF2B5EF4-FFF2-40B4-BE49-F238E27FC236}">
                <a16:creationId xmlns:a16="http://schemas.microsoft.com/office/drawing/2014/main" xmlns="" id="{6AD1ABFC-5405-4D32-81C9-3AE2346CF2FE}"/>
              </a:ext>
            </a:extLst>
          </p:cNvPr>
          <p:cNvSpPr txBox="1">
            <a:spLocks/>
          </p:cNvSpPr>
          <p:nvPr/>
        </p:nvSpPr>
        <p:spPr>
          <a:xfrm>
            <a:off x="611560" y="1805549"/>
            <a:ext cx="5760640" cy="333795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01600"/>
            <a:r>
              <a:rPr lang="pt-BR" sz="18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</a:rPr>
              <a:t>O </a:t>
            </a:r>
            <a:r>
              <a:rPr lang="pt-BR" sz="1800" b="1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</a:rPr>
              <a:t>Dimensionamento da Força de Trabalho – DFT </a:t>
            </a:r>
            <a:r>
              <a:rPr lang="pt-BR" sz="18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</a:rPr>
              <a:t>é uma:</a:t>
            </a:r>
          </a:p>
          <a:p>
            <a:pPr marL="101600"/>
            <a:endParaRPr lang="pt-BR" sz="1800" dirty="0">
              <a:solidFill>
                <a:schemeClr val="tx1"/>
              </a:solidFill>
              <a:latin typeface="Roboto Condensed" panose="020B0604020202020204" charset="0"/>
              <a:ea typeface="Roboto Condensed" panose="020B0604020202020204" charset="0"/>
            </a:endParaRPr>
          </a:p>
          <a:p>
            <a:pPr marL="444500" indent="-342900">
              <a:buAutoNum type="arabicParenR"/>
            </a:pPr>
            <a:r>
              <a:rPr lang="pt-BR" sz="1800" b="1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</a:rPr>
              <a:t>Método</a:t>
            </a:r>
          </a:p>
          <a:p>
            <a:pPr marL="444500" indent="-342900">
              <a:buAutoNum type="arabicParenR"/>
            </a:pPr>
            <a:endParaRPr lang="pt-BR" sz="1800" dirty="0">
              <a:solidFill>
                <a:schemeClr val="tx1"/>
              </a:solidFill>
              <a:latin typeface="Roboto Condensed" panose="020B0604020202020204" charset="0"/>
              <a:ea typeface="Roboto Condensed" panose="020B0604020202020204" charset="0"/>
            </a:endParaRPr>
          </a:p>
          <a:p>
            <a:pPr marL="444500" indent="-342900">
              <a:buAutoNum type="arabicParenR"/>
            </a:pPr>
            <a:endParaRPr lang="pt-BR" sz="1800" dirty="0">
              <a:solidFill>
                <a:schemeClr val="tx1"/>
              </a:solidFill>
              <a:latin typeface="Roboto Condensed" panose="020B0604020202020204" charset="0"/>
              <a:ea typeface="Roboto Condensed" panose="020B0604020202020204" charset="0"/>
            </a:endParaRPr>
          </a:p>
          <a:p>
            <a:pPr marL="444500" indent="-342900">
              <a:buAutoNum type="arabicParenR"/>
            </a:pPr>
            <a:r>
              <a:rPr lang="pt-BR" sz="18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</a:rPr>
              <a:t>para se estimar qual a </a:t>
            </a:r>
            <a:r>
              <a:rPr lang="pt-BR" sz="1800" b="1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</a:rPr>
              <a:t>quantidade ótima ou ideal </a:t>
            </a:r>
            <a:r>
              <a:rPr lang="pt-BR" sz="18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</a:rPr>
              <a:t>de trabalhadores</a:t>
            </a:r>
          </a:p>
          <a:p>
            <a:pPr marL="444500" indent="-342900">
              <a:buAutoNum type="arabicParenR"/>
            </a:pPr>
            <a:endParaRPr lang="pt-BR" sz="1800" dirty="0">
              <a:solidFill>
                <a:schemeClr val="tx1"/>
              </a:solidFill>
              <a:latin typeface="Roboto Condensed" panose="020B0604020202020204" charset="0"/>
              <a:ea typeface="Roboto Condensed" panose="020B0604020202020204" charset="0"/>
            </a:endParaRPr>
          </a:p>
          <a:p>
            <a:pPr marL="444500" indent="-342900">
              <a:buAutoNum type="arabicParenR"/>
            </a:pPr>
            <a:r>
              <a:rPr lang="pt-BR" sz="18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</a:rPr>
              <a:t>para se alcançar </a:t>
            </a:r>
            <a:r>
              <a:rPr lang="pt-BR" sz="1800" b="1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</a:rPr>
              <a:t>um determinado objetivo</a:t>
            </a:r>
          </a:p>
        </p:txBody>
      </p:sp>
      <p:sp>
        <p:nvSpPr>
          <p:cNvPr id="25" name="TextBox 5">
            <a:extLst>
              <a:ext uri="{FF2B5EF4-FFF2-40B4-BE49-F238E27FC236}">
                <a16:creationId xmlns:a16="http://schemas.microsoft.com/office/drawing/2014/main" xmlns="" id="{A575CEF9-5846-46E2-8280-D4056BF81BE3}"/>
              </a:ext>
            </a:extLst>
          </p:cNvPr>
          <p:cNvSpPr txBox="1"/>
          <p:nvPr/>
        </p:nvSpPr>
        <p:spPr>
          <a:xfrm>
            <a:off x="1916726" y="2199153"/>
            <a:ext cx="3385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kern="3000" spc="30" dirty="0">
                <a:solidFill>
                  <a:schemeClr val="tx1">
                    <a:lumMod val="85000"/>
                    <a:lumOff val="15000"/>
                  </a:schemeClr>
                </a:solidFill>
                <a:latin typeface="Raleway" panose="020B0604020202020204" charset="0"/>
                <a:cs typeface="UnB Office"/>
              </a:rPr>
              <a:t>Conjunto organizado de </a:t>
            </a:r>
            <a:r>
              <a:rPr lang="pt-BR" sz="1200" b="1" kern="3000" spc="30" dirty="0">
                <a:solidFill>
                  <a:schemeClr val="tx1">
                    <a:lumMod val="85000"/>
                    <a:lumOff val="15000"/>
                  </a:schemeClr>
                </a:solidFill>
                <a:latin typeface="Raleway" panose="020B0604020202020204" charset="0"/>
                <a:cs typeface="UnB Office"/>
              </a:rPr>
              <a:t>procedimentos e técnicas </a:t>
            </a:r>
            <a:r>
              <a:rPr lang="pt-BR" sz="1200" kern="3000" spc="30" dirty="0">
                <a:solidFill>
                  <a:schemeClr val="tx1">
                    <a:lumMod val="85000"/>
                    <a:lumOff val="15000"/>
                  </a:schemeClr>
                </a:solidFill>
                <a:latin typeface="Raleway" panose="020B0604020202020204" charset="0"/>
                <a:cs typeface="UnB Office"/>
              </a:rPr>
              <a:t>de amostragem, instrumentação, coleta e análise de dados</a:t>
            </a:r>
          </a:p>
        </p:txBody>
      </p:sp>
      <p:sp>
        <p:nvSpPr>
          <p:cNvPr id="26" name="TextBox 5">
            <a:extLst>
              <a:ext uri="{FF2B5EF4-FFF2-40B4-BE49-F238E27FC236}">
                <a16:creationId xmlns:a16="http://schemas.microsoft.com/office/drawing/2014/main" xmlns="" id="{C5B0EECB-A7C6-4D2F-BD98-AD9ADEF9F4D6}"/>
              </a:ext>
            </a:extLst>
          </p:cNvPr>
          <p:cNvSpPr txBox="1"/>
          <p:nvPr/>
        </p:nvSpPr>
        <p:spPr>
          <a:xfrm>
            <a:off x="5868144" y="3020127"/>
            <a:ext cx="2917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Número de força de trabalho </a:t>
            </a:r>
            <a:r>
              <a:rPr lang="pt-BR" sz="1200" dirty="0"/>
              <a:t>para determinada tarefa, não havendo dimensionamento qualitativo</a:t>
            </a:r>
            <a:endParaRPr lang="pt-BR" sz="1200" kern="3000" spc="30" dirty="0">
              <a:solidFill>
                <a:schemeClr val="tx1">
                  <a:lumMod val="85000"/>
                  <a:lumOff val="15000"/>
                </a:schemeClr>
              </a:solidFill>
              <a:latin typeface="Raleway" panose="020B0604020202020204" charset="0"/>
              <a:cs typeface="UnB Office"/>
            </a:endParaRPr>
          </a:p>
        </p:txBody>
      </p:sp>
      <p:sp>
        <p:nvSpPr>
          <p:cNvPr id="27" name="TextBox 5">
            <a:extLst>
              <a:ext uri="{FF2B5EF4-FFF2-40B4-BE49-F238E27FC236}">
                <a16:creationId xmlns:a16="http://schemas.microsoft.com/office/drawing/2014/main" xmlns="" id="{8D859913-AB8B-419B-B79B-B4836B261CE8}"/>
              </a:ext>
            </a:extLst>
          </p:cNvPr>
          <p:cNvSpPr txBox="1"/>
          <p:nvPr/>
        </p:nvSpPr>
        <p:spPr>
          <a:xfrm>
            <a:off x="5009181" y="3875199"/>
            <a:ext cx="2726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/>
              <a:t>Geração de </a:t>
            </a:r>
            <a:r>
              <a:rPr lang="pt-BR" sz="1200" b="1" dirty="0"/>
              <a:t>entregas/resultados </a:t>
            </a:r>
            <a:r>
              <a:rPr lang="pt-BR" sz="1200" dirty="0"/>
              <a:t>resultantes do esforço individual e coletivo</a:t>
            </a:r>
            <a:endParaRPr lang="pt-BR" sz="1200" kern="3000" spc="30" dirty="0">
              <a:solidFill>
                <a:schemeClr val="tx1">
                  <a:lumMod val="85000"/>
                  <a:lumOff val="15000"/>
                </a:schemeClr>
              </a:solidFill>
              <a:latin typeface="Raleway" panose="020B0604020202020204" charset="0"/>
              <a:cs typeface="UnB Office"/>
            </a:endParaRPr>
          </a:p>
        </p:txBody>
      </p: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xmlns="" id="{D5F588AE-0C4A-4E05-999A-788A73101C67}"/>
              </a:ext>
            </a:extLst>
          </p:cNvPr>
          <p:cNvCxnSpPr/>
          <p:nvPr/>
        </p:nvCxnSpPr>
        <p:spPr>
          <a:xfrm>
            <a:off x="1907704" y="2199153"/>
            <a:ext cx="0" cy="6463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xmlns="" id="{A8106614-60CE-4AE9-86A8-76C5692F7BFD}"/>
              </a:ext>
            </a:extLst>
          </p:cNvPr>
          <p:cNvCxnSpPr/>
          <p:nvPr/>
        </p:nvCxnSpPr>
        <p:spPr>
          <a:xfrm>
            <a:off x="5868144" y="3020127"/>
            <a:ext cx="0" cy="6463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>
            <a:extLst>
              <a:ext uri="{FF2B5EF4-FFF2-40B4-BE49-F238E27FC236}">
                <a16:creationId xmlns:a16="http://schemas.microsoft.com/office/drawing/2014/main" xmlns="" id="{DD2D1B68-88DE-4B58-AAC6-2AF19DBC172E}"/>
              </a:ext>
            </a:extLst>
          </p:cNvPr>
          <p:cNvCxnSpPr/>
          <p:nvPr/>
        </p:nvCxnSpPr>
        <p:spPr>
          <a:xfrm>
            <a:off x="5009181" y="3875199"/>
            <a:ext cx="0" cy="6463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62AEBC62-E1A9-430A-A08D-DFF6FF7CD967}"/>
              </a:ext>
            </a:extLst>
          </p:cNvPr>
          <p:cNvSpPr/>
          <p:nvPr/>
        </p:nvSpPr>
        <p:spPr>
          <a:xfrm>
            <a:off x="5999817" y="1158775"/>
            <a:ext cx="309323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000" dirty="0"/>
              <a:t>Alinhamento estratégico do capital humano de uma organização com o direcionamento de suas operações; processo metódico que analisa a força de trabalho atual, determinando futuras necessidades da força de trabalho, para que a organização cumpra seus objetivos e metas (</a:t>
            </a:r>
            <a:r>
              <a:rPr lang="pt-BR" sz="1000" b="1" dirty="0"/>
              <a:t>IPMA. 2002</a:t>
            </a:r>
            <a:r>
              <a:rPr lang="pt-BR" sz="1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70027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4E68CA4-5A2D-494B-BF21-5AFA324A5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 INSTITUCIONAL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80AC86CB-EB55-43E5-922F-007DF7DDFEE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13690" y="4404437"/>
            <a:ext cx="1487400" cy="315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050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pt-BR" sz="1050"/>
          </a:p>
        </p:txBody>
      </p:sp>
      <p:sp>
        <p:nvSpPr>
          <p:cNvPr id="8" name="Fluxograma: Conector 7">
            <a:extLst>
              <a:ext uri="{FF2B5EF4-FFF2-40B4-BE49-F238E27FC236}">
                <a16:creationId xmlns:a16="http://schemas.microsoft.com/office/drawing/2014/main" xmlns="" id="{3E0D2A9D-270A-4DB3-A6E2-956BD476A4BB}"/>
              </a:ext>
            </a:extLst>
          </p:cNvPr>
          <p:cNvSpPr/>
          <p:nvPr/>
        </p:nvSpPr>
        <p:spPr bwMode="auto">
          <a:xfrm>
            <a:off x="40375" y="1207056"/>
            <a:ext cx="3623655" cy="3407530"/>
          </a:xfrm>
          <a:prstGeom prst="flowChartConnector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endParaRPr lang="pt-BR" sz="700" i="1" dirty="0">
              <a:solidFill>
                <a:schemeClr val="accent6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B5EDEC43-5F6F-4F5F-A30D-959EBACC1D27}"/>
              </a:ext>
            </a:extLst>
          </p:cNvPr>
          <p:cNvSpPr/>
          <p:nvPr/>
        </p:nvSpPr>
        <p:spPr>
          <a:xfrm rot="17176751">
            <a:off x="-185174" y="2479301"/>
            <a:ext cx="139152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de-DE" altLang="en-US" sz="900" b="1" noProof="1">
                <a:solidFill>
                  <a:schemeClr val="accent1">
                    <a:lumMod val="50000"/>
                  </a:schemeClr>
                </a:solidFill>
              </a:rPr>
              <a:t>EVOLUÇÃO DAS OCUPAÇÕES NO SERVIÇO PÚBLICO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BB8BA531-E450-4ED0-B5CD-6F043D56D8C5}"/>
              </a:ext>
            </a:extLst>
          </p:cNvPr>
          <p:cNvSpPr/>
          <p:nvPr/>
        </p:nvSpPr>
        <p:spPr>
          <a:xfrm rot="10800000">
            <a:off x="1403840" y="3904693"/>
            <a:ext cx="103409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de-DE" altLang="en-US" sz="900" b="1" noProof="1">
                <a:solidFill>
                  <a:schemeClr val="accent1">
                    <a:lumMod val="50000"/>
                  </a:schemeClr>
                </a:solidFill>
              </a:rPr>
              <a:t>ANÁLISE DE </a:t>
            </a:r>
          </a:p>
          <a:p>
            <a:pPr marL="0" lvl="1" algn="ctr"/>
            <a:r>
              <a:rPr lang="de-DE" altLang="en-US" sz="900" b="1" noProof="1">
                <a:solidFill>
                  <a:schemeClr val="accent1">
                    <a:lumMod val="50000"/>
                  </a:schemeClr>
                </a:solidFill>
              </a:rPr>
              <a:t>DESPESA DE PESSOAL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60BBCF6C-9EA4-4E04-B6EF-E259CF4A1A4E}"/>
              </a:ext>
            </a:extLst>
          </p:cNvPr>
          <p:cNvSpPr/>
          <p:nvPr/>
        </p:nvSpPr>
        <p:spPr>
          <a:xfrm rot="1589282">
            <a:off x="1735339" y="1635432"/>
            <a:ext cx="148560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de-DE" altLang="en-US" sz="900" b="1" noProof="1">
                <a:solidFill>
                  <a:srgbClr val="C00000"/>
                </a:solidFill>
              </a:rPr>
              <a:t>DIMENSIONAMENTO </a:t>
            </a:r>
          </a:p>
          <a:p>
            <a:pPr marL="0" lvl="1" algn="ctr"/>
            <a:r>
              <a:rPr lang="de-DE" altLang="en-US" sz="900" b="1" noProof="1">
                <a:solidFill>
                  <a:srgbClr val="C00000"/>
                </a:solidFill>
              </a:rPr>
              <a:t>DA FORÇA DE TRABALHO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F57B5F04-7234-4748-A3D8-3B0253064F88}"/>
              </a:ext>
            </a:extLst>
          </p:cNvPr>
          <p:cNvSpPr/>
          <p:nvPr/>
        </p:nvSpPr>
        <p:spPr>
          <a:xfrm rot="13536329">
            <a:off x="241975" y="3673008"/>
            <a:ext cx="1378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de-DE" altLang="en-US" sz="900" b="1" noProof="1">
                <a:solidFill>
                  <a:schemeClr val="accent1">
                    <a:lumMod val="50000"/>
                  </a:schemeClr>
                </a:solidFill>
              </a:rPr>
              <a:t>CONDIÇÕES DE TRABALHO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xmlns="" id="{DF9A82B7-3304-40BD-8C76-A0480A6F3C47}"/>
              </a:ext>
            </a:extLst>
          </p:cNvPr>
          <p:cNvCxnSpPr>
            <a:cxnSpLocks/>
          </p:cNvCxnSpPr>
          <p:nvPr/>
        </p:nvCxnSpPr>
        <p:spPr bwMode="auto">
          <a:xfrm>
            <a:off x="1914510" y="1250618"/>
            <a:ext cx="12755" cy="1076380"/>
          </a:xfrm>
          <a:prstGeom prst="line">
            <a:avLst/>
          </a:prstGeom>
          <a:solidFill>
            <a:schemeClr val="accent1"/>
          </a:solidFill>
          <a:ln w="57150" cap="sq" cmpd="tri" algn="ctr">
            <a:solidFill>
              <a:schemeClr val="bg1">
                <a:lumMod val="6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xmlns="" id="{819E22E9-5F7D-417D-B84F-24CD8FB6AD9B}"/>
              </a:ext>
            </a:extLst>
          </p:cNvPr>
          <p:cNvCxnSpPr>
            <a:cxnSpLocks/>
          </p:cNvCxnSpPr>
          <p:nvPr/>
        </p:nvCxnSpPr>
        <p:spPr bwMode="auto">
          <a:xfrm flipV="1">
            <a:off x="1224369" y="3635904"/>
            <a:ext cx="307911" cy="806456"/>
          </a:xfrm>
          <a:prstGeom prst="line">
            <a:avLst/>
          </a:prstGeom>
          <a:solidFill>
            <a:schemeClr val="accent1"/>
          </a:solidFill>
          <a:ln w="57150" cap="sq" cmpd="tri" algn="ctr">
            <a:solidFill>
              <a:schemeClr val="bg1">
                <a:lumMod val="6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xmlns="" id="{0BBC4CA2-3BE0-4BB3-BBDC-44588A1494A6}"/>
              </a:ext>
            </a:extLst>
          </p:cNvPr>
          <p:cNvCxnSpPr>
            <a:cxnSpLocks/>
          </p:cNvCxnSpPr>
          <p:nvPr/>
        </p:nvCxnSpPr>
        <p:spPr bwMode="auto">
          <a:xfrm flipV="1">
            <a:off x="243622" y="3202370"/>
            <a:ext cx="924339" cy="353316"/>
          </a:xfrm>
          <a:prstGeom prst="line">
            <a:avLst/>
          </a:prstGeom>
          <a:solidFill>
            <a:schemeClr val="accent1"/>
          </a:solidFill>
          <a:ln w="57150" cap="sq" cmpd="tri" algn="ctr">
            <a:solidFill>
              <a:schemeClr val="bg1">
                <a:lumMod val="6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xmlns="" id="{D4860343-CBF0-46CF-8770-010282402725}"/>
              </a:ext>
            </a:extLst>
          </p:cNvPr>
          <p:cNvCxnSpPr>
            <a:cxnSpLocks/>
          </p:cNvCxnSpPr>
          <p:nvPr/>
        </p:nvCxnSpPr>
        <p:spPr bwMode="auto">
          <a:xfrm>
            <a:off x="2237249" y="3668253"/>
            <a:ext cx="314008" cy="730519"/>
          </a:xfrm>
          <a:prstGeom prst="line">
            <a:avLst/>
          </a:prstGeom>
          <a:solidFill>
            <a:schemeClr val="accent1"/>
          </a:solidFill>
          <a:ln w="57150" cap="sq" cmpd="tri" algn="ctr">
            <a:solidFill>
              <a:schemeClr val="bg1">
                <a:lumMod val="6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xmlns="" id="{754B8D7E-C795-4F2A-B8BF-79F8AD11BDDF}"/>
              </a:ext>
            </a:extLst>
          </p:cNvPr>
          <p:cNvCxnSpPr>
            <a:cxnSpLocks/>
          </p:cNvCxnSpPr>
          <p:nvPr/>
        </p:nvCxnSpPr>
        <p:spPr bwMode="auto">
          <a:xfrm flipV="1">
            <a:off x="2449641" y="1941011"/>
            <a:ext cx="830763" cy="599199"/>
          </a:xfrm>
          <a:prstGeom prst="line">
            <a:avLst/>
          </a:prstGeom>
          <a:solidFill>
            <a:schemeClr val="accent1"/>
          </a:solidFill>
          <a:ln w="57150" cap="sq" cmpd="tri" algn="ctr">
            <a:solidFill>
              <a:schemeClr val="bg1">
                <a:lumMod val="6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xmlns="" id="{7961E44B-53DB-4659-A397-7FAF90776DC9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98869" y="1888719"/>
            <a:ext cx="881755" cy="558135"/>
          </a:xfrm>
          <a:prstGeom prst="line">
            <a:avLst/>
          </a:prstGeom>
          <a:solidFill>
            <a:schemeClr val="accent1"/>
          </a:solidFill>
          <a:ln w="57150" cap="sq" cmpd="tri" algn="ctr">
            <a:solidFill>
              <a:schemeClr val="bg1">
                <a:lumMod val="6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Retângulo 19">
            <a:extLst>
              <a:ext uri="{FF2B5EF4-FFF2-40B4-BE49-F238E27FC236}">
                <a16:creationId xmlns:a16="http://schemas.microsoft.com/office/drawing/2014/main" xmlns="" id="{80956676-1817-4399-BDA7-73CE6E746D03}"/>
              </a:ext>
            </a:extLst>
          </p:cNvPr>
          <p:cNvSpPr/>
          <p:nvPr/>
        </p:nvSpPr>
        <p:spPr>
          <a:xfrm rot="19953071">
            <a:off x="577791" y="1541237"/>
            <a:ext cx="14655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de-DE" altLang="en-US" sz="1000" b="1" noProof="1">
                <a:solidFill>
                  <a:schemeClr val="accent1">
                    <a:lumMod val="50000"/>
                  </a:schemeClr>
                </a:solidFill>
              </a:rPr>
              <a:t>COMPORTAMENTOE PERFIL DO SERVIDOR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xmlns="" id="{C48A1979-AEDA-4F49-A587-6B0E890E1EB0}"/>
              </a:ext>
            </a:extLst>
          </p:cNvPr>
          <p:cNvSpPr/>
          <p:nvPr/>
        </p:nvSpPr>
        <p:spPr>
          <a:xfrm rot="4919256">
            <a:off x="2586756" y="2477250"/>
            <a:ext cx="13912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de-DE" altLang="en-US" sz="800" b="1" noProof="1">
                <a:solidFill>
                  <a:schemeClr val="accent1">
                    <a:lumMod val="50000"/>
                  </a:schemeClr>
                </a:solidFill>
              </a:rPr>
              <a:t>PREVISÃO</a:t>
            </a:r>
            <a:r>
              <a:rPr lang="de-DE" altLang="en-US" sz="900" b="1" noProof="1">
                <a:solidFill>
                  <a:schemeClr val="accent1">
                    <a:lumMod val="50000"/>
                  </a:schemeClr>
                </a:solidFill>
              </a:rPr>
              <a:t> DE APOSENTADORIA</a:t>
            </a:r>
          </a:p>
        </p:txBody>
      </p: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xmlns="" id="{3CA2F287-CD12-43A6-A3A1-E71F1FE0C418}"/>
              </a:ext>
            </a:extLst>
          </p:cNvPr>
          <p:cNvCxnSpPr>
            <a:cxnSpLocks/>
          </p:cNvCxnSpPr>
          <p:nvPr/>
        </p:nvCxnSpPr>
        <p:spPr bwMode="auto">
          <a:xfrm>
            <a:off x="2691531" y="3065078"/>
            <a:ext cx="908408" cy="301692"/>
          </a:xfrm>
          <a:prstGeom prst="line">
            <a:avLst/>
          </a:prstGeom>
          <a:solidFill>
            <a:schemeClr val="accent1"/>
          </a:solidFill>
          <a:ln w="57150" cap="sq" cmpd="tri" algn="ctr">
            <a:solidFill>
              <a:schemeClr val="bg1">
                <a:lumMod val="6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Retângulo 22">
            <a:extLst>
              <a:ext uri="{FF2B5EF4-FFF2-40B4-BE49-F238E27FC236}">
                <a16:creationId xmlns:a16="http://schemas.microsoft.com/office/drawing/2014/main" xmlns="" id="{F95BF639-A8DF-4297-AAF7-4D1FA1A54C48}"/>
              </a:ext>
            </a:extLst>
          </p:cNvPr>
          <p:cNvSpPr/>
          <p:nvPr/>
        </p:nvSpPr>
        <p:spPr>
          <a:xfrm rot="8151374">
            <a:off x="2228801" y="3445545"/>
            <a:ext cx="131222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de-DE" altLang="en-US" sz="900" b="1" noProof="1">
                <a:solidFill>
                  <a:schemeClr val="accent1">
                    <a:lumMod val="50000"/>
                  </a:schemeClr>
                </a:solidFill>
              </a:rPr>
              <a:t>GESTÃO DE MOVIMENTAÇÃO</a:t>
            </a:r>
          </a:p>
          <a:p>
            <a:pPr marL="0" lvl="1" algn="ctr"/>
            <a:r>
              <a:rPr lang="de-DE" altLang="en-US" sz="900" b="1" noProof="1">
                <a:solidFill>
                  <a:schemeClr val="accent1">
                    <a:lumMod val="50000"/>
                  </a:schemeClr>
                </a:solidFill>
              </a:rPr>
              <a:t>DE PESSOAS</a:t>
            </a:r>
          </a:p>
        </p:txBody>
      </p:sp>
      <p:sp>
        <p:nvSpPr>
          <p:cNvPr id="9" name="Freeform">
            <a:extLst>
              <a:ext uri="{FF2B5EF4-FFF2-40B4-BE49-F238E27FC236}">
                <a16:creationId xmlns:a16="http://schemas.microsoft.com/office/drawing/2014/main" xmlns="" id="{B1BC88E6-75A8-4009-B340-D86593C1D8BA}"/>
              </a:ext>
            </a:extLst>
          </p:cNvPr>
          <p:cNvSpPr/>
          <p:nvPr/>
        </p:nvSpPr>
        <p:spPr bwMode="gray">
          <a:xfrm>
            <a:off x="1012873" y="2135792"/>
            <a:ext cx="1678658" cy="1550719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27000" sx="101000" sy="101000" algn="ctr" rotWithShape="0">
              <a:srgbClr val="000000">
                <a:alpha val="70000"/>
              </a:srgbClr>
            </a:outerShdw>
          </a:effectLst>
          <a:scene3d>
            <a:camera prst="orthographicFront"/>
            <a:lightRig rig="balanced" dir="t">
              <a:rot lat="0" lon="0" rev="5400000"/>
            </a:lightRig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b="1" noProof="1">
                <a:solidFill>
                  <a:srgbClr val="FFFFFF"/>
                </a:solidFill>
                <a:effectLst>
                  <a:outerShdw blurRad="190500" algn="tl" rotWithShape="0">
                    <a:prstClr val="black">
                      <a:alpha val="50000"/>
                    </a:prstClr>
                  </a:outerShdw>
                </a:effectLst>
                <a:cs typeface="Arial" charset="0"/>
              </a:rPr>
              <a:t>GESTÃO DA </a:t>
            </a:r>
          </a:p>
          <a:p>
            <a:pPr algn="ctr">
              <a:defRPr/>
            </a:pPr>
            <a:r>
              <a:rPr lang="en-US" b="1" noProof="1">
                <a:solidFill>
                  <a:srgbClr val="FFFFFF"/>
                </a:solidFill>
                <a:effectLst>
                  <a:outerShdw blurRad="190500" algn="tl" rotWithShape="0">
                    <a:prstClr val="black">
                      <a:alpha val="50000"/>
                    </a:prstClr>
                  </a:outerShdw>
                </a:effectLst>
                <a:cs typeface="Arial" charset="0"/>
              </a:rPr>
              <a:t>FORÇA DE</a:t>
            </a:r>
          </a:p>
          <a:p>
            <a:pPr algn="ctr">
              <a:defRPr/>
            </a:pPr>
            <a:r>
              <a:rPr lang="en-US" b="1" noProof="1">
                <a:solidFill>
                  <a:srgbClr val="FFFFFF"/>
                </a:solidFill>
                <a:effectLst>
                  <a:outerShdw blurRad="190500" algn="tl" rotWithShape="0">
                    <a:prstClr val="black">
                      <a:alpha val="50000"/>
                    </a:prstClr>
                  </a:outerShdw>
                </a:effectLst>
                <a:cs typeface="Arial" charset="0"/>
              </a:rPr>
              <a:t>TRABALHO</a:t>
            </a:r>
            <a:endParaRPr lang="en-US" sz="1800" b="1" noProof="1">
              <a:solidFill>
                <a:srgbClr val="FFFFFF"/>
              </a:solidFill>
              <a:effectLst>
                <a:outerShdw blurRad="190500" algn="tl" rotWithShape="0">
                  <a:prstClr val="black">
                    <a:alpha val="50000"/>
                  </a:prstClr>
                </a:outerShdw>
              </a:effectLst>
              <a:cs typeface="Arial" charset="0"/>
            </a:endParaRPr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xmlns="" id="{2C1B9B27-1CB6-432F-B997-17B117943FB1}"/>
              </a:ext>
            </a:extLst>
          </p:cNvPr>
          <p:cNvSpPr/>
          <p:nvPr/>
        </p:nvSpPr>
        <p:spPr>
          <a:xfrm>
            <a:off x="3704937" y="1377080"/>
            <a:ext cx="52584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accent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EXPLÍCITO</a:t>
            </a:r>
          </a:p>
          <a:p>
            <a:pPr algn="just"/>
            <a:r>
              <a:rPr lang="pt-BR" dirty="0">
                <a:latin typeface="Roboto Condensed" panose="020B0604020202020204" charset="0"/>
                <a:ea typeface="Roboto Condensed" panose="020B0604020202020204" charset="0"/>
              </a:rPr>
              <a:t>Garantir que a organização esteja preparada para as suas necessidades atuais e futuras, selecionando as </a:t>
            </a:r>
            <a:r>
              <a:rPr lang="pt-BR" b="1" dirty="0">
                <a:latin typeface="Roboto Condensed" panose="020B0604020202020204" charset="0"/>
                <a:ea typeface="Roboto Condensed" panose="020B0604020202020204" charset="0"/>
              </a:rPr>
              <a:t>pessoas certas, na quantidade certa, nos lugares e momentos certos </a:t>
            </a:r>
            <a:r>
              <a:rPr lang="pt-BR" dirty="0">
                <a:latin typeface="Roboto Condensed" panose="020B0604020202020204" charset="0"/>
                <a:ea typeface="Roboto Condensed" panose="020B0604020202020204" charset="0"/>
              </a:rPr>
              <a:t>ao longo do tempo (Jacobson, 2010).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>
                <a:latin typeface="Roboto Condensed" panose="020B0604020202020204" charset="0"/>
                <a:ea typeface="Roboto Condensed" panose="020B0604020202020204" charset="0"/>
              </a:rPr>
              <a:t>Qual o trabalho?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b="1" dirty="0">
                <a:latin typeface="Roboto Condensed" panose="020B0604020202020204" charset="0"/>
                <a:ea typeface="Roboto Condensed" panose="020B0604020202020204" charset="0"/>
              </a:rPr>
              <a:t>Quantas pessoas?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>
                <a:latin typeface="Roboto Condensed" panose="020B0604020202020204" charset="0"/>
                <a:ea typeface="Roboto Condensed" panose="020B0604020202020204" charset="0"/>
              </a:rPr>
              <a:t>Qual o perfil?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>
                <a:latin typeface="Roboto Condensed" panose="020B0604020202020204" charset="0"/>
                <a:ea typeface="Roboto Condensed" panose="020B0604020202020204" charset="0"/>
              </a:rPr>
              <a:t>Onde alocar?</a:t>
            </a:r>
          </a:p>
        </p:txBody>
      </p:sp>
      <p:grpSp>
        <p:nvGrpSpPr>
          <p:cNvPr id="43" name="Google Shape;631;p37">
            <a:extLst>
              <a:ext uri="{FF2B5EF4-FFF2-40B4-BE49-F238E27FC236}">
                <a16:creationId xmlns:a16="http://schemas.microsoft.com/office/drawing/2014/main" xmlns="" id="{25EC11CC-1B48-49D7-8C61-1EBAE2F1E32B}"/>
              </a:ext>
            </a:extLst>
          </p:cNvPr>
          <p:cNvGrpSpPr/>
          <p:nvPr/>
        </p:nvGrpSpPr>
        <p:grpSpPr>
          <a:xfrm>
            <a:off x="336060" y="585457"/>
            <a:ext cx="323793" cy="339493"/>
            <a:chOff x="5961125" y="1623900"/>
            <a:chExt cx="427450" cy="448175"/>
          </a:xfrm>
        </p:grpSpPr>
        <p:sp>
          <p:nvSpPr>
            <p:cNvPr id="44" name="Google Shape;632;p37">
              <a:extLst>
                <a:ext uri="{FF2B5EF4-FFF2-40B4-BE49-F238E27FC236}">
                  <a16:creationId xmlns:a16="http://schemas.microsoft.com/office/drawing/2014/main" xmlns="" id="{309D31AA-5188-491F-9908-E3F81B653AEA}"/>
                </a:ext>
              </a:extLst>
            </p:cNvPr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33;p37">
              <a:extLst>
                <a:ext uri="{FF2B5EF4-FFF2-40B4-BE49-F238E27FC236}">
                  <a16:creationId xmlns:a16="http://schemas.microsoft.com/office/drawing/2014/main" xmlns="" id="{4E97447D-E12F-40C2-A99A-CEAFF2B3A77D}"/>
                </a:ext>
              </a:extLst>
            </p:cNvPr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34;p37">
              <a:extLst>
                <a:ext uri="{FF2B5EF4-FFF2-40B4-BE49-F238E27FC236}">
                  <a16:creationId xmlns:a16="http://schemas.microsoft.com/office/drawing/2014/main" xmlns="" id="{496DC6A4-A235-4097-BA89-19FBDA8B0F47}"/>
                </a:ext>
              </a:extLst>
            </p:cNvPr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35;p37">
              <a:extLst>
                <a:ext uri="{FF2B5EF4-FFF2-40B4-BE49-F238E27FC236}">
                  <a16:creationId xmlns:a16="http://schemas.microsoft.com/office/drawing/2014/main" xmlns="" id="{15814BFE-CB98-405B-8D58-5CEF7F2F6367}"/>
                </a:ext>
              </a:extLst>
            </p:cNvPr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636;p37">
              <a:extLst>
                <a:ext uri="{FF2B5EF4-FFF2-40B4-BE49-F238E27FC236}">
                  <a16:creationId xmlns:a16="http://schemas.microsoft.com/office/drawing/2014/main" xmlns="" id="{896EF626-AB48-4190-957E-6342AEAE00AF}"/>
                </a:ext>
              </a:extLst>
            </p:cNvPr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37;p37">
              <a:extLst>
                <a:ext uri="{FF2B5EF4-FFF2-40B4-BE49-F238E27FC236}">
                  <a16:creationId xmlns:a16="http://schemas.microsoft.com/office/drawing/2014/main" xmlns="" id="{B8BADC1B-7204-4B5F-9594-75F931F580BA}"/>
                </a:ext>
              </a:extLst>
            </p:cNvPr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638;p37">
              <a:extLst>
                <a:ext uri="{FF2B5EF4-FFF2-40B4-BE49-F238E27FC236}">
                  <a16:creationId xmlns:a16="http://schemas.microsoft.com/office/drawing/2014/main" xmlns="" id="{18EFD1D3-33FA-43F4-91C3-2D716BFF4BEB}"/>
                </a:ext>
              </a:extLst>
            </p:cNvPr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Espaço Reservado para Número de Slide 2">
            <a:extLst>
              <a:ext uri="{FF2B5EF4-FFF2-40B4-BE49-F238E27FC236}">
                <a16:creationId xmlns:a16="http://schemas.microsoft.com/office/drawing/2014/main" xmlns="" id="{116C7ACD-23ED-42CA-B909-06CCED6DC565}"/>
              </a:ext>
            </a:extLst>
          </p:cNvPr>
          <p:cNvSpPr txBox="1">
            <a:spLocks/>
          </p:cNvSpPr>
          <p:nvPr/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fld id="{00000000-1234-1234-1234-123412341234}" type="slidenum">
              <a:rPr lang="pt-BR" smtClean="0"/>
              <a:pPr/>
              <a:t>7</a:t>
            </a:fld>
            <a:endParaRPr lang="pt-BR" dirty="0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xmlns="" id="{C6F25805-E000-47F3-BBDE-F1112E493319}"/>
              </a:ext>
            </a:extLst>
          </p:cNvPr>
          <p:cNvSpPr/>
          <p:nvPr/>
        </p:nvSpPr>
        <p:spPr>
          <a:xfrm>
            <a:off x="3835521" y="3629331"/>
            <a:ext cx="5258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600" b="1" dirty="0">
                <a:solidFill>
                  <a:schemeClr val="accent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IMPLÍCITO</a:t>
            </a:r>
          </a:p>
          <a:p>
            <a:pPr algn="r"/>
            <a:r>
              <a:rPr lang="pt-BR" dirty="0">
                <a:latin typeface="Roboto Condensed" panose="020B0604020202020204" charset="0"/>
                <a:ea typeface="Roboto Condensed" panose="020B0604020202020204" charset="0"/>
              </a:rPr>
              <a:t>Instituir, na administração pública, a prática da gestão de resultados a partir da mensuração da produtividade humana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xmlns="" id="{CA9302ED-63BF-4A98-AA30-F1D2A6F09BD8}"/>
              </a:ext>
            </a:extLst>
          </p:cNvPr>
          <p:cNvCxnSpPr/>
          <p:nvPr/>
        </p:nvCxnSpPr>
        <p:spPr>
          <a:xfrm flipV="1">
            <a:off x="2998503" y="3545401"/>
            <a:ext cx="1183029" cy="12386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xmlns="" id="{B2B44A4F-BB2E-4083-B605-F573614F5A42}"/>
              </a:ext>
            </a:extLst>
          </p:cNvPr>
          <p:cNvCxnSpPr/>
          <p:nvPr/>
        </p:nvCxnSpPr>
        <p:spPr>
          <a:xfrm>
            <a:off x="4181532" y="3530857"/>
            <a:ext cx="3782286" cy="99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5353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idx="12"/>
          </p:nvPr>
        </p:nvSpPr>
        <p:spPr>
          <a:xfrm>
            <a:off x="8448168" y="4708474"/>
            <a:ext cx="1487400" cy="315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3DE2DDA8-C473-48E7-874F-6FAF253F2A32}"/>
              </a:ext>
            </a:extLst>
          </p:cNvPr>
          <p:cNvSpPr/>
          <p:nvPr/>
        </p:nvSpPr>
        <p:spPr>
          <a:xfrm>
            <a:off x="-128623" y="4060738"/>
            <a:ext cx="6201298" cy="795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1" algn="ctr">
              <a:lnSpc>
                <a:spcPct val="150000"/>
              </a:lnSpc>
              <a:buSzPts val="1400"/>
            </a:pPr>
            <a:r>
              <a:rPr lang="pt-BR" sz="18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Entregas</a:t>
            </a:r>
          </a:p>
          <a:p>
            <a:pPr marL="457200" lvl="1" algn="ctr">
              <a:lnSpc>
                <a:spcPct val="150000"/>
              </a:lnSpc>
              <a:buSzPts val="1400"/>
            </a:pPr>
            <a:r>
              <a:rPr lang="pt-BR" dirty="0">
                <a:latin typeface="Arial" panose="020B0604020202020204" pitchFamily="34" charset="0"/>
                <a:cs typeface="Times New Roman" panose="02020603050405020304" pitchFamily="18" charset="0"/>
              </a:rPr>
              <a:t>Rep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resentante quantificável do fluxo de trabalho/ atividades realizadas</a:t>
            </a:r>
            <a:endParaRPr lang="pt-BR" sz="1100" dirty="0">
              <a:effectLst/>
              <a:latin typeface="Tw Cen MT" panose="020B06020201040206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70BA47B2-6A45-4E90-8A2F-5ADED87F5069}"/>
              </a:ext>
            </a:extLst>
          </p:cNvPr>
          <p:cNvSpPr/>
          <p:nvPr/>
        </p:nvSpPr>
        <p:spPr>
          <a:xfrm>
            <a:off x="-416656" y="1278550"/>
            <a:ext cx="6696744" cy="795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1" algn="ctr">
              <a:lnSpc>
                <a:spcPct val="150000"/>
              </a:lnSpc>
              <a:buClr>
                <a:schemeClr val="bg1"/>
              </a:buClr>
              <a:buSzPts val="1400"/>
            </a:pPr>
            <a:r>
              <a:rPr lang="pt-BR" sz="18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Esforço</a:t>
            </a:r>
          </a:p>
          <a:p>
            <a:pPr marL="457200" lvl="1" algn="ctr">
              <a:lnSpc>
                <a:spcPct val="150000"/>
              </a:lnSpc>
              <a:buClr>
                <a:schemeClr val="bg1"/>
              </a:buClr>
              <a:buSzPts val="1400"/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percentual de tempo que cada funcionário acredita dedicar a cada entrega</a:t>
            </a:r>
            <a:endParaRPr lang="pt-BR" sz="1100" dirty="0">
              <a:effectLst/>
              <a:latin typeface="Tw Cen MT" panose="020B06020201040206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Resultado de imagem para output png">
            <a:extLst>
              <a:ext uri="{FF2B5EF4-FFF2-40B4-BE49-F238E27FC236}">
                <a16:creationId xmlns:a16="http://schemas.microsoft.com/office/drawing/2014/main" xmlns="" id="{A85A9F6E-6F8B-4891-AC55-CA24153C7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265" y="2174758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oogle Shape;945;p37">
            <a:extLst>
              <a:ext uri="{FF2B5EF4-FFF2-40B4-BE49-F238E27FC236}">
                <a16:creationId xmlns:a16="http://schemas.microsoft.com/office/drawing/2014/main" xmlns="" id="{B3390E32-30DA-4F21-96DC-AAC75651B4E2}"/>
              </a:ext>
            </a:extLst>
          </p:cNvPr>
          <p:cNvGrpSpPr/>
          <p:nvPr/>
        </p:nvGrpSpPr>
        <p:grpSpPr>
          <a:xfrm>
            <a:off x="323528" y="580107"/>
            <a:ext cx="407743" cy="391135"/>
            <a:chOff x="5233525" y="4954450"/>
            <a:chExt cx="538275" cy="516350"/>
          </a:xfrm>
        </p:grpSpPr>
        <p:sp>
          <p:nvSpPr>
            <p:cNvPr id="9" name="Google Shape;946;p37">
              <a:extLst>
                <a:ext uri="{FF2B5EF4-FFF2-40B4-BE49-F238E27FC236}">
                  <a16:creationId xmlns:a16="http://schemas.microsoft.com/office/drawing/2014/main" xmlns="" id="{2C4AC575-FDE7-4BE2-976A-071A1667DCE7}"/>
                </a:ext>
              </a:extLst>
            </p:cNvPr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47;p37">
              <a:extLst>
                <a:ext uri="{FF2B5EF4-FFF2-40B4-BE49-F238E27FC236}">
                  <a16:creationId xmlns:a16="http://schemas.microsoft.com/office/drawing/2014/main" xmlns="" id="{EA77C6EC-64DD-4404-82FD-AAC2F1A72331}"/>
                </a:ext>
              </a:extLst>
            </p:cNvPr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l" t="t" r="r" b="b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48;p37">
              <a:extLst>
                <a:ext uri="{FF2B5EF4-FFF2-40B4-BE49-F238E27FC236}">
                  <a16:creationId xmlns:a16="http://schemas.microsoft.com/office/drawing/2014/main" xmlns="" id="{141D80F6-225D-4AE4-B7AE-9721E85206FE}"/>
                </a:ext>
              </a:extLst>
            </p:cNvPr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49;p37">
              <a:extLst>
                <a:ext uri="{FF2B5EF4-FFF2-40B4-BE49-F238E27FC236}">
                  <a16:creationId xmlns:a16="http://schemas.microsoft.com/office/drawing/2014/main" xmlns="" id="{2AB9EC34-BE22-4FAF-934A-A2248CF1CF87}"/>
                </a:ext>
              </a:extLst>
            </p:cNvPr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l" t="t" r="r" b="b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50;p37">
              <a:extLst>
                <a:ext uri="{FF2B5EF4-FFF2-40B4-BE49-F238E27FC236}">
                  <a16:creationId xmlns:a16="http://schemas.microsoft.com/office/drawing/2014/main" xmlns="" id="{8E04A206-1BB1-4A0A-8173-3DC34F352402}"/>
                </a:ext>
              </a:extLst>
            </p:cNvPr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l" t="t" r="r" b="b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51;p37">
              <a:extLst>
                <a:ext uri="{FF2B5EF4-FFF2-40B4-BE49-F238E27FC236}">
                  <a16:creationId xmlns:a16="http://schemas.microsoft.com/office/drawing/2014/main" xmlns="" id="{8ACD08E6-C150-4A60-A591-8779E5AF7B36}"/>
                </a:ext>
              </a:extLst>
            </p:cNvPr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l" t="t" r="r" b="b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52;p37">
              <a:extLst>
                <a:ext uri="{FF2B5EF4-FFF2-40B4-BE49-F238E27FC236}">
                  <a16:creationId xmlns:a16="http://schemas.microsoft.com/office/drawing/2014/main" xmlns="" id="{0A88665A-1EAA-4FAB-93BF-EF979CE19C02}"/>
                </a:ext>
              </a:extLst>
            </p:cNvPr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l" t="t" r="r" b="b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53;p37">
              <a:extLst>
                <a:ext uri="{FF2B5EF4-FFF2-40B4-BE49-F238E27FC236}">
                  <a16:creationId xmlns:a16="http://schemas.microsoft.com/office/drawing/2014/main" xmlns="" id="{740D441D-C065-4E88-B3A7-4A355FF811E0}"/>
                </a:ext>
              </a:extLst>
            </p:cNvPr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l" t="t" r="r" b="b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54;p37">
              <a:extLst>
                <a:ext uri="{FF2B5EF4-FFF2-40B4-BE49-F238E27FC236}">
                  <a16:creationId xmlns:a16="http://schemas.microsoft.com/office/drawing/2014/main" xmlns="" id="{D97A8CAE-2036-44C9-B5BC-C15628E37997}"/>
                </a:ext>
              </a:extLst>
            </p:cNvPr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l" t="t" r="r" b="b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55;p37">
              <a:extLst>
                <a:ext uri="{FF2B5EF4-FFF2-40B4-BE49-F238E27FC236}">
                  <a16:creationId xmlns:a16="http://schemas.microsoft.com/office/drawing/2014/main" xmlns="" id="{E9DAF17E-ED17-4D37-B2AF-49890ADA8DFE}"/>
                </a:ext>
              </a:extLst>
            </p:cNvPr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l" t="t" r="r" b="b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56;p37">
              <a:extLst>
                <a:ext uri="{FF2B5EF4-FFF2-40B4-BE49-F238E27FC236}">
                  <a16:creationId xmlns:a16="http://schemas.microsoft.com/office/drawing/2014/main" xmlns="" id="{21E2369C-7E52-4849-9199-CD728E26387B}"/>
                </a:ext>
              </a:extLst>
            </p:cNvPr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l" t="t" r="r" b="b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A34F64D3-8FC4-456C-B4C6-3369157F58B0}"/>
              </a:ext>
            </a:extLst>
          </p:cNvPr>
          <p:cNvSpPr/>
          <p:nvPr/>
        </p:nvSpPr>
        <p:spPr>
          <a:xfrm>
            <a:off x="153379" y="2367030"/>
            <a:ext cx="300608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rgbClr val="00000A"/>
                </a:solidFill>
                <a:latin typeface="Roboto Condensed" panose="020B0604020202020204" charset="0"/>
                <a:ea typeface="Roboto Condensed" panose="020B0604020202020204" charset="0"/>
                <a:cs typeface="Calibri" panose="020F0502020204030204" pitchFamily="34" charset="0"/>
              </a:rPr>
              <a:t>Pessoal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Times New Roman" panose="02020603050405020304" pitchFamily="18" charset="0"/>
              </a:rPr>
              <a:t>Vínculo profissional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Times New Roman" panose="02020603050405020304" pitchFamily="18" charset="0"/>
              </a:rPr>
              <a:t>Jornada fixa e variável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Times New Roman" panose="02020603050405020304" pitchFamily="18" charset="0"/>
              </a:rPr>
              <a:t>Rotatividade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Times New Roman" panose="02020603050405020304" pitchFamily="18" charset="0"/>
              </a:rPr>
              <a:t>Absenteísmo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Times New Roman" panose="02020603050405020304" pitchFamily="18" charset="0"/>
              </a:rPr>
              <a:t>Treinamento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Times New Roman" panose="02020603050405020304" pitchFamily="18" charset="0"/>
              </a:rPr>
              <a:t>Afastamentos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Times New Roman" panose="02020603050405020304" pitchFamily="18" charset="0"/>
              </a:rPr>
              <a:t>Licenças</a:t>
            </a:r>
          </a:p>
        </p:txBody>
      </p:sp>
      <p:grpSp>
        <p:nvGrpSpPr>
          <p:cNvPr id="30" name="Agrupar 29">
            <a:extLst>
              <a:ext uri="{FF2B5EF4-FFF2-40B4-BE49-F238E27FC236}">
                <a16:creationId xmlns:a16="http://schemas.microsoft.com/office/drawing/2014/main" xmlns="" id="{150A9C1E-F708-4DFA-BEBB-0A17AC171587}"/>
              </a:ext>
            </a:extLst>
          </p:cNvPr>
          <p:cNvGrpSpPr/>
          <p:nvPr/>
        </p:nvGrpSpPr>
        <p:grpSpPr>
          <a:xfrm>
            <a:off x="5320331" y="1928633"/>
            <a:ext cx="4176049" cy="2232243"/>
            <a:chOff x="1695342" y="1969115"/>
            <a:chExt cx="7225349" cy="2639803"/>
          </a:xfrm>
        </p:grpSpPr>
        <p:pic>
          <p:nvPicPr>
            <p:cNvPr id="32" name="Picture 4" descr="Resultado de imagem para QUESTÃO PNG">
              <a:extLst>
                <a:ext uri="{FF2B5EF4-FFF2-40B4-BE49-F238E27FC236}">
                  <a16:creationId xmlns:a16="http://schemas.microsoft.com/office/drawing/2014/main" xmlns="" id="{2236C494-23D7-4DFE-B7A0-A9A57257AFD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337" b="58245"/>
            <a:stretch/>
          </p:blipFill>
          <p:spPr bwMode="auto">
            <a:xfrm rot="20721937">
              <a:off x="1695342" y="1969115"/>
              <a:ext cx="2485726" cy="2458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CaixaDeTexto 32">
              <a:extLst>
                <a:ext uri="{FF2B5EF4-FFF2-40B4-BE49-F238E27FC236}">
                  <a16:creationId xmlns:a16="http://schemas.microsoft.com/office/drawing/2014/main" xmlns="" id="{7F0DFB66-5273-4570-8BCA-E420316589A9}"/>
                </a:ext>
              </a:extLst>
            </p:cNvPr>
            <p:cNvSpPr txBox="1"/>
            <p:nvPr/>
          </p:nvSpPr>
          <p:spPr>
            <a:xfrm>
              <a:off x="2872019" y="2332854"/>
              <a:ext cx="35767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A entrega é registrada?</a:t>
              </a:r>
            </a:p>
          </p:txBody>
        </p:sp>
        <p:sp>
          <p:nvSpPr>
            <p:cNvPr id="34" name="CaixaDeTexto 33">
              <a:extLst>
                <a:ext uri="{FF2B5EF4-FFF2-40B4-BE49-F238E27FC236}">
                  <a16:creationId xmlns:a16="http://schemas.microsoft.com/office/drawing/2014/main" xmlns="" id="{2BD300BF-488B-42B9-8933-052F465F7AED}"/>
                </a:ext>
              </a:extLst>
            </p:cNvPr>
            <p:cNvSpPr txBox="1"/>
            <p:nvPr/>
          </p:nvSpPr>
          <p:spPr>
            <a:xfrm>
              <a:off x="2889853" y="2885292"/>
              <a:ext cx="54303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A entrega está sendo executada atualmente?</a:t>
              </a:r>
            </a:p>
          </p:txBody>
        </p:sp>
        <p:sp>
          <p:nvSpPr>
            <p:cNvPr id="35" name="CaixaDeTexto 34">
              <a:extLst>
                <a:ext uri="{FF2B5EF4-FFF2-40B4-BE49-F238E27FC236}">
                  <a16:creationId xmlns:a16="http://schemas.microsoft.com/office/drawing/2014/main" xmlns="" id="{02F294F9-2D2B-4E0D-B95D-D2254911B041}"/>
                </a:ext>
              </a:extLst>
            </p:cNvPr>
            <p:cNvSpPr txBox="1"/>
            <p:nvPr/>
          </p:nvSpPr>
          <p:spPr>
            <a:xfrm>
              <a:off x="2875022" y="3481056"/>
              <a:ext cx="52763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A entrega foi executada nos últimos 3 anos?</a:t>
              </a:r>
            </a:p>
          </p:txBody>
        </p:sp>
        <p:sp>
          <p:nvSpPr>
            <p:cNvPr id="36" name="CaixaDeTexto 35">
              <a:extLst>
                <a:ext uri="{FF2B5EF4-FFF2-40B4-BE49-F238E27FC236}">
                  <a16:creationId xmlns:a16="http://schemas.microsoft.com/office/drawing/2014/main" xmlns="" id="{991A27C8-991E-4954-968A-1997087FD65E}"/>
                </a:ext>
              </a:extLst>
            </p:cNvPr>
            <p:cNvSpPr txBox="1"/>
            <p:nvPr/>
          </p:nvSpPr>
          <p:spPr>
            <a:xfrm>
              <a:off x="2872020" y="3990169"/>
              <a:ext cx="6048671" cy="618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A entrega representa adequadamente quantas vezes o esforço destinado ao processo foi repetido?</a:t>
              </a:r>
            </a:p>
          </p:txBody>
        </p:sp>
      </p:grpSp>
      <p:sp>
        <p:nvSpPr>
          <p:cNvPr id="7" name="Título 6">
            <a:extLst>
              <a:ext uri="{FF2B5EF4-FFF2-40B4-BE49-F238E27FC236}">
                <a16:creationId xmlns:a16="http://schemas.microsoft.com/office/drawing/2014/main" xmlns="" id="{C30C414B-E80C-4DC6-9DA1-C2B853754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VARIÁVEIS</a:t>
            </a:r>
          </a:p>
        </p:txBody>
      </p:sp>
    </p:spTree>
    <p:extLst>
      <p:ext uri="{BB962C8B-B14F-4D97-AF65-F5344CB8AC3E}">
        <p14:creationId xmlns:p14="http://schemas.microsoft.com/office/powerpoint/2010/main" val="1060239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455D764-5904-4BC1-A712-79492BF29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PROCESSO DE PESQUISA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4D0786C1-09A2-4DA3-B963-66E914E9796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9</a:t>
            </a:fld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92BB94D1-7807-4C22-91AB-9CC9C7B7CEF0}"/>
              </a:ext>
            </a:extLst>
          </p:cNvPr>
          <p:cNvSpPr/>
          <p:nvPr/>
        </p:nvSpPr>
        <p:spPr>
          <a:xfrm>
            <a:off x="1691680" y="1457247"/>
            <a:ext cx="7599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latin typeface="Roboto Condensed" panose="020B0604020202020204" charset="0"/>
                <a:ea typeface="Roboto Condensed" panose="020B0604020202020204" charset="0"/>
              </a:rPr>
              <a:t>Visa à correta identificação das entregas da Unidade Organizacional para, em seguida, levantar os dados quantitativos necessários para o cálculo do resultado do DFT.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A4CE6C09-51EE-4F78-8925-CC23522D7E47}"/>
              </a:ext>
            </a:extLst>
          </p:cNvPr>
          <p:cNvSpPr txBox="1"/>
          <p:nvPr/>
        </p:nvSpPr>
        <p:spPr>
          <a:xfrm>
            <a:off x="179512" y="1502945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OBJETIVO</a:t>
            </a:r>
            <a:endParaRPr lang="pt-BR" b="1" dirty="0">
              <a:solidFill>
                <a:schemeClr val="accent1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grpSp>
        <p:nvGrpSpPr>
          <p:cNvPr id="7" name="Google Shape;697;p37">
            <a:extLst>
              <a:ext uri="{FF2B5EF4-FFF2-40B4-BE49-F238E27FC236}">
                <a16:creationId xmlns:a16="http://schemas.microsoft.com/office/drawing/2014/main" xmlns="" id="{10F20A90-7F17-497B-A487-114136AF30BC}"/>
              </a:ext>
            </a:extLst>
          </p:cNvPr>
          <p:cNvGrpSpPr/>
          <p:nvPr/>
        </p:nvGrpSpPr>
        <p:grpSpPr>
          <a:xfrm>
            <a:off x="323528" y="629922"/>
            <a:ext cx="392063" cy="291505"/>
            <a:chOff x="5247525" y="3007275"/>
            <a:chExt cx="517575" cy="384825"/>
          </a:xfrm>
        </p:grpSpPr>
        <p:sp>
          <p:nvSpPr>
            <p:cNvPr id="8" name="Google Shape;698;p37">
              <a:extLst>
                <a:ext uri="{FF2B5EF4-FFF2-40B4-BE49-F238E27FC236}">
                  <a16:creationId xmlns:a16="http://schemas.microsoft.com/office/drawing/2014/main" xmlns="" id="{B2CEC5A7-66DE-4B8C-8F95-C065478C7C75}"/>
                </a:ext>
              </a:extLst>
            </p:cNvPr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99;p37">
              <a:extLst>
                <a:ext uri="{FF2B5EF4-FFF2-40B4-BE49-F238E27FC236}">
                  <a16:creationId xmlns:a16="http://schemas.microsoft.com/office/drawing/2014/main" xmlns="" id="{3778F3CC-0502-4497-92A2-721639D72C85}"/>
                </a:ext>
              </a:extLst>
            </p:cNvPr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E4BA7B06-1EA8-4B89-9238-4D59057E113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5596" y="2046487"/>
            <a:ext cx="7546784" cy="307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752751"/>
      </p:ext>
    </p:extLst>
  </p:cSld>
  <p:clrMapOvr>
    <a:masterClrMapping/>
  </p:clrMapOvr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3854</TotalTime>
  <Words>721</Words>
  <Application>Microsoft Office PowerPoint</Application>
  <PresentationFormat>Apresentação na tela (16:9)</PresentationFormat>
  <Paragraphs>175</Paragraphs>
  <Slides>18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30" baseType="lpstr">
      <vt:lpstr>Roboto Condensed</vt:lpstr>
      <vt:lpstr>Arial</vt:lpstr>
      <vt:lpstr>Roboto Condensed Light</vt:lpstr>
      <vt:lpstr>Wingdings</vt:lpstr>
      <vt:lpstr>UnB Office</vt:lpstr>
      <vt:lpstr>Calibri</vt:lpstr>
      <vt:lpstr>Raleway</vt:lpstr>
      <vt:lpstr>Tw Cen MT</vt:lpstr>
      <vt:lpstr>Arvo</vt:lpstr>
      <vt:lpstr>Helvetica Neue</vt:lpstr>
      <vt:lpstr>Times New Roman</vt:lpstr>
      <vt:lpstr>Salerio template</vt:lpstr>
      <vt:lpstr>Dimensionamento da Força de Trabalho: Desafios e Indução</vt:lpstr>
      <vt:lpstr>O GRUPO PROJECTUM</vt:lpstr>
      <vt:lpstr>  Motivação institucional e científica do projeto de pesquisa de modelo de dimensionamento da força de trabalho (DFT) para o setor público brasileiro  Objetivos técnicos e contextuais do DFT  DFT como instrumento da gestão a força de trabalho dimensões e variáveis principais do modelo de DFT proposto pela Universidade de Brasília  Desafios e mecanismos estratégicos, culturais e estruturais de indução à institucionalização do DFT  O DFT como elemento estruturante de políticas e processos de gestão de pessoas</vt:lpstr>
      <vt:lpstr>FUNDAMENTOS </vt:lpstr>
      <vt:lpstr>MOTIVAÇÃO</vt:lpstr>
      <vt:lpstr>OBJETIVO TÉCNICO</vt:lpstr>
      <vt:lpstr>OBJETIVO INSTITUCIONAL</vt:lpstr>
      <vt:lpstr>VARIÁVEIS</vt:lpstr>
      <vt:lpstr>O PROCESSO DE PESQUISA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DESAFIOS À INSTITUCIONALIZAÇÃO</vt:lpstr>
      <vt:lpstr>DESAFIOS À INSTITUCIONALIZAÇÃO</vt:lpstr>
      <vt:lpstr>DFT E GESTÃO DE PESSOAS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Leonardo</dc:creator>
  <cp:lastModifiedBy>Bruna Brasil Fraga Silva</cp:lastModifiedBy>
  <cp:revision>130</cp:revision>
  <dcterms:modified xsi:type="dcterms:W3CDTF">2019-10-29T16:46:55Z</dcterms:modified>
</cp:coreProperties>
</file>