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4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</p:sldIdLst>
  <p:sldSz cx="12192000" cy="6858000"/>
  <p:notesSz cx="6858000" cy="9144000"/>
  <p:embeddedFontLst>
    <p:embeddedFont>
      <p:font typeface="Libre Franklin Medium" panose="020B0604020202020204" charset="0"/>
      <p:regular r:id="rId48"/>
      <p:bold r:id="rId49"/>
      <p:italic r:id="rId50"/>
      <p:boldItalic r:id="rId51"/>
    </p:embeddedFont>
    <p:embeddedFont>
      <p:font typeface="Asap Condensed Medium" panose="020B0604020202020204" charset="0"/>
      <p:regular r:id="rId52"/>
      <p:bold r:id="rId53"/>
      <p:italic r:id="rId54"/>
      <p:boldItalic r:id="rId55"/>
    </p:embeddedFont>
    <p:embeddedFont>
      <p:font typeface="Calibri" panose="020F0502020204030204" pitchFamily="34" charset="0"/>
      <p:regular r:id="rId56"/>
      <p:bold r:id="rId57"/>
      <p:italic r:id="rId58"/>
      <p:bold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60" roundtripDataSignature="AMtx7miQ8xCLJm/QJyhn2BivLLx2Ux7W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8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7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5.fntdata"/><Relationship Id="rId60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4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62102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89762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07356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59618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50462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20188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43410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:notes"/>
          <p:cNvSpPr txBox="1">
            <a:spLocks noGrp="1"/>
          </p:cNvSpPr>
          <p:nvPr>
            <p:ph type="body" idx="1"/>
          </p:nvPr>
        </p:nvSpPr>
        <p:spPr>
          <a:xfrm>
            <a:off x="1023464" y="3374431"/>
            <a:ext cx="8187690" cy="3196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75" tIns="47375" rIns="94775" bIns="47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13" name="Google Shape;21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49550" y="533400"/>
            <a:ext cx="4735513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20006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7:notes"/>
          <p:cNvSpPr txBox="1">
            <a:spLocks noGrp="1"/>
          </p:cNvSpPr>
          <p:nvPr>
            <p:ph type="body" idx="1"/>
          </p:nvPr>
        </p:nvSpPr>
        <p:spPr>
          <a:xfrm>
            <a:off x="1023464" y="3374431"/>
            <a:ext cx="8187690" cy="3196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75" tIns="47375" rIns="94775" bIns="47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19" name="Google Shape;21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49550" y="533400"/>
            <a:ext cx="4735513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96613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:notes"/>
          <p:cNvSpPr txBox="1">
            <a:spLocks noGrp="1"/>
          </p:cNvSpPr>
          <p:nvPr>
            <p:ph type="body" idx="1"/>
          </p:nvPr>
        </p:nvSpPr>
        <p:spPr>
          <a:xfrm>
            <a:off x="1023464" y="3374431"/>
            <a:ext cx="8187690" cy="3196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75" tIns="47375" rIns="94775" bIns="47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26" name="Google Shape;22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49550" y="533400"/>
            <a:ext cx="4735513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719590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:notes"/>
          <p:cNvSpPr txBox="1">
            <a:spLocks noGrp="1"/>
          </p:cNvSpPr>
          <p:nvPr>
            <p:ph type="body" idx="1"/>
          </p:nvPr>
        </p:nvSpPr>
        <p:spPr>
          <a:xfrm>
            <a:off x="1023464" y="3374431"/>
            <a:ext cx="8187690" cy="3196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75" tIns="47375" rIns="94775" bIns="47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32" name="Google Shape;23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49550" y="533400"/>
            <a:ext cx="4735513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795598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23308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057019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/>
              <a:t>Atualmente as duas maneiras de obter melhoria salarial no setor público brasileiro são: ocupação de cargo ou função comissionada, que depende essencialmente de relações interpessoais e redes; ou mudança de carreira para outra com melhor remuneração.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/>
              <a:t>considerar as individualidades, exige grande formação de lideranças, mais que isso, seleção de gerentes de linha que possuam capacidade de lidar com a diversidade no ambiente de trabalho. Desenvolver servidores para liderança, contudo, é outro desafio a ser enfrentado. Os custos de investir em treinamentos e em melhoria das próprias competências não geram retornos diretos e parte dos servidores, nessa análise de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47382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/>
              <a:t>Atualmente as duas maneiras de obter melhoria salarial no setor público brasileiro são: ocupação de cargo ou função comissionada, que depende essencialmente de relações interpessoais e redes; ou mudança de carreira para outra com melhor remuneração.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/>
              <a:t>considerar as individualidades, exige grande formação de lideranças, mais que isso, seleção de gerentes de linha que possuam capacidade de lidar com a diversidade no ambiente de trabalho. Desenvolver servidores para liderança, contudo, é outro desafio a ser enfrentado. Os custos de investir em treinamentos e em melhoria das próprias competências não geram retornos diretos e parte dos servidores, nessa análise de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553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/>
              <a:t>Atualmente as duas maneiras de obter melhoria salarial no setor público brasileiro são: ocupação de cargo ou função comissionada, que depende essencialmente de relações interpessoais e redes; ou mudança de carreira para outra com melhor remuneração.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/>
              <a:t>considerar as individualidades, exige grande formação de lideranças, mais que isso, seleção de gerentes de linha que possuam capacidade de lidar com a diversidade no ambiente de trabalho. Desenvolver servidores para liderança, contudo, é outro desafio a ser enfrentado. Os custos de investir em treinamentos e em melhoria das próprias competências não geram retornos diretos e parte dos servidores, nessa análise de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68201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/>
              <a:t>Atualmente as duas maneiras de obter melhoria salarial no setor público brasileiro são: ocupação de cargo ou função comissionada, que depende essencialmente de relações interpessoais e redes; ou mudança de carreira para outra com melhor remuneração.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/>
              <a:t>considerar as individualidades, exige grande formação de lideranças, mais que isso, seleção de gerentes de linha que possuam capacidade de lidar com a diversidade no ambiente de trabalho. Desenvolver servidores para liderança, contudo, é outro desafio a ser enfrentado. Os custos de investir em treinamentos e em melhoria das próprias competências não geram retornos diretos e parte dos servidores, nessa análise de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" name="Google Shape;265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97365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/>
              <a:t>Atualmente as duas maneiras de obter melhoria salarial no setor público brasileiro são: ocupação de cargo ou função comissionada, que depende essencialmente de relações interpessoais e redes; ou mudança de carreira para outra com melhor remuneração.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/>
              <a:t>considerar as individualidades, exige grande formação de lideranças, mais que isso, seleção de gerentes de linha que possuam capacidade de lidar com a diversidade no ambiente de trabalho. Desenvolver servidores para liderança, contudo, é outro desafio a ser enfrentado. Os custos de investir em treinamentos e em melhoria das próprias competências não geram retornos diretos e parte dos servidores, nessa análise de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86588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/>
              <a:t>Atualmente as duas maneiras de obter melhoria salarial no setor público brasileiro são: ocupação de cargo ou função comissionada, que depende essencialmente de relações interpessoais e redes; ou mudança de carreira para outra com melhor remuneração.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/>
              <a:t>considerar as individualidades, exige grande formação de lideranças, mais que isso, seleção de gerentes de linha que possuam capacidade de lidar com a diversidade no ambiente de trabalho. Desenvolver servidores para liderança, contudo, é outro desafio a ser enfrentado. Os custos de investir em treinamentos e em melhoria das próprias competências não geram retornos diretos e parte dos servidores, nessa análise de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9820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/>
              <a:t>Atualmente as duas maneiras de obter melhoria salarial no setor público brasileiro são: ocupação de cargo ou função comissionada, que depende essencialmente de relações interpessoais e redes; ou mudança de carreira para outra com melhor remuneração.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/>
              <a:t>considerar as individualidades, exige grande formação de lideranças, mais que isso, seleção de gerentes de linha que possuam capacidade de lidar com a diversidade no ambiente de trabalho. Desenvolver servidores para liderança, contudo, é outro desafio a ser enfrentado. Os custos de investir em treinamentos e em melhoria das próprias competências não geram retornos diretos e parte dos servidores, nessa análise de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90850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/>
              <a:t>Atualmente as duas maneiras de obter melhoria salarial no setor público brasileiro são: ocupação de cargo ou função comissionada, que depende essencialmente de relações interpessoais e redes; ou mudança de carreira para outra com melhor remuneração.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/>
              <a:t>considerar as individualidades, exige grande formação de lideranças, mais que isso, seleção de gerentes de linha que possuam capacidade de lidar com a diversidade no ambiente de trabalho. Desenvolver servidores para liderança, contudo, é outro desafio a ser enfrentado. Os custos de investir em treinamentos e em melhoria das próprias competências não geram retornos diretos e parte dos servidores, nessa análise de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" name="Google Shape;293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07372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187004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6" name="Google Shape;30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04656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00346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4:notes"/>
          <p:cNvSpPr txBox="1">
            <a:spLocks noGrp="1"/>
          </p:cNvSpPr>
          <p:nvPr>
            <p:ph type="body" idx="1"/>
          </p:nvPr>
        </p:nvSpPr>
        <p:spPr>
          <a:xfrm>
            <a:off x="680720" y="4767263"/>
            <a:ext cx="5445900" cy="39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12" name="Google Shape;31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1238250"/>
            <a:ext cx="59436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159013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5:notes"/>
          <p:cNvSpPr txBox="1">
            <a:spLocks noGrp="1"/>
          </p:cNvSpPr>
          <p:nvPr>
            <p:ph type="body" idx="1"/>
          </p:nvPr>
        </p:nvSpPr>
        <p:spPr>
          <a:xfrm>
            <a:off x="680720" y="4767263"/>
            <a:ext cx="5445900" cy="39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21" name="Google Shape;32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1238250"/>
            <a:ext cx="59436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772535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6:notes"/>
          <p:cNvSpPr txBox="1">
            <a:spLocks noGrp="1"/>
          </p:cNvSpPr>
          <p:nvPr>
            <p:ph type="body" idx="1"/>
          </p:nvPr>
        </p:nvSpPr>
        <p:spPr>
          <a:xfrm>
            <a:off x="680720" y="4767263"/>
            <a:ext cx="5445900" cy="39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30" name="Google Shape;33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1238250"/>
            <a:ext cx="59436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82716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7:notes"/>
          <p:cNvSpPr txBox="1">
            <a:spLocks noGrp="1"/>
          </p:cNvSpPr>
          <p:nvPr>
            <p:ph type="body" idx="1"/>
          </p:nvPr>
        </p:nvSpPr>
        <p:spPr>
          <a:xfrm>
            <a:off x="680720" y="4767263"/>
            <a:ext cx="5445900" cy="39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39" name="Google Shape;33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1238250"/>
            <a:ext cx="59436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890393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8:notes"/>
          <p:cNvSpPr txBox="1">
            <a:spLocks noGrp="1"/>
          </p:cNvSpPr>
          <p:nvPr>
            <p:ph type="body" idx="1"/>
          </p:nvPr>
        </p:nvSpPr>
        <p:spPr>
          <a:xfrm>
            <a:off x="680720" y="4767263"/>
            <a:ext cx="5445900" cy="39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48" name="Google Shape;34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1238250"/>
            <a:ext cx="59436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400428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9:notes"/>
          <p:cNvSpPr txBox="1">
            <a:spLocks noGrp="1"/>
          </p:cNvSpPr>
          <p:nvPr>
            <p:ph type="body" idx="1"/>
          </p:nvPr>
        </p:nvSpPr>
        <p:spPr>
          <a:xfrm>
            <a:off x="680720" y="4767263"/>
            <a:ext cx="5445900" cy="39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57" name="Google Shape;35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1238250"/>
            <a:ext cx="59436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2337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6" name="Google Shape;36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927931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1238250"/>
            <a:ext cx="59436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p42:notes"/>
          <p:cNvSpPr txBox="1">
            <a:spLocks noGrp="1"/>
          </p:cNvSpPr>
          <p:nvPr>
            <p:ph type="body" idx="1"/>
          </p:nvPr>
        </p:nvSpPr>
        <p:spPr>
          <a:xfrm>
            <a:off x="680720" y="4767263"/>
            <a:ext cx="5445900" cy="39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73" name="Google Shape;373;p42:notes"/>
          <p:cNvSpPr txBox="1">
            <a:spLocks noGrp="1"/>
          </p:cNvSpPr>
          <p:nvPr>
            <p:ph type="sldNum" idx="12"/>
          </p:nvPr>
        </p:nvSpPr>
        <p:spPr>
          <a:xfrm>
            <a:off x="3855838" y="9408981"/>
            <a:ext cx="29499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93350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0" name="Google Shape;380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142814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5" name="Google Shape;385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4664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423807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0" name="Google Shape;390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921907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6:notes"/>
          <p:cNvSpPr txBox="1">
            <a:spLocks noGrp="1"/>
          </p:cNvSpPr>
          <p:nvPr>
            <p:ph type="body" idx="1"/>
          </p:nvPr>
        </p:nvSpPr>
        <p:spPr>
          <a:xfrm>
            <a:off x="680720" y="4767262"/>
            <a:ext cx="5445760" cy="3900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95" name="Google Shape;395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1238250"/>
            <a:ext cx="5943600" cy="3343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690128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8" name="Google Shape;428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164696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3" name="Google Shape;433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663246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8" name="Google Shape;438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96289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9121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51006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64922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82241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16726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5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5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5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6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6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bit.ly/OECD-coreskills" TargetMode="Externa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bit.ly/OECD-coreskills" TargetMode="Externa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bit.ly/OECD-coreskills" TargetMode="Externa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bit.ly/OECD-coreskills" TargetMode="Externa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bit.ly/OECD-coreskills" TargetMode="Externa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OECD-coreskills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tates-of-change.org/stories/landscape-of-innovation-approaches-introducing-version-2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>
            <a:spLocks noGrp="1"/>
          </p:cNvSpPr>
          <p:nvPr>
            <p:ph type="ctrTitle"/>
          </p:nvPr>
        </p:nvSpPr>
        <p:spPr>
          <a:xfrm>
            <a:off x="513906" y="1834744"/>
            <a:ext cx="1023560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pt-BR" sz="5400">
                <a:solidFill>
                  <a:schemeClr val="lt1"/>
                </a:solidFill>
              </a:rPr>
              <a:t>Inovação e gestão de pessoas no serviço público</a:t>
            </a:r>
            <a:endParaRPr/>
          </a:p>
        </p:txBody>
      </p:sp>
      <p:sp>
        <p:nvSpPr>
          <p:cNvPr id="101" name="Google Shape;101;p1"/>
          <p:cNvSpPr txBox="1">
            <a:spLocks noGrp="1"/>
          </p:cNvSpPr>
          <p:nvPr>
            <p:ph type="subTitle" idx="1"/>
          </p:nvPr>
        </p:nvSpPr>
        <p:spPr>
          <a:xfrm>
            <a:off x="3048000" y="5258930"/>
            <a:ext cx="9144000" cy="138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pt-BR">
                <a:solidFill>
                  <a:schemeClr val="lt1"/>
                </a:solidFill>
              </a:rPr>
              <a:t>ILB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pt-BR" sz="2000">
                <a:solidFill>
                  <a:schemeClr val="lt1"/>
                </a:solidFill>
              </a:rPr>
              <a:t>29 de outubro de 2019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pt-BR" sz="2000">
                <a:solidFill>
                  <a:schemeClr val="lt1"/>
                </a:solidFill>
              </a:rPr>
              <a:t>Marizaura Camões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02" name="Google Shape;102;p1"/>
          <p:cNvSpPr txBox="1"/>
          <p:nvPr/>
        </p:nvSpPr>
        <p:spPr>
          <a:xfrm>
            <a:off x="243350" y="5883075"/>
            <a:ext cx="37386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</a:rPr>
              <a:t>http://bit.ly/ILB_GP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1" descr="Resultado de imagem para melhoria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081264"/>
            <a:ext cx="12191999" cy="285293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1"/>
          <p:cNvSpPr/>
          <p:nvPr/>
        </p:nvSpPr>
        <p:spPr>
          <a:xfrm>
            <a:off x="1524000" y="0"/>
            <a:ext cx="9144000" cy="4005064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1"/>
          <p:cNvSpPr txBox="1">
            <a:spLocks noGrp="1"/>
          </p:cNvSpPr>
          <p:nvPr>
            <p:ph type="body" idx="1"/>
          </p:nvPr>
        </p:nvSpPr>
        <p:spPr>
          <a:xfrm>
            <a:off x="1524000" y="1"/>
            <a:ext cx="9144000" cy="400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30"/>
              <a:buChar char="•"/>
            </a:pPr>
            <a:r>
              <a:rPr lang="pt-BR" sz="333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Recomposição salarial </a:t>
            </a:r>
            <a:endParaRPr/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330"/>
              <a:buChar char="•"/>
            </a:pPr>
            <a:r>
              <a:rPr lang="pt-BR" sz="333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Melhoria nas tecnologias e instrumentos dos sistemas de avaliação de desempenho </a:t>
            </a:r>
            <a:endParaRPr/>
          </a:p>
          <a:p>
            <a:pPr marL="228600" lvl="0" indent="-22860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330"/>
              <a:buChar char="•"/>
            </a:pPr>
            <a:r>
              <a:rPr lang="pt-BR" sz="333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Aumento da escolaridade dos ocupantes de cargos</a:t>
            </a:r>
            <a:endParaRPr/>
          </a:p>
          <a:p>
            <a:pPr marL="228600" lvl="0" indent="-22860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330"/>
              <a:buChar char="•"/>
            </a:pPr>
            <a:r>
              <a:rPr lang="pt-BR" sz="333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Recomposição da força de trabalho</a:t>
            </a:r>
            <a:endParaRPr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12" descr="Resultado de imagem para desafios"/>
          <p:cNvPicPr preferRelativeResize="0"/>
          <p:nvPr/>
        </p:nvPicPr>
        <p:blipFill rotWithShape="1">
          <a:blip r:embed="rId3">
            <a:alphaModFix/>
          </a:blip>
          <a:srcRect l="21651"/>
          <a:stretch/>
        </p:blipFill>
        <p:spPr>
          <a:xfrm>
            <a:off x="0" y="0"/>
            <a:ext cx="86882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4655840" y="0"/>
            <a:ext cx="753616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87629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Noto Sans Symbols"/>
              <a:buNone/>
            </a:pPr>
            <a:endParaRPr sz="222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590"/>
              <a:buChar char="•"/>
            </a:pPr>
            <a:r>
              <a:rPr lang="pt-BR" sz="259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Estratégia de recrutamento atualmente considera apenas conhecimentos cognitivos </a:t>
            </a:r>
            <a:endParaRPr/>
          </a:p>
          <a:p>
            <a:pPr marL="228600" lvl="0" indent="-6413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590"/>
              <a:buChar char="•"/>
            </a:pPr>
            <a:r>
              <a:rPr lang="pt-BR" sz="259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Carreiras curtas </a:t>
            </a:r>
            <a:endParaRPr/>
          </a:p>
          <a:p>
            <a:pPr marL="228600" lvl="0" indent="-6413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590"/>
              <a:buChar char="•"/>
            </a:pPr>
            <a:r>
              <a:rPr lang="pt-BR" sz="259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Critérios de ocupação de cargos pautado em relações pessoais e redes</a:t>
            </a:r>
            <a:endParaRPr/>
          </a:p>
          <a:p>
            <a:pPr marL="228600" lvl="0" indent="-6413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590"/>
              <a:buChar char="•"/>
            </a:pPr>
            <a:r>
              <a:rPr lang="pt-BR" sz="259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Mensuração e planejamento da força de trabalho</a:t>
            </a:r>
            <a:endParaRPr/>
          </a:p>
          <a:p>
            <a:pPr marL="228600" lvl="0" indent="-6413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590"/>
              <a:buChar char="•"/>
            </a:pPr>
            <a:r>
              <a:rPr lang="pt-BR" sz="259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Discrepância salarial </a:t>
            </a:r>
            <a:endParaRPr/>
          </a:p>
          <a:p>
            <a:pPr marL="228600" lvl="0" indent="-6413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590"/>
              <a:buChar char="•"/>
            </a:pPr>
            <a:r>
              <a:rPr lang="pt-BR" sz="259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Mecanismos claros de ascensão profissional</a:t>
            </a:r>
            <a:endParaRPr/>
          </a:p>
          <a:p>
            <a:pPr marL="228600" lvl="0" indent="-6413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590"/>
              <a:buChar char="•"/>
            </a:pPr>
            <a:r>
              <a:rPr lang="pt-BR" sz="259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Liderança, clima, cultura, bem-estar no trabalho, engajamento etc.</a:t>
            </a:r>
            <a:endParaRPr/>
          </a:p>
          <a:p>
            <a:pPr marL="228600" lvl="0" indent="-64135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None/>
            </a:pPr>
            <a:endParaRPr sz="259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13" descr="Resultado de imagem para desempenh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5520" y="60606"/>
            <a:ext cx="8712968" cy="679739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3"/>
          <p:cNvSpPr txBox="1">
            <a:spLocks noGrp="1"/>
          </p:cNvSpPr>
          <p:nvPr>
            <p:ph type="title"/>
          </p:nvPr>
        </p:nvSpPr>
        <p:spPr>
          <a:xfrm>
            <a:off x="1919536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pt-BR" sz="3959"/>
              <a:t>No fundo o que queremos é melhorar o desempenho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Os estudos da chamada economia comportamental....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Os estudos da chamada economia comportamental....</a:t>
            </a:r>
            <a:endParaRPr/>
          </a:p>
        </p:txBody>
      </p:sp>
      <p:sp>
        <p:nvSpPr>
          <p:cNvPr id="210" name="Google Shape;210;p15"/>
          <p:cNvSpPr txBox="1"/>
          <p:nvPr/>
        </p:nvSpPr>
        <p:spPr>
          <a:xfrm>
            <a:off x="3691270" y="4387776"/>
            <a:ext cx="766253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70"/>
              <a:buFont typeface="Calibri"/>
              <a:buNone/>
            </a:pPr>
            <a:r>
              <a:rPr lang="pt-BR" sz="40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pessoas nem sempre se comportam em uma lógica racional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Sirva-se ... e contribua com R$ 2</a:t>
            </a:r>
            <a:endParaRPr/>
          </a:p>
        </p:txBody>
      </p:sp>
      <p:pic>
        <p:nvPicPr>
          <p:cNvPr id="216" name="Google Shape;216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74087" y="1196752"/>
            <a:ext cx="7493332" cy="5576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70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pt-BR" sz="3959"/>
              <a:t>“Caixinha da Honestidade</a:t>
            </a:r>
            <a:r>
              <a:rPr lang="pt-BR" sz="4320"/>
              <a:t>”</a:t>
            </a:r>
            <a:br>
              <a:rPr lang="pt-BR" sz="4320"/>
            </a:br>
            <a:endParaRPr sz="3959"/>
          </a:p>
        </p:txBody>
      </p:sp>
      <p:pic>
        <p:nvPicPr>
          <p:cNvPr id="222" name="Google Shape;222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52991" t="-8192"/>
          <a:stretch/>
        </p:blipFill>
        <p:spPr>
          <a:xfrm>
            <a:off x="4115780" y="61044"/>
            <a:ext cx="3960440" cy="679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7"/>
          <p:cNvSpPr txBox="1"/>
          <p:nvPr/>
        </p:nvSpPr>
        <p:spPr>
          <a:xfrm>
            <a:off x="5807968" y="2420888"/>
            <a:ext cx="1800200" cy="7920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8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229" name="Google Shape;229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94236" y="1611112"/>
            <a:ext cx="7074172" cy="4338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70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pt-BR" sz="3959"/>
              <a:t>“Caixinha da Honestidade</a:t>
            </a:r>
            <a:r>
              <a:rPr lang="pt-BR" sz="4320"/>
              <a:t>”</a:t>
            </a:r>
            <a:br>
              <a:rPr lang="pt-BR" sz="4320"/>
            </a:br>
            <a:endParaRPr sz="3959"/>
          </a:p>
        </p:txBody>
      </p:sp>
      <p:pic>
        <p:nvPicPr>
          <p:cNvPr id="235" name="Google Shape;235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35560" y="576851"/>
            <a:ext cx="7344816" cy="6283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O que esses estudos têm trazido sobre comportamento no trabalho...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body" idx="1"/>
          </p:nvPr>
        </p:nvSpPr>
        <p:spPr>
          <a:xfrm>
            <a:off x="762000" y="486565"/>
            <a:ext cx="8229600" cy="5001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pt-BR" sz="5400">
                <a:latin typeface="Calibri"/>
                <a:ea typeface="Calibri"/>
                <a:cs typeface="Calibri"/>
                <a:sym typeface="Calibri"/>
              </a:rPr>
              <a:t>O que vamos discutir aqui?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08" name="Google Shape;108;p2" descr="Resultado de imagem para revista do serviço público 80 anos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1216968" y="2379366"/>
            <a:ext cx="3816424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políticas e práticas de gestão de pessoas adotadas no Brasil são adequadas e suficientes para promover melhorias no desempenho dos servidores?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864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title"/>
          </p:nvPr>
        </p:nvSpPr>
        <p:spPr>
          <a:xfrm>
            <a:off x="1896278" y="98723"/>
            <a:ext cx="822960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20"/>
              <a:buFont typeface="Calibri"/>
              <a:buNone/>
            </a:pPr>
            <a:r>
              <a:rPr lang="pt-BR" sz="4320">
                <a:solidFill>
                  <a:schemeClr val="lt1"/>
                </a:solidFill>
              </a:rPr>
              <a:t>O que impacta desempenho?</a:t>
            </a:r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body" idx="1"/>
          </p:nvPr>
        </p:nvSpPr>
        <p:spPr>
          <a:xfrm>
            <a:off x="285750" y="620688"/>
            <a:ext cx="10130730" cy="5976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•"/>
            </a:pPr>
            <a:r>
              <a:rPr lang="pt-BR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Intervalo de tempo entre esforço e reconhecimento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864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2"/>
          <p:cNvSpPr txBox="1">
            <a:spLocks noGrp="1"/>
          </p:cNvSpPr>
          <p:nvPr>
            <p:ph type="title"/>
          </p:nvPr>
        </p:nvSpPr>
        <p:spPr>
          <a:xfrm>
            <a:off x="1896278" y="98723"/>
            <a:ext cx="822960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20"/>
              <a:buFont typeface="Calibri"/>
              <a:buNone/>
            </a:pPr>
            <a:r>
              <a:rPr lang="pt-BR" sz="4320">
                <a:solidFill>
                  <a:schemeClr val="lt1"/>
                </a:solidFill>
              </a:rPr>
              <a:t>O que impacta desempenho?</a:t>
            </a:r>
            <a:endParaRPr/>
          </a:p>
        </p:txBody>
      </p:sp>
      <p:sp>
        <p:nvSpPr>
          <p:cNvPr id="254" name="Google Shape;254;p22"/>
          <p:cNvSpPr txBox="1">
            <a:spLocks noGrp="1"/>
          </p:cNvSpPr>
          <p:nvPr>
            <p:ph type="body" idx="1"/>
          </p:nvPr>
        </p:nvSpPr>
        <p:spPr>
          <a:xfrm>
            <a:off x="285750" y="620688"/>
            <a:ext cx="10130730" cy="5976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•"/>
            </a:pPr>
            <a:r>
              <a:rPr lang="pt-BR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Intervalo de tempo entre esforço e reconhecimento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•"/>
            </a:pPr>
            <a:r>
              <a:rPr lang="pt-BR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Diferenças individuais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864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3"/>
          <p:cNvSpPr txBox="1">
            <a:spLocks noGrp="1"/>
          </p:cNvSpPr>
          <p:nvPr>
            <p:ph type="title"/>
          </p:nvPr>
        </p:nvSpPr>
        <p:spPr>
          <a:xfrm>
            <a:off x="1896278" y="98723"/>
            <a:ext cx="822960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20"/>
              <a:buFont typeface="Calibri"/>
              <a:buNone/>
            </a:pPr>
            <a:r>
              <a:rPr lang="pt-BR" sz="4320">
                <a:solidFill>
                  <a:schemeClr val="lt1"/>
                </a:solidFill>
              </a:rPr>
              <a:t>O que impacta desempenho?</a:t>
            </a:r>
            <a:endParaRPr/>
          </a:p>
        </p:txBody>
      </p:sp>
      <p:sp>
        <p:nvSpPr>
          <p:cNvPr id="261" name="Google Shape;261;p23"/>
          <p:cNvSpPr txBox="1">
            <a:spLocks noGrp="1"/>
          </p:cNvSpPr>
          <p:nvPr>
            <p:ph type="body" idx="1"/>
          </p:nvPr>
        </p:nvSpPr>
        <p:spPr>
          <a:xfrm>
            <a:off x="285750" y="620688"/>
            <a:ext cx="10130730" cy="5976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•"/>
            </a:pPr>
            <a:r>
              <a:rPr lang="pt-BR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Intervalo de tempo entre esforço e reconhecimento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•"/>
            </a:pPr>
            <a:r>
              <a:rPr lang="pt-BR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Diferenças individuais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•"/>
            </a:pPr>
            <a:r>
              <a:rPr lang="pt-BR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Empoderamento </a:t>
            </a:r>
            <a:endParaRPr sz="3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864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4"/>
          <p:cNvSpPr txBox="1">
            <a:spLocks noGrp="1"/>
          </p:cNvSpPr>
          <p:nvPr>
            <p:ph type="title"/>
          </p:nvPr>
        </p:nvSpPr>
        <p:spPr>
          <a:xfrm>
            <a:off x="1896278" y="98723"/>
            <a:ext cx="822960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20"/>
              <a:buFont typeface="Calibri"/>
              <a:buNone/>
            </a:pPr>
            <a:r>
              <a:rPr lang="pt-BR" sz="4320">
                <a:solidFill>
                  <a:schemeClr val="lt1"/>
                </a:solidFill>
              </a:rPr>
              <a:t>O que impacta desempenho?</a:t>
            </a:r>
            <a:endParaRPr/>
          </a:p>
        </p:txBody>
      </p:sp>
      <p:sp>
        <p:nvSpPr>
          <p:cNvPr id="268" name="Google Shape;268;p24"/>
          <p:cNvSpPr txBox="1">
            <a:spLocks noGrp="1"/>
          </p:cNvSpPr>
          <p:nvPr>
            <p:ph type="body" idx="1"/>
          </p:nvPr>
        </p:nvSpPr>
        <p:spPr>
          <a:xfrm>
            <a:off x="285750" y="620688"/>
            <a:ext cx="10130730" cy="5976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•"/>
            </a:pPr>
            <a:r>
              <a:rPr lang="pt-BR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Intervalo de tempo entre esforço e reconhecimento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•"/>
            </a:pPr>
            <a:r>
              <a:rPr lang="pt-BR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Diferenças individuais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•"/>
            </a:pPr>
            <a:r>
              <a:rPr lang="pt-BR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Empoderamento </a:t>
            </a:r>
            <a:endParaRPr sz="3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•"/>
            </a:pPr>
            <a:r>
              <a:rPr lang="pt-BR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Percepção de justiça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864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5"/>
          <p:cNvSpPr txBox="1">
            <a:spLocks noGrp="1"/>
          </p:cNvSpPr>
          <p:nvPr>
            <p:ph type="title"/>
          </p:nvPr>
        </p:nvSpPr>
        <p:spPr>
          <a:xfrm>
            <a:off x="1896278" y="98723"/>
            <a:ext cx="822960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20"/>
              <a:buFont typeface="Calibri"/>
              <a:buNone/>
            </a:pPr>
            <a:r>
              <a:rPr lang="pt-BR" sz="4320">
                <a:solidFill>
                  <a:schemeClr val="lt1"/>
                </a:solidFill>
              </a:rPr>
              <a:t>O que impacta desempenho?</a:t>
            </a:r>
            <a:endParaRPr/>
          </a:p>
        </p:txBody>
      </p:sp>
      <p:sp>
        <p:nvSpPr>
          <p:cNvPr id="275" name="Google Shape;275;p25"/>
          <p:cNvSpPr txBox="1">
            <a:spLocks noGrp="1"/>
          </p:cNvSpPr>
          <p:nvPr>
            <p:ph type="body" idx="1"/>
          </p:nvPr>
        </p:nvSpPr>
        <p:spPr>
          <a:xfrm>
            <a:off x="285750" y="620688"/>
            <a:ext cx="10130730" cy="5976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•"/>
            </a:pPr>
            <a:r>
              <a:rPr lang="pt-BR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Intervalo de tempo entre esforço e reconhecimento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•"/>
            </a:pPr>
            <a:r>
              <a:rPr lang="pt-BR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Diferenças individuais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•"/>
            </a:pPr>
            <a:r>
              <a:rPr lang="pt-BR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Empoderamento </a:t>
            </a:r>
            <a:endParaRPr sz="3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•"/>
            </a:pPr>
            <a:r>
              <a:rPr lang="pt-BR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Percepção de justiça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•"/>
            </a:pPr>
            <a:r>
              <a:rPr lang="pt-BR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Retorno claro no seu investimento em aprender novas habilidades ou utilizar novas tecnologias no trabalho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864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6"/>
          <p:cNvSpPr txBox="1">
            <a:spLocks noGrp="1"/>
          </p:cNvSpPr>
          <p:nvPr>
            <p:ph type="title"/>
          </p:nvPr>
        </p:nvSpPr>
        <p:spPr>
          <a:xfrm>
            <a:off x="1896278" y="98723"/>
            <a:ext cx="822960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20"/>
              <a:buFont typeface="Calibri"/>
              <a:buNone/>
            </a:pPr>
            <a:r>
              <a:rPr lang="pt-BR" sz="4320">
                <a:solidFill>
                  <a:schemeClr val="lt1"/>
                </a:solidFill>
              </a:rPr>
              <a:t>O que impacta desempenho?</a:t>
            </a:r>
            <a:endParaRPr/>
          </a:p>
        </p:txBody>
      </p:sp>
      <p:sp>
        <p:nvSpPr>
          <p:cNvPr id="282" name="Google Shape;282;p26"/>
          <p:cNvSpPr txBox="1">
            <a:spLocks noGrp="1"/>
          </p:cNvSpPr>
          <p:nvPr>
            <p:ph type="body" idx="1"/>
          </p:nvPr>
        </p:nvSpPr>
        <p:spPr>
          <a:xfrm>
            <a:off x="285750" y="620688"/>
            <a:ext cx="10130730" cy="5976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•"/>
            </a:pPr>
            <a:r>
              <a:rPr lang="pt-BR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Intervalo de tempo entre esforço e reconhecimento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•"/>
            </a:pPr>
            <a:r>
              <a:rPr lang="pt-BR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Diferenças individuais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•"/>
            </a:pPr>
            <a:r>
              <a:rPr lang="pt-BR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Empoderamento </a:t>
            </a:r>
            <a:endParaRPr sz="3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•"/>
            </a:pPr>
            <a:r>
              <a:rPr lang="pt-BR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Percepção de justiça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•"/>
            </a:pPr>
            <a:r>
              <a:rPr lang="pt-BR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Retorno claro no seu investimento em aprender novas habilidades ou utilizar novas tecnologias no trabalho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•"/>
            </a:pPr>
            <a:r>
              <a:rPr lang="pt-BR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Melhoria na comunicação intra-organizacional</a:t>
            </a:r>
            <a:endParaRPr sz="3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864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7"/>
          <p:cNvSpPr txBox="1">
            <a:spLocks noGrp="1"/>
          </p:cNvSpPr>
          <p:nvPr>
            <p:ph type="title"/>
          </p:nvPr>
        </p:nvSpPr>
        <p:spPr>
          <a:xfrm>
            <a:off x="1896278" y="98723"/>
            <a:ext cx="822960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20"/>
              <a:buFont typeface="Calibri"/>
              <a:buNone/>
            </a:pPr>
            <a:r>
              <a:rPr lang="pt-BR" sz="4320">
                <a:solidFill>
                  <a:schemeClr val="lt1"/>
                </a:solidFill>
              </a:rPr>
              <a:t>O que impacta desempenho?</a:t>
            </a:r>
            <a:endParaRPr/>
          </a:p>
        </p:txBody>
      </p:sp>
      <p:sp>
        <p:nvSpPr>
          <p:cNvPr id="289" name="Google Shape;289;p27"/>
          <p:cNvSpPr txBox="1">
            <a:spLocks noGrp="1"/>
          </p:cNvSpPr>
          <p:nvPr>
            <p:ph type="body" idx="1"/>
          </p:nvPr>
        </p:nvSpPr>
        <p:spPr>
          <a:xfrm>
            <a:off x="285750" y="620688"/>
            <a:ext cx="10130730" cy="5976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•"/>
            </a:pPr>
            <a:r>
              <a:rPr lang="pt-BR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Intervalo de tempo entre esforço e reconhecimento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•"/>
            </a:pPr>
            <a:r>
              <a:rPr lang="pt-BR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Diferenças individuais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•"/>
            </a:pPr>
            <a:r>
              <a:rPr lang="pt-BR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Empoderamento </a:t>
            </a:r>
            <a:endParaRPr sz="3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•"/>
            </a:pPr>
            <a:r>
              <a:rPr lang="pt-BR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Percepção de justiça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•"/>
            </a:pPr>
            <a:r>
              <a:rPr lang="pt-BR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Retorno claro no seu investimento em aprender novas habilidades ou utilizar novas tecnologias no trabalho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•"/>
            </a:pPr>
            <a:r>
              <a:rPr lang="pt-BR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Melhoria na comunicação intra-organizacional</a:t>
            </a:r>
            <a:endParaRPr sz="3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•"/>
            </a:pPr>
            <a:r>
              <a:rPr lang="pt-BR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Políticas de bem-estar e saúde mental no local de trabalho</a:t>
            </a:r>
            <a:endParaRPr sz="3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864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8"/>
          <p:cNvSpPr txBox="1">
            <a:spLocks noGrp="1"/>
          </p:cNvSpPr>
          <p:nvPr>
            <p:ph type="title"/>
          </p:nvPr>
        </p:nvSpPr>
        <p:spPr>
          <a:xfrm>
            <a:off x="1896278" y="98723"/>
            <a:ext cx="822960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20"/>
              <a:buFont typeface="Calibri"/>
              <a:buNone/>
            </a:pPr>
            <a:r>
              <a:rPr lang="pt-BR" sz="4320">
                <a:solidFill>
                  <a:schemeClr val="lt1"/>
                </a:solidFill>
              </a:rPr>
              <a:t>O que impacta desempenho?</a:t>
            </a:r>
            <a:endParaRPr/>
          </a:p>
        </p:txBody>
      </p:sp>
      <p:sp>
        <p:nvSpPr>
          <p:cNvPr id="296" name="Google Shape;296;p28"/>
          <p:cNvSpPr txBox="1">
            <a:spLocks noGrp="1"/>
          </p:cNvSpPr>
          <p:nvPr>
            <p:ph type="body" idx="1"/>
          </p:nvPr>
        </p:nvSpPr>
        <p:spPr>
          <a:xfrm>
            <a:off x="285750" y="620688"/>
            <a:ext cx="10130730" cy="5976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•"/>
            </a:pPr>
            <a:r>
              <a:rPr lang="pt-BR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Intervalo de tempo entre esforço e reconhecimento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•"/>
            </a:pPr>
            <a:r>
              <a:rPr lang="pt-BR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Diferenças individuais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•"/>
            </a:pPr>
            <a:r>
              <a:rPr lang="pt-BR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Empoderamento </a:t>
            </a:r>
            <a:endParaRPr sz="3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•"/>
            </a:pPr>
            <a:r>
              <a:rPr lang="pt-BR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Percepção de justiça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•"/>
            </a:pPr>
            <a:r>
              <a:rPr lang="pt-BR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Retorno claro no seu investimento em aprender novas habilidades ou utilizar novas tecnologias no trabalho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•"/>
            </a:pPr>
            <a:r>
              <a:rPr lang="pt-BR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Melhoria na comunicação intra-organizacional</a:t>
            </a:r>
            <a:endParaRPr sz="3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•"/>
            </a:pPr>
            <a:r>
              <a:rPr lang="pt-BR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Políticas de bem-estar e saúde mental no local de trabalho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•"/>
            </a:pPr>
            <a:r>
              <a:rPr lang="pt-BR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Liderança, cooperação, reconhecimento, foco nas pessoas, sentido de realização e organização das condições e relações de trabalho</a:t>
            </a:r>
            <a:endParaRPr sz="3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Fontes: Banco Mundial (2015); OCDE (2015).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2"/>
          <p:cNvSpPr txBox="1">
            <a:spLocks noGrp="1"/>
          </p:cNvSpPr>
          <p:nvPr>
            <p:ph type="title"/>
          </p:nvPr>
        </p:nvSpPr>
        <p:spPr>
          <a:xfrm>
            <a:off x="1981200" y="1"/>
            <a:ext cx="8229600" cy="86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pt-BR" sz="5400">
                <a:solidFill>
                  <a:schemeClr val="lt1"/>
                </a:solidFill>
              </a:rPr>
              <a:t>Inovação como alternativa</a:t>
            </a:r>
            <a:endParaRPr/>
          </a:p>
        </p:txBody>
      </p:sp>
      <p:sp>
        <p:nvSpPr>
          <p:cNvPr id="302" name="Google Shape;302;p32"/>
          <p:cNvSpPr txBox="1">
            <a:spLocks noGrp="1"/>
          </p:cNvSpPr>
          <p:nvPr>
            <p:ph type="body" idx="1"/>
          </p:nvPr>
        </p:nvSpPr>
        <p:spPr>
          <a:xfrm>
            <a:off x="216387" y="1170509"/>
            <a:ext cx="8651166" cy="5544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pt-BR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inovação é condição para sustentabilidade, crescimento econômico e melhoria da gestão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pt-BR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construção de um capital humano inovador, forte relação entre inovação e crescimento econômico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pt-BR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organizações que adotam práticas inovadoras têm maior propensão a terem servidores mais comprometidos e com maior desempenho</a:t>
            </a:r>
            <a:endParaRPr sz="3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303" name="Google Shape;303;p3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33" descr="Uma imagem contendo interior, grande&#10;&#10;Descrição gerada automaticamente"/>
          <p:cNvPicPr preferRelativeResize="0"/>
          <p:nvPr/>
        </p:nvPicPr>
        <p:blipFill rotWithShape="1">
          <a:blip r:embed="rId3">
            <a:alphaModFix amt="50000"/>
          </a:blip>
          <a:srcRect l="2247" r="8752" b="-2"/>
          <a:stretch/>
        </p:blipFill>
        <p:spPr>
          <a:xfrm>
            <a:off x="-127591" y="2"/>
            <a:ext cx="12319591" cy="809671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3"/>
          <p:cNvSpPr txBox="1"/>
          <p:nvPr/>
        </p:nvSpPr>
        <p:spPr>
          <a:xfrm>
            <a:off x="2667000" y="1122362"/>
            <a:ext cx="6858000" cy="2900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pt-BR" sz="6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onde começar?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>
            <a:spLocks noGrp="1"/>
          </p:cNvSpPr>
          <p:nvPr>
            <p:ph type="body" idx="1"/>
          </p:nvPr>
        </p:nvSpPr>
        <p:spPr>
          <a:xfrm>
            <a:off x="762000" y="486565"/>
            <a:ext cx="8229600" cy="5001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pt-BR" sz="5400">
                <a:latin typeface="Calibri"/>
                <a:ea typeface="Calibri"/>
                <a:cs typeface="Calibri"/>
                <a:sym typeface="Calibri"/>
              </a:rPr>
              <a:t>O que vamos discutir aqui?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 descr="Resultado de imagem para revista do serviço público 80 anos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1216968" y="2379366"/>
            <a:ext cx="3816424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políticas e práticas de gestão de pessoas adotadas no Brasil são adequadas e suficientes para promover melhorias no desempenho dos servidores?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6886575" y="1937772"/>
            <a:ext cx="4210050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Estamos perseguindo os objetivos corretos?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o movimento de inovação pode contribuir para um processo de melhoria?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558" y="632608"/>
            <a:ext cx="3405509" cy="3854297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4"/>
          <p:cNvSpPr txBox="1">
            <a:spLocks noGrp="1"/>
          </p:cNvSpPr>
          <p:nvPr>
            <p:ph type="body" idx="1"/>
          </p:nvPr>
        </p:nvSpPr>
        <p:spPr>
          <a:xfrm>
            <a:off x="4643919" y="2001992"/>
            <a:ext cx="67245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875"/>
              <a:buFont typeface="Noto Sans Symbols"/>
              <a:buNone/>
            </a:pPr>
            <a:r>
              <a:rPr lang="pt-BR" sz="5875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Iteração</a:t>
            </a:r>
            <a:endParaRPr sz="275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750"/>
              <a:buFont typeface="Noto Sans Symbols"/>
              <a:buNone/>
            </a:pPr>
            <a:r>
              <a:rPr lang="pt-BR" sz="27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(desenvolvimento ágil, incremental, experimental)</a:t>
            </a:r>
            <a:endParaRPr sz="15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34"/>
          <p:cNvSpPr txBox="1">
            <a:spLocks noGrp="1"/>
          </p:cNvSpPr>
          <p:nvPr>
            <p:ph type="title"/>
          </p:nvPr>
        </p:nvSpPr>
        <p:spPr>
          <a:xfrm>
            <a:off x="344558" y="4880226"/>
            <a:ext cx="111624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846E"/>
              </a:buClr>
              <a:buSzPts val="4000"/>
              <a:buFont typeface="Calibri"/>
              <a:buNone/>
            </a:pPr>
            <a:r>
              <a:rPr lang="pt-BR" sz="4000" b="0" i="1" u="none" strike="noStrike" cap="none">
                <a:solidFill>
                  <a:srgbClr val="A7846E"/>
                </a:solidFill>
                <a:latin typeface="Calibri"/>
                <a:ea typeface="Calibri"/>
                <a:cs typeface="Calibri"/>
                <a:sym typeface="Calibri"/>
              </a:rPr>
              <a:t>Competências-chave para Inovação no Setor Público</a:t>
            </a:r>
            <a:endParaRPr sz="4000" b="0" i="1" u="none" strike="noStrike" cap="none">
              <a:solidFill>
                <a:srgbClr val="A784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40293" y="5634497"/>
            <a:ext cx="2771043" cy="1043548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4"/>
          <p:cNvSpPr txBox="1"/>
          <p:nvPr/>
        </p:nvSpPr>
        <p:spPr>
          <a:xfrm>
            <a:off x="7520683" y="6025793"/>
            <a:ext cx="4443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Disponível em: </a:t>
            </a:r>
            <a:r>
              <a:rPr lang="pt-BR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http://bit.ly/OECD-coreskills</a:t>
            </a: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5"/>
          <p:cNvSpPr txBox="1">
            <a:spLocks noGrp="1"/>
          </p:cNvSpPr>
          <p:nvPr>
            <p:ph type="body" idx="1"/>
          </p:nvPr>
        </p:nvSpPr>
        <p:spPr>
          <a:xfrm>
            <a:off x="4674742" y="2008567"/>
            <a:ext cx="7176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Font typeface="Noto Sans Symbols"/>
              <a:buNone/>
            </a:pPr>
            <a:r>
              <a:rPr lang="pt-BR" sz="5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Alfabetização em dados</a:t>
            </a:r>
            <a:endParaRPr sz="32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Noto Sans Symbols"/>
              <a:buNone/>
            </a:pPr>
            <a:r>
              <a:rPr lang="pt-BR"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(política baseada em evidências, coleta e comunicação adequadas)</a:t>
            </a:r>
            <a:endParaRPr sz="14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4" name="Google Shape;32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253" y="580490"/>
            <a:ext cx="3677167" cy="3904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40293" y="5634497"/>
            <a:ext cx="2771043" cy="1043548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5"/>
          <p:cNvSpPr txBox="1"/>
          <p:nvPr/>
        </p:nvSpPr>
        <p:spPr>
          <a:xfrm>
            <a:off x="7520683" y="6025793"/>
            <a:ext cx="4443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Disponível em: </a:t>
            </a:r>
            <a:r>
              <a:rPr lang="pt-BR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http://bit.ly/OECD-coreskills</a:t>
            </a: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35"/>
          <p:cNvSpPr txBox="1">
            <a:spLocks noGrp="1"/>
          </p:cNvSpPr>
          <p:nvPr>
            <p:ph type="title"/>
          </p:nvPr>
        </p:nvSpPr>
        <p:spPr>
          <a:xfrm>
            <a:off x="344558" y="4880226"/>
            <a:ext cx="111624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846E"/>
              </a:buClr>
              <a:buSzPts val="4000"/>
              <a:buFont typeface="Calibri"/>
              <a:buNone/>
            </a:pPr>
            <a:r>
              <a:rPr lang="pt-BR" sz="4000" b="0" i="1" u="none" strike="noStrike" cap="none">
                <a:solidFill>
                  <a:srgbClr val="A7846E"/>
                </a:solidFill>
                <a:latin typeface="Calibri"/>
                <a:ea typeface="Calibri"/>
                <a:cs typeface="Calibri"/>
                <a:sym typeface="Calibri"/>
              </a:rPr>
              <a:t>Competências-chave para Inovação no Setor Público</a:t>
            </a:r>
            <a:endParaRPr sz="4000" b="0" i="1" u="none" strike="noStrike" cap="none">
              <a:solidFill>
                <a:srgbClr val="A784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6"/>
          <p:cNvSpPr txBox="1">
            <a:spLocks noGrp="1"/>
          </p:cNvSpPr>
          <p:nvPr>
            <p:ph type="body" idx="1"/>
          </p:nvPr>
        </p:nvSpPr>
        <p:spPr>
          <a:xfrm>
            <a:off x="4664468" y="2007129"/>
            <a:ext cx="5820300" cy="17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875"/>
              <a:buFont typeface="Noto Sans Symbols"/>
              <a:buNone/>
            </a:pPr>
            <a:r>
              <a:rPr lang="pt-BR" sz="5875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Foco no usuário</a:t>
            </a:r>
            <a:endParaRPr sz="275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750"/>
              <a:buFont typeface="Noto Sans Symbols"/>
              <a:buNone/>
            </a:pPr>
            <a:r>
              <a:rPr lang="pt-BR" sz="27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(engajamento, solução efetiva de problemas, cidadão como premisssa)</a:t>
            </a:r>
            <a:endParaRPr sz="15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3" name="Google Shape;33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422" y="831502"/>
            <a:ext cx="3225717" cy="3504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40293" y="5634497"/>
            <a:ext cx="2771043" cy="1043548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6"/>
          <p:cNvSpPr txBox="1"/>
          <p:nvPr/>
        </p:nvSpPr>
        <p:spPr>
          <a:xfrm>
            <a:off x="7520683" y="6025793"/>
            <a:ext cx="4443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Disponível em: </a:t>
            </a:r>
            <a:r>
              <a:rPr lang="pt-BR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http://bit.ly/OECD-coreskills</a:t>
            </a: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36"/>
          <p:cNvSpPr txBox="1">
            <a:spLocks noGrp="1"/>
          </p:cNvSpPr>
          <p:nvPr>
            <p:ph type="title"/>
          </p:nvPr>
        </p:nvSpPr>
        <p:spPr>
          <a:xfrm>
            <a:off x="344558" y="4880226"/>
            <a:ext cx="111624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846E"/>
              </a:buClr>
              <a:buSzPts val="4000"/>
              <a:buFont typeface="Calibri"/>
              <a:buNone/>
            </a:pPr>
            <a:r>
              <a:rPr lang="pt-BR" sz="4000" b="0" i="1" u="none" strike="noStrike" cap="none">
                <a:solidFill>
                  <a:srgbClr val="A7846E"/>
                </a:solidFill>
                <a:latin typeface="Calibri"/>
                <a:ea typeface="Calibri"/>
                <a:cs typeface="Calibri"/>
                <a:sym typeface="Calibri"/>
              </a:rPr>
              <a:t>Competências-chave para Inovação no Setor Público</a:t>
            </a:r>
            <a:endParaRPr sz="4000" b="0" i="1" u="none" strike="noStrike" cap="none">
              <a:solidFill>
                <a:srgbClr val="A784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7"/>
          <p:cNvSpPr txBox="1">
            <a:spLocks noGrp="1"/>
          </p:cNvSpPr>
          <p:nvPr>
            <p:ph type="body" idx="1"/>
          </p:nvPr>
        </p:nvSpPr>
        <p:spPr>
          <a:xfrm>
            <a:off x="4651585" y="2000765"/>
            <a:ext cx="5270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875"/>
              <a:buFont typeface="Noto Sans Symbols"/>
              <a:buNone/>
            </a:pPr>
            <a:r>
              <a:rPr lang="pt-BR" sz="5875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Curiosidade</a:t>
            </a:r>
            <a:endParaRPr sz="275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750"/>
              <a:buFont typeface="Noto Sans Symbols"/>
              <a:buNone/>
            </a:pPr>
            <a:r>
              <a:rPr lang="pt-BR" sz="27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(buscar novos caminhos, adaptar abordagens, redefinir problemas)</a:t>
            </a:r>
            <a:endParaRPr sz="15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2" name="Google Shape;34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890" y="631861"/>
            <a:ext cx="3052034" cy="3748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40293" y="5634497"/>
            <a:ext cx="2771043" cy="1043548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37"/>
          <p:cNvSpPr txBox="1"/>
          <p:nvPr/>
        </p:nvSpPr>
        <p:spPr>
          <a:xfrm>
            <a:off x="7520683" y="6025793"/>
            <a:ext cx="4443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Disponível em: </a:t>
            </a:r>
            <a:r>
              <a:rPr lang="pt-BR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http://bit.ly/OECD-coreskills</a:t>
            </a: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37"/>
          <p:cNvSpPr txBox="1">
            <a:spLocks noGrp="1"/>
          </p:cNvSpPr>
          <p:nvPr>
            <p:ph type="title"/>
          </p:nvPr>
        </p:nvSpPr>
        <p:spPr>
          <a:xfrm>
            <a:off x="344558" y="4880226"/>
            <a:ext cx="111624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846E"/>
              </a:buClr>
              <a:buSzPts val="4000"/>
              <a:buFont typeface="Calibri"/>
              <a:buNone/>
            </a:pPr>
            <a:r>
              <a:rPr lang="pt-BR" sz="4000" b="0" i="1" u="none" strike="noStrike" cap="none">
                <a:solidFill>
                  <a:srgbClr val="A7846E"/>
                </a:solidFill>
                <a:latin typeface="Calibri"/>
                <a:ea typeface="Calibri"/>
                <a:cs typeface="Calibri"/>
                <a:sym typeface="Calibri"/>
              </a:rPr>
              <a:t>Competências-chave para Inovação no Setor Público</a:t>
            </a:r>
            <a:endParaRPr sz="4000" b="0" i="1" u="none" strike="noStrike" cap="none">
              <a:solidFill>
                <a:srgbClr val="A784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8"/>
          <p:cNvSpPr txBox="1">
            <a:spLocks noGrp="1"/>
          </p:cNvSpPr>
          <p:nvPr>
            <p:ph type="body" idx="1"/>
          </p:nvPr>
        </p:nvSpPr>
        <p:spPr>
          <a:xfrm>
            <a:off x="4678881" y="1987117"/>
            <a:ext cx="5270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875"/>
              <a:buFont typeface="Noto Sans Symbols"/>
              <a:buNone/>
            </a:pPr>
            <a:r>
              <a:rPr lang="pt-BR" sz="5875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Narrativas</a:t>
            </a:r>
            <a:endParaRPr sz="275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750"/>
              <a:buFont typeface="Noto Sans Symbols"/>
              <a:buNone/>
            </a:pPr>
            <a:r>
              <a:rPr lang="pt-BR" sz="27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(contar a jornada, explicitar benefícios, evoluir a história)</a:t>
            </a:r>
            <a:endParaRPr sz="15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1" name="Google Shape;351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723" y="726539"/>
            <a:ext cx="2864443" cy="3487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40293" y="5634497"/>
            <a:ext cx="2771043" cy="1043548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38"/>
          <p:cNvSpPr txBox="1"/>
          <p:nvPr/>
        </p:nvSpPr>
        <p:spPr>
          <a:xfrm>
            <a:off x="7520683" y="6025793"/>
            <a:ext cx="4443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Disponível em: </a:t>
            </a:r>
            <a:r>
              <a:rPr lang="pt-BR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http://bit.ly/OECD-coreskills</a:t>
            </a: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38"/>
          <p:cNvSpPr txBox="1">
            <a:spLocks noGrp="1"/>
          </p:cNvSpPr>
          <p:nvPr>
            <p:ph type="title"/>
          </p:nvPr>
        </p:nvSpPr>
        <p:spPr>
          <a:xfrm>
            <a:off x="344558" y="4880226"/>
            <a:ext cx="111624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846E"/>
              </a:buClr>
              <a:buSzPts val="4000"/>
              <a:buFont typeface="Calibri"/>
              <a:buNone/>
            </a:pPr>
            <a:r>
              <a:rPr lang="pt-BR" sz="4000" b="0" i="1" u="none" strike="noStrike" cap="none">
                <a:solidFill>
                  <a:srgbClr val="A7846E"/>
                </a:solidFill>
                <a:latin typeface="Calibri"/>
                <a:ea typeface="Calibri"/>
                <a:cs typeface="Calibri"/>
                <a:sym typeface="Calibri"/>
              </a:rPr>
              <a:t>Competências-chave para Inovação no Setor Público</a:t>
            </a:r>
            <a:endParaRPr sz="4000" b="0" i="1" u="none" strike="noStrike" cap="none">
              <a:solidFill>
                <a:srgbClr val="A784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9"/>
          <p:cNvSpPr txBox="1">
            <a:spLocks noGrp="1"/>
          </p:cNvSpPr>
          <p:nvPr>
            <p:ph type="body" idx="1"/>
          </p:nvPr>
        </p:nvSpPr>
        <p:spPr>
          <a:xfrm>
            <a:off x="4681182" y="2021237"/>
            <a:ext cx="6441600" cy="18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875"/>
              <a:buFont typeface="Noto Sans Symbols"/>
              <a:buNone/>
            </a:pPr>
            <a:r>
              <a:rPr lang="pt-BR" sz="5875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Desafio</a:t>
            </a:r>
            <a:endParaRPr sz="275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750"/>
              <a:buFont typeface="Noto Sans Symbols"/>
              <a:buNone/>
            </a:pPr>
            <a:r>
              <a:rPr lang="pt-BR" sz="27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(questionar modos tradicionais, construir alianças, trabalhar com diferentes parceiros)</a:t>
            </a:r>
            <a:endParaRPr sz="15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39"/>
          <p:cNvSpPr txBox="1"/>
          <p:nvPr/>
        </p:nvSpPr>
        <p:spPr>
          <a:xfrm>
            <a:off x="7520683" y="6025793"/>
            <a:ext cx="4443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Disponível em: </a:t>
            </a:r>
            <a:r>
              <a:rPr lang="pt-BR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http://bit.ly/OECD-coreskills</a:t>
            </a: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2996" y="484475"/>
            <a:ext cx="3483986" cy="3651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40293" y="5634497"/>
            <a:ext cx="2771043" cy="1043548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9"/>
          <p:cNvSpPr txBox="1">
            <a:spLocks noGrp="1"/>
          </p:cNvSpPr>
          <p:nvPr>
            <p:ph type="title"/>
          </p:nvPr>
        </p:nvSpPr>
        <p:spPr>
          <a:xfrm>
            <a:off x="344558" y="4880226"/>
            <a:ext cx="111624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846E"/>
              </a:buClr>
              <a:buSzPts val="4000"/>
              <a:buFont typeface="Calibri"/>
              <a:buNone/>
            </a:pPr>
            <a:r>
              <a:rPr lang="pt-BR" sz="4000" b="0" i="1" u="none" strike="noStrike" cap="none">
                <a:solidFill>
                  <a:srgbClr val="A7846E"/>
                </a:solidFill>
                <a:latin typeface="Calibri"/>
                <a:ea typeface="Calibri"/>
                <a:cs typeface="Calibri"/>
                <a:sym typeface="Calibri"/>
              </a:rPr>
              <a:t>Competências-chave para Inovação no Setor Público</a:t>
            </a:r>
            <a:endParaRPr sz="4000" b="0" i="1" u="none" strike="noStrike" cap="none">
              <a:solidFill>
                <a:srgbClr val="A784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40"/>
          <p:cNvPicPr preferRelativeResize="0"/>
          <p:nvPr/>
        </p:nvPicPr>
        <p:blipFill rotWithShape="1">
          <a:blip r:embed="rId3">
            <a:alphaModFix/>
          </a:blip>
          <a:srcRect t="9927" r="1" b="7819"/>
          <a:stretch/>
        </p:blipFill>
        <p:spPr>
          <a:xfrm>
            <a:off x="-404037" y="114804"/>
            <a:ext cx="12714659" cy="6118029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40"/>
          <p:cNvSpPr txBox="1">
            <a:spLocks noGrp="1"/>
          </p:cNvSpPr>
          <p:nvPr>
            <p:ph type="body" idx="1"/>
          </p:nvPr>
        </p:nvSpPr>
        <p:spPr>
          <a:xfrm>
            <a:off x="90365" y="6392891"/>
            <a:ext cx="6821738" cy="26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pt-BR" sz="1200">
                <a:solidFill>
                  <a:srgbClr val="000000"/>
                </a:solidFill>
              </a:rPr>
              <a:t>Cavalcante e Camões, 2017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42"/>
          <p:cNvSpPr txBox="1"/>
          <p:nvPr/>
        </p:nvSpPr>
        <p:spPr>
          <a:xfrm>
            <a:off x="1562925" y="6257175"/>
            <a:ext cx="86898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Fonte/mais informações: </a:t>
            </a:r>
            <a:r>
              <a:rPr lang="pt-BR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https://states-of-change.org/stories/landscape-of-innovation-approaches-introducing-version-2</a:t>
            </a:r>
            <a:endParaRPr sz="1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42"/>
          <p:cNvSpPr txBox="1">
            <a:spLocks noGrp="1"/>
          </p:cNvSpPr>
          <p:nvPr>
            <p:ph type="title"/>
          </p:nvPr>
        </p:nvSpPr>
        <p:spPr>
          <a:xfrm>
            <a:off x="4422650" y="0"/>
            <a:ext cx="7769400" cy="1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B9B2"/>
              </a:buClr>
              <a:buSzPts val="6000"/>
              <a:buFont typeface="Calibri"/>
              <a:buNone/>
            </a:pPr>
            <a:r>
              <a:rPr lang="pt-BR" sz="6000" b="0">
                <a:solidFill>
                  <a:srgbClr val="D2B9B2"/>
                </a:solidFill>
              </a:rPr>
              <a:t>Abordagens de inovação</a:t>
            </a:r>
            <a:endParaRPr sz="6000" b="0">
              <a:solidFill>
                <a:srgbClr val="D2B9B2"/>
              </a:solidFill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B9B2"/>
              </a:buClr>
              <a:buSzPts val="6000"/>
              <a:buFont typeface="Calibri"/>
              <a:buNone/>
            </a:pPr>
            <a:r>
              <a:rPr lang="pt-BR" sz="6000" b="0">
                <a:solidFill>
                  <a:srgbClr val="D2B9B2"/>
                </a:solidFill>
              </a:rPr>
              <a:t>(Nesta)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3"/>
          <p:cNvSpPr txBox="1">
            <a:spLocks noGrp="1"/>
          </p:cNvSpPr>
          <p:nvPr>
            <p:ph type="title"/>
          </p:nvPr>
        </p:nvSpPr>
        <p:spPr>
          <a:xfrm>
            <a:off x="831850" y="768350"/>
            <a:ext cx="10515600" cy="1150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pt-BR"/>
              <a:t>O desafio é grande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4"/>
          <p:cNvSpPr txBox="1">
            <a:spLocks noGrp="1"/>
          </p:cNvSpPr>
          <p:nvPr>
            <p:ph type="title"/>
          </p:nvPr>
        </p:nvSpPr>
        <p:spPr>
          <a:xfrm>
            <a:off x="576669" y="2692843"/>
            <a:ext cx="10515600" cy="1150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pt-BR" sz="5400"/>
              <a:t>Melhorar gestão dos servidores públicos é ampliar a capacidade de implementar políticas públicas para o atendimento ao cidadão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pt-BR" sz="5400"/>
              <a:t>Objetivos</a:t>
            </a:r>
            <a:endParaRPr/>
          </a:p>
        </p:txBody>
      </p:sp>
      <p:sp>
        <p:nvSpPr>
          <p:cNvPr id="123" name="Google Shape;123;p4"/>
          <p:cNvSpPr/>
          <p:nvPr/>
        </p:nvSpPr>
        <p:spPr>
          <a:xfrm>
            <a:off x="668863" y="1570604"/>
            <a:ext cx="5101174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Discutir limitações das atuais estratégias de gestão de pessoas – considerando a necessidade de  solução de problemas públicos.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5"/>
          <p:cNvSpPr txBox="1">
            <a:spLocks noGrp="1"/>
          </p:cNvSpPr>
          <p:nvPr>
            <p:ph type="title"/>
          </p:nvPr>
        </p:nvSpPr>
        <p:spPr>
          <a:xfrm>
            <a:off x="576669" y="2692843"/>
            <a:ext cx="10515600" cy="1150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pt-BR" sz="5400"/>
              <a:t>As metodologias de inovação trazem ferramentais importantes para a melhoria nesses campos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6"/>
          <p:cNvSpPr txBox="1"/>
          <p:nvPr/>
        </p:nvSpPr>
        <p:spPr>
          <a:xfrm>
            <a:off x="276611" y="181883"/>
            <a:ext cx="1679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pt-BR" sz="3300" b="1" i="0" u="none" strike="noStrike" cap="none">
                <a:solidFill>
                  <a:srgbClr val="283891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Valores</a:t>
            </a:r>
            <a:r>
              <a:rPr lang="pt-BR" sz="3600" b="1" i="0" u="none" strike="noStrike" cap="none">
                <a:solidFill>
                  <a:srgbClr val="28389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46"/>
          <p:cNvSpPr/>
          <p:nvPr/>
        </p:nvSpPr>
        <p:spPr>
          <a:xfrm>
            <a:off x="3824794" y="2471393"/>
            <a:ext cx="1986300" cy="640200"/>
          </a:xfrm>
          <a:prstGeom prst="rect">
            <a:avLst/>
          </a:prstGeom>
          <a:solidFill>
            <a:srgbClr val="2838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46"/>
          <p:cNvSpPr/>
          <p:nvPr/>
        </p:nvSpPr>
        <p:spPr>
          <a:xfrm>
            <a:off x="3652855" y="2578811"/>
            <a:ext cx="2387700" cy="7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600" b="0" i="0" u="none" strike="noStrike" cap="none">
                <a:solidFill>
                  <a:schemeClr val="lt1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EXPERIMENTAÇÃO</a:t>
            </a:r>
            <a:endParaRPr sz="1600" b="0" i="0" u="none" strike="noStrike" cap="none">
              <a:solidFill>
                <a:schemeClr val="lt1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</p:txBody>
      </p:sp>
      <p:sp>
        <p:nvSpPr>
          <p:cNvPr id="400" name="Google Shape;400;p46"/>
          <p:cNvSpPr/>
          <p:nvPr/>
        </p:nvSpPr>
        <p:spPr>
          <a:xfrm>
            <a:off x="3987344" y="520094"/>
            <a:ext cx="1719000" cy="1770000"/>
          </a:xfrm>
          <a:prstGeom prst="ellipse">
            <a:avLst/>
          </a:prstGeom>
          <a:solidFill>
            <a:srgbClr val="2838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1" name="Google Shape;401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7993" y="819696"/>
            <a:ext cx="1116001" cy="1149134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46"/>
          <p:cNvSpPr/>
          <p:nvPr/>
        </p:nvSpPr>
        <p:spPr>
          <a:xfrm>
            <a:off x="1933926" y="514036"/>
            <a:ext cx="1719000" cy="1770000"/>
          </a:xfrm>
          <a:prstGeom prst="ellipse">
            <a:avLst/>
          </a:prstGeom>
          <a:solidFill>
            <a:srgbClr val="2838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3" name="Google Shape;403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9307" y="896295"/>
            <a:ext cx="1013900" cy="1044001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46"/>
          <p:cNvSpPr/>
          <p:nvPr/>
        </p:nvSpPr>
        <p:spPr>
          <a:xfrm>
            <a:off x="6040760" y="511957"/>
            <a:ext cx="1719000" cy="1770000"/>
          </a:xfrm>
          <a:prstGeom prst="ellipse">
            <a:avLst/>
          </a:prstGeom>
          <a:solidFill>
            <a:srgbClr val="2838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5" name="Google Shape;405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0071" y="763316"/>
            <a:ext cx="1241757" cy="1278627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46"/>
          <p:cNvSpPr/>
          <p:nvPr/>
        </p:nvSpPr>
        <p:spPr>
          <a:xfrm>
            <a:off x="8094175" y="493422"/>
            <a:ext cx="1719000" cy="1770000"/>
          </a:xfrm>
          <a:prstGeom prst="ellipse">
            <a:avLst/>
          </a:prstGeom>
          <a:solidFill>
            <a:srgbClr val="2838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7" name="Google Shape;407;p4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16968" y="833398"/>
            <a:ext cx="935091" cy="962854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46"/>
          <p:cNvSpPr/>
          <p:nvPr/>
        </p:nvSpPr>
        <p:spPr>
          <a:xfrm>
            <a:off x="1920498" y="2399646"/>
            <a:ext cx="1735500" cy="665100"/>
          </a:xfrm>
          <a:prstGeom prst="rect">
            <a:avLst/>
          </a:prstGeom>
          <a:solidFill>
            <a:srgbClr val="2838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46"/>
          <p:cNvSpPr/>
          <p:nvPr/>
        </p:nvSpPr>
        <p:spPr>
          <a:xfrm>
            <a:off x="1766125" y="2437229"/>
            <a:ext cx="2045400" cy="7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600" b="0" i="0" u="none" strike="noStrike" cap="none">
                <a:solidFill>
                  <a:schemeClr val="lt1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GERAÇÃO DE VALOR PÚBLICO</a:t>
            </a:r>
            <a:endParaRPr sz="1600" b="0" i="0" u="none" strike="noStrike" cap="none">
              <a:solidFill>
                <a:schemeClr val="lt1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</p:txBody>
      </p:sp>
      <p:sp>
        <p:nvSpPr>
          <p:cNvPr id="410" name="Google Shape;410;p46"/>
          <p:cNvSpPr/>
          <p:nvPr/>
        </p:nvSpPr>
        <p:spPr>
          <a:xfrm>
            <a:off x="5966510" y="2445544"/>
            <a:ext cx="1944300" cy="640200"/>
          </a:xfrm>
          <a:prstGeom prst="rect">
            <a:avLst/>
          </a:prstGeom>
          <a:solidFill>
            <a:srgbClr val="2838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46"/>
          <p:cNvSpPr/>
          <p:nvPr/>
        </p:nvSpPr>
        <p:spPr>
          <a:xfrm>
            <a:off x="5907534" y="2441952"/>
            <a:ext cx="20454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600" b="0" i="0" u="none" strike="noStrike" cap="none">
                <a:solidFill>
                  <a:schemeClr val="lt1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ATUAÇÃO EM REDE</a:t>
            </a:r>
            <a:endParaRPr sz="1600" b="0" i="0" u="none" strike="noStrike" cap="none">
              <a:solidFill>
                <a:schemeClr val="lt1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</p:txBody>
      </p:sp>
      <p:sp>
        <p:nvSpPr>
          <p:cNvPr id="412" name="Google Shape;412;p46"/>
          <p:cNvSpPr/>
          <p:nvPr/>
        </p:nvSpPr>
        <p:spPr>
          <a:xfrm>
            <a:off x="8132630" y="2397491"/>
            <a:ext cx="1735500" cy="665100"/>
          </a:xfrm>
          <a:prstGeom prst="rect">
            <a:avLst/>
          </a:prstGeom>
          <a:solidFill>
            <a:srgbClr val="2838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46"/>
          <p:cNvSpPr/>
          <p:nvPr/>
        </p:nvSpPr>
        <p:spPr>
          <a:xfrm>
            <a:off x="7978256" y="2413798"/>
            <a:ext cx="20454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600" b="0" i="0" u="none" strike="noStrike" cap="none">
                <a:solidFill>
                  <a:schemeClr val="lt1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EMPATIA E FOCO NO USUÁRIO</a:t>
            </a:r>
            <a:endParaRPr sz="1600" b="0" i="0" u="none" strike="noStrike" cap="none">
              <a:solidFill>
                <a:schemeClr val="lt1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</p:txBody>
      </p:sp>
      <p:sp>
        <p:nvSpPr>
          <p:cNvPr id="414" name="Google Shape;414;p46"/>
          <p:cNvSpPr/>
          <p:nvPr/>
        </p:nvSpPr>
        <p:spPr>
          <a:xfrm>
            <a:off x="2877928" y="3649114"/>
            <a:ext cx="1719000" cy="1770000"/>
          </a:xfrm>
          <a:prstGeom prst="ellipse">
            <a:avLst/>
          </a:prstGeom>
          <a:solidFill>
            <a:srgbClr val="2838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46"/>
          <p:cNvSpPr/>
          <p:nvPr/>
        </p:nvSpPr>
        <p:spPr>
          <a:xfrm>
            <a:off x="4896708" y="3649114"/>
            <a:ext cx="1719000" cy="1770000"/>
          </a:xfrm>
          <a:prstGeom prst="ellipse">
            <a:avLst/>
          </a:prstGeom>
          <a:solidFill>
            <a:srgbClr val="2838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46"/>
          <p:cNvSpPr/>
          <p:nvPr/>
        </p:nvSpPr>
        <p:spPr>
          <a:xfrm>
            <a:off x="6915488" y="3607793"/>
            <a:ext cx="1719000" cy="1770000"/>
          </a:xfrm>
          <a:prstGeom prst="ellipse">
            <a:avLst/>
          </a:prstGeom>
          <a:solidFill>
            <a:srgbClr val="2838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7" name="Google Shape;417;p4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72337" y="4170870"/>
            <a:ext cx="930104" cy="95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4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57462" y="3877915"/>
            <a:ext cx="1230473" cy="1267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4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03475" y="3914976"/>
            <a:ext cx="1142956" cy="1176891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46"/>
          <p:cNvSpPr/>
          <p:nvPr/>
        </p:nvSpPr>
        <p:spPr>
          <a:xfrm>
            <a:off x="2598626" y="5562965"/>
            <a:ext cx="2116500" cy="593285"/>
          </a:xfrm>
          <a:prstGeom prst="rect">
            <a:avLst/>
          </a:prstGeom>
          <a:solidFill>
            <a:srgbClr val="2838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46"/>
          <p:cNvSpPr/>
          <p:nvPr/>
        </p:nvSpPr>
        <p:spPr>
          <a:xfrm>
            <a:off x="2539649" y="5527487"/>
            <a:ext cx="22266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600" b="0" i="0" u="none" strike="noStrike" cap="none">
                <a:solidFill>
                  <a:schemeClr val="lt1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ABERTURA AO RISCO</a:t>
            </a:r>
            <a:endParaRPr sz="1600" b="0" i="0" u="none" strike="noStrike" cap="none">
              <a:solidFill>
                <a:schemeClr val="lt1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</p:txBody>
      </p:sp>
      <p:sp>
        <p:nvSpPr>
          <p:cNvPr id="422" name="Google Shape;422;p46"/>
          <p:cNvSpPr/>
          <p:nvPr/>
        </p:nvSpPr>
        <p:spPr>
          <a:xfrm>
            <a:off x="4934615" y="5561799"/>
            <a:ext cx="1683600" cy="593285"/>
          </a:xfrm>
          <a:prstGeom prst="rect">
            <a:avLst/>
          </a:prstGeom>
          <a:solidFill>
            <a:srgbClr val="2838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46"/>
          <p:cNvSpPr/>
          <p:nvPr/>
        </p:nvSpPr>
        <p:spPr>
          <a:xfrm>
            <a:off x="4766365" y="5556849"/>
            <a:ext cx="2045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600" b="0" i="0" u="none" strike="noStrike" cap="none">
                <a:solidFill>
                  <a:schemeClr val="lt1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PROATIVIDADE</a:t>
            </a:r>
            <a:endParaRPr sz="1600" b="0" i="0" u="none" strike="noStrike" cap="none">
              <a:solidFill>
                <a:schemeClr val="lt1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</p:txBody>
      </p:sp>
      <p:sp>
        <p:nvSpPr>
          <p:cNvPr id="424" name="Google Shape;424;p46"/>
          <p:cNvSpPr/>
          <p:nvPr/>
        </p:nvSpPr>
        <p:spPr>
          <a:xfrm>
            <a:off x="6979943" y="5556849"/>
            <a:ext cx="1683600" cy="593285"/>
          </a:xfrm>
          <a:prstGeom prst="rect">
            <a:avLst/>
          </a:prstGeom>
          <a:solidFill>
            <a:srgbClr val="2838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46"/>
          <p:cNvSpPr/>
          <p:nvPr/>
        </p:nvSpPr>
        <p:spPr>
          <a:xfrm>
            <a:off x="6781313" y="5542633"/>
            <a:ext cx="2045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600" b="0" i="0" u="none" strike="noStrike" cap="none">
                <a:solidFill>
                  <a:schemeClr val="lt1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COLABORAÇÃO</a:t>
            </a:r>
            <a:endParaRPr sz="1600" b="0" i="0" u="none" strike="noStrike" cap="none">
              <a:solidFill>
                <a:schemeClr val="lt1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</p:txBody>
      </p:sp>
    </p:spTree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7"/>
          <p:cNvSpPr txBox="1">
            <a:spLocks noGrp="1"/>
          </p:cNvSpPr>
          <p:nvPr>
            <p:ph type="title"/>
          </p:nvPr>
        </p:nvSpPr>
        <p:spPr>
          <a:xfrm>
            <a:off x="3330501" y="2741096"/>
            <a:ext cx="10515600" cy="1150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pt-BR">
                <a:solidFill>
                  <a:schemeClr val="lt1"/>
                </a:solidFill>
              </a:rPr>
              <a:t>Lideranças!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48" descr="Resultado de imagem para resiliencia"/>
          <p:cNvPicPr preferRelativeResize="0"/>
          <p:nvPr/>
        </p:nvPicPr>
        <p:blipFill rotWithShape="1">
          <a:blip r:embed="rId3">
            <a:alphaModFix/>
          </a:blip>
          <a:srcRect l="2576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49" descr="Resultado de imagem para obrigada"/>
          <p:cNvPicPr preferRelativeResize="0"/>
          <p:nvPr/>
        </p:nvPicPr>
        <p:blipFill rotWithShape="1">
          <a:blip r:embed="rId3">
            <a:alphaModFix/>
          </a:blip>
          <a:srcRect t="7918" b="21306"/>
          <a:stretch/>
        </p:blipFill>
        <p:spPr>
          <a:xfrm>
            <a:off x="0" y="4763"/>
            <a:ext cx="12192000" cy="688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pt-BR" sz="5400"/>
              <a:t>Objetivos</a:t>
            </a:r>
            <a:endParaRPr/>
          </a:p>
        </p:txBody>
      </p:sp>
      <p:sp>
        <p:nvSpPr>
          <p:cNvPr id="129" name="Google Shape;129;p5"/>
          <p:cNvSpPr/>
          <p:nvPr/>
        </p:nvSpPr>
        <p:spPr>
          <a:xfrm>
            <a:off x="668863" y="1570604"/>
            <a:ext cx="5101174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Discutir limitações das atuais estratégias de gestão de pessoas – considerando a necessidade de  solução de problemas públicos.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6364635" y="4262239"/>
            <a:ext cx="4896544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Analisar como o atual modelo pode se beneficiar das novas tecnologias de inovação.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1959495" y="692696"/>
            <a:ext cx="9384779" cy="1241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pt-BR" sz="3959"/>
              <a:t>As reformas administrativas e o ferramental  para as áreas de gestão de pessoas</a:t>
            </a:r>
            <a:r>
              <a:rPr lang="pt-BR" sz="3959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3959">
                <a:latin typeface="Arial"/>
                <a:ea typeface="Arial"/>
                <a:cs typeface="Arial"/>
                <a:sym typeface="Arial"/>
              </a:rPr>
            </a:br>
            <a:endParaRPr sz="3959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6"/>
          <p:cNvSpPr txBox="1">
            <a:spLocks noGrp="1"/>
          </p:cNvSpPr>
          <p:nvPr>
            <p:ph type="body" idx="1"/>
          </p:nvPr>
        </p:nvSpPr>
        <p:spPr>
          <a:xfrm>
            <a:off x="6737226" y="3083446"/>
            <a:ext cx="4104456" cy="1241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</a:pPr>
            <a:r>
              <a:rPr lang="pt-BR" sz="3700">
                <a:latin typeface="Calibri"/>
                <a:ea typeface="Calibri"/>
                <a:cs typeface="Calibri"/>
                <a:sym typeface="Calibri"/>
              </a:rPr>
              <a:t>Alinhamento vertical e horizontal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/>
          </a:p>
        </p:txBody>
      </p:sp>
      <p:pic>
        <p:nvPicPr>
          <p:cNvPr id="137" name="Google Shape;137;p6" descr="Resultado de imagem para vertical e horizonta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5452" y="2680742"/>
            <a:ext cx="3034414" cy="2996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1959496" y="692696"/>
            <a:ext cx="926095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pt-BR" sz="3959"/>
              <a:t>As reformas administrativas e o ferramental  para as áreas de gestão de pessoas</a:t>
            </a:r>
            <a:br>
              <a:rPr lang="pt-BR" sz="3959"/>
            </a:br>
            <a:endParaRPr sz="3959"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5879976" y="2132856"/>
            <a:ext cx="4104456" cy="1241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Alinhamento vertical e horizontal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44" name="Google Shape;144;p7" descr="Resultado de imagem para vertical e horizonta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3552" y="1556793"/>
            <a:ext cx="2520280" cy="2489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7" descr="Resultado de imagem para prescriçã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76910" y="4435794"/>
            <a:ext cx="3774292" cy="181166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7"/>
          <p:cNvSpPr/>
          <p:nvPr/>
        </p:nvSpPr>
        <p:spPr>
          <a:xfrm>
            <a:off x="1323186" y="4639487"/>
            <a:ext cx="502887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Modelos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normativos-prescritivos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"/>
          <p:cNvSpPr txBox="1">
            <a:spLocks noGrp="1"/>
          </p:cNvSpPr>
          <p:nvPr>
            <p:ph type="title"/>
          </p:nvPr>
        </p:nvSpPr>
        <p:spPr>
          <a:xfrm>
            <a:off x="108358" y="18255"/>
            <a:ext cx="10515600" cy="103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Integrar e usar os métodos certos</a:t>
            </a:r>
            <a:endParaRPr/>
          </a:p>
        </p:txBody>
      </p:sp>
      <p:grpSp>
        <p:nvGrpSpPr>
          <p:cNvPr id="152" name="Google Shape;152;p8"/>
          <p:cNvGrpSpPr/>
          <p:nvPr/>
        </p:nvGrpSpPr>
        <p:grpSpPr>
          <a:xfrm>
            <a:off x="3287096" y="1125274"/>
            <a:ext cx="5816347" cy="5614618"/>
            <a:chOff x="2934758" y="1149"/>
            <a:chExt cx="5816347" cy="5614618"/>
          </a:xfrm>
        </p:grpSpPr>
        <p:sp>
          <p:nvSpPr>
            <p:cNvPr id="153" name="Google Shape;153;p8"/>
            <p:cNvSpPr/>
            <p:nvPr/>
          </p:nvSpPr>
          <p:spPr>
            <a:xfrm>
              <a:off x="4995592" y="1149"/>
              <a:ext cx="1694678" cy="1694678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8"/>
            <p:cNvSpPr txBox="1"/>
            <p:nvPr/>
          </p:nvSpPr>
          <p:spPr>
            <a:xfrm>
              <a:off x="5243772" y="249329"/>
              <a:ext cx="1198318" cy="11983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pt-BR" sz="1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Recrutamento e Seleção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8"/>
            <p:cNvSpPr/>
            <p:nvPr/>
          </p:nvSpPr>
          <p:spPr>
            <a:xfrm rot="2160000">
              <a:off x="6637049" y="1303636"/>
              <a:ext cx="451905" cy="57195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8"/>
            <p:cNvSpPr txBox="1"/>
            <p:nvPr/>
          </p:nvSpPr>
          <p:spPr>
            <a:xfrm rot="2160000">
              <a:off x="6649995" y="1378184"/>
              <a:ext cx="316334" cy="3431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7056427" y="1498433"/>
              <a:ext cx="1694678" cy="1694678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8"/>
            <p:cNvSpPr txBox="1"/>
            <p:nvPr/>
          </p:nvSpPr>
          <p:spPr>
            <a:xfrm>
              <a:off x="7304607" y="1746613"/>
              <a:ext cx="1198318" cy="11983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pt-BR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Capacitação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8"/>
            <p:cNvSpPr/>
            <p:nvPr/>
          </p:nvSpPr>
          <p:spPr>
            <a:xfrm rot="6480000">
              <a:off x="7288181" y="3258960"/>
              <a:ext cx="451905" cy="57195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8"/>
            <p:cNvSpPr txBox="1"/>
            <p:nvPr/>
          </p:nvSpPr>
          <p:spPr>
            <a:xfrm rot="-4320000">
              <a:off x="7376913" y="3308883"/>
              <a:ext cx="316334" cy="3431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6269258" y="3921089"/>
              <a:ext cx="1694678" cy="1694678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8"/>
            <p:cNvSpPr txBox="1"/>
            <p:nvPr/>
          </p:nvSpPr>
          <p:spPr>
            <a:xfrm>
              <a:off x="6517438" y="4169269"/>
              <a:ext cx="1198318" cy="11983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pt-BR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Gestão por competências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8"/>
            <p:cNvSpPr/>
            <p:nvPr/>
          </p:nvSpPr>
          <p:spPr>
            <a:xfrm rot="10800000">
              <a:off x="5629768" y="4482451"/>
              <a:ext cx="451905" cy="57195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8"/>
            <p:cNvSpPr txBox="1"/>
            <p:nvPr/>
          </p:nvSpPr>
          <p:spPr>
            <a:xfrm>
              <a:off x="5765339" y="4596842"/>
              <a:ext cx="316334" cy="3431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3721927" y="3921089"/>
              <a:ext cx="1694678" cy="1694678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8"/>
            <p:cNvSpPr txBox="1"/>
            <p:nvPr/>
          </p:nvSpPr>
          <p:spPr>
            <a:xfrm>
              <a:off x="3970107" y="4169269"/>
              <a:ext cx="1198318" cy="11983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pt-BR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Avaliação de Desempenho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8"/>
            <p:cNvSpPr/>
            <p:nvPr/>
          </p:nvSpPr>
          <p:spPr>
            <a:xfrm rot="-6480000">
              <a:off x="3953681" y="3283287"/>
              <a:ext cx="451905" cy="57195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8"/>
            <p:cNvSpPr txBox="1"/>
            <p:nvPr/>
          </p:nvSpPr>
          <p:spPr>
            <a:xfrm rot="4320000">
              <a:off x="4042413" y="3462146"/>
              <a:ext cx="316334" cy="3431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2934758" y="1498433"/>
              <a:ext cx="1694678" cy="1694678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8"/>
            <p:cNvSpPr txBox="1"/>
            <p:nvPr/>
          </p:nvSpPr>
          <p:spPr>
            <a:xfrm>
              <a:off x="3182938" y="1746613"/>
              <a:ext cx="1198318" cy="11983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pt-BR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Ascensão Profissional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8"/>
            <p:cNvSpPr/>
            <p:nvPr/>
          </p:nvSpPr>
          <p:spPr>
            <a:xfrm rot="-2160000">
              <a:off x="4576214" y="1318671"/>
              <a:ext cx="451905" cy="57195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8"/>
            <p:cNvSpPr txBox="1"/>
            <p:nvPr/>
          </p:nvSpPr>
          <p:spPr>
            <a:xfrm rot="-2160000">
              <a:off x="4589160" y="1472905"/>
              <a:ext cx="316334" cy="3431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"/>
          <p:cNvSpPr txBox="1">
            <a:spLocks noGrp="1"/>
          </p:cNvSpPr>
          <p:nvPr>
            <p:ph type="title"/>
          </p:nvPr>
        </p:nvSpPr>
        <p:spPr>
          <a:xfrm>
            <a:off x="640081" y="92125"/>
            <a:ext cx="53145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pt-BR"/>
              <a:t>Diagnósticos</a:t>
            </a:r>
            <a:endParaRPr/>
          </a:p>
        </p:txBody>
      </p:sp>
      <p:sp>
        <p:nvSpPr>
          <p:cNvPr id="178" name="Google Shape;178;p10"/>
          <p:cNvSpPr txBox="1">
            <a:spLocks noGrp="1"/>
          </p:cNvSpPr>
          <p:nvPr>
            <p:ph type="body" idx="1"/>
          </p:nvPr>
        </p:nvSpPr>
        <p:spPr>
          <a:xfrm>
            <a:off x="304800" y="2032000"/>
            <a:ext cx="5771743" cy="459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pt-BR" sz="2000">
                <a:latin typeface="Calibri"/>
                <a:ea typeface="Calibri"/>
                <a:cs typeface="Calibri"/>
                <a:sym typeface="Calibri"/>
              </a:rPr>
              <a:t>BID: análise comparada do serviço civil na América Latina (2014)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pt-BR" sz="2000">
                <a:latin typeface="Calibri"/>
                <a:ea typeface="Calibri"/>
                <a:cs typeface="Calibri"/>
                <a:sym typeface="Calibri"/>
              </a:rPr>
              <a:t>OCDE: análise da gestão de RH no Brasil (2010)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pt-BR" sz="2000">
                <a:latin typeface="Calibri"/>
                <a:ea typeface="Calibri"/>
                <a:cs typeface="Calibri"/>
                <a:sym typeface="Calibri"/>
              </a:rPr>
              <a:t>Camões e Meneses: análise da implementação da gestão por competências (2017)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pt-BR" sz="2000">
                <a:latin typeface="Calibri"/>
                <a:ea typeface="Calibri"/>
                <a:cs typeface="Calibri"/>
                <a:sym typeface="Calibri"/>
              </a:rPr>
              <a:t>Capuano: Análise dos modelos de Gestão por competências em diversos países (2015)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pt-BR" sz="2000">
                <a:latin typeface="Calibri"/>
                <a:ea typeface="Calibri"/>
                <a:cs typeface="Calibri"/>
                <a:sym typeface="Calibri"/>
              </a:rPr>
              <a:t>Cavalcante e Carvalho: processo de profissionalização da burocracia (2017)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pt-BR" sz="2000">
                <a:latin typeface="Calibri"/>
                <a:ea typeface="Calibri"/>
                <a:cs typeface="Calibri"/>
                <a:sym typeface="Calibri"/>
              </a:rPr>
              <a:t>TCU: Relatório sobre governança na APF (2017)</a:t>
            </a:r>
            <a:endParaRPr/>
          </a:p>
        </p:txBody>
      </p:sp>
      <p:sp>
        <p:nvSpPr>
          <p:cNvPr id="179" name="Google Shape;179;p10"/>
          <p:cNvSpPr/>
          <p:nvPr/>
        </p:nvSpPr>
        <p:spPr>
          <a:xfrm flipH="1">
            <a:off x="6582780" y="-2008"/>
            <a:ext cx="5609220" cy="5840278"/>
          </a:xfrm>
          <a:custGeom>
            <a:avLst/>
            <a:gdLst/>
            <a:ahLst/>
            <a:cxnLst/>
            <a:rect l="l" t="t" r="r" b="b"/>
            <a:pathLst>
              <a:path w="5609220" h="5840278" extrusionOk="0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10" descr="Resultado de imagem para diagnósticos"/>
          <p:cNvPicPr preferRelativeResize="0"/>
          <p:nvPr/>
        </p:nvPicPr>
        <p:blipFill rotWithShape="1">
          <a:blip r:embed="rId3">
            <a:alphaModFix/>
          </a:blip>
          <a:srcRect l="4008" r="2" b="2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 extrusionOk="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1869</Words>
  <Application>Microsoft Office PowerPoint</Application>
  <PresentationFormat>Widescreen</PresentationFormat>
  <Paragraphs>193</Paragraphs>
  <Slides>44</Slides>
  <Notes>44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44</vt:i4>
      </vt:variant>
    </vt:vector>
  </HeadingPairs>
  <TitlesOfParts>
    <vt:vector size="51" baseType="lpstr">
      <vt:lpstr>Arial</vt:lpstr>
      <vt:lpstr>Libre Franklin Medium</vt:lpstr>
      <vt:lpstr>Asap Condensed Medium</vt:lpstr>
      <vt:lpstr>Calibri</vt:lpstr>
      <vt:lpstr>Noto Sans Symbols</vt:lpstr>
      <vt:lpstr>Tema do Office</vt:lpstr>
      <vt:lpstr>Tema do Office</vt:lpstr>
      <vt:lpstr>Inovação e gestão de pessoas no serviço público</vt:lpstr>
      <vt:lpstr>Apresentação do PowerPoint</vt:lpstr>
      <vt:lpstr>Apresentação do PowerPoint</vt:lpstr>
      <vt:lpstr>Objetivos</vt:lpstr>
      <vt:lpstr>Objetivos</vt:lpstr>
      <vt:lpstr>As reformas administrativas e o ferramental  para as áreas de gestão de pessoas </vt:lpstr>
      <vt:lpstr>As reformas administrativas e o ferramental  para as áreas de gestão de pessoas </vt:lpstr>
      <vt:lpstr>Integrar e usar os métodos certos</vt:lpstr>
      <vt:lpstr>Diagnósticos</vt:lpstr>
      <vt:lpstr>Apresentação do PowerPoint</vt:lpstr>
      <vt:lpstr>Apresentação do PowerPoint</vt:lpstr>
      <vt:lpstr>No fundo o que queremos é melhorar o desempenho</vt:lpstr>
      <vt:lpstr>Os estudos da chamada economia comportamental....</vt:lpstr>
      <vt:lpstr>Os estudos da chamada economia comportamental....</vt:lpstr>
      <vt:lpstr>Sirva-se ... e contribua com R$ 2</vt:lpstr>
      <vt:lpstr>“Caixinha da Honestidade” </vt:lpstr>
      <vt:lpstr>Apresentação do PowerPoint</vt:lpstr>
      <vt:lpstr>“Caixinha da Honestidade” </vt:lpstr>
      <vt:lpstr>O que esses estudos têm trazido sobre comportamento no trabalho...</vt:lpstr>
      <vt:lpstr>O que impacta desempenho?</vt:lpstr>
      <vt:lpstr>O que impacta desempenho?</vt:lpstr>
      <vt:lpstr>O que impacta desempenho?</vt:lpstr>
      <vt:lpstr>O que impacta desempenho?</vt:lpstr>
      <vt:lpstr>O que impacta desempenho?</vt:lpstr>
      <vt:lpstr>O que impacta desempenho?</vt:lpstr>
      <vt:lpstr>O que impacta desempenho?</vt:lpstr>
      <vt:lpstr>O que impacta desempenho?</vt:lpstr>
      <vt:lpstr>Inovação como alternativa</vt:lpstr>
      <vt:lpstr>Apresentação do PowerPoint</vt:lpstr>
      <vt:lpstr>Competências-chave para Inovação no Setor Público</vt:lpstr>
      <vt:lpstr>Competências-chave para Inovação no Setor Público</vt:lpstr>
      <vt:lpstr>Competências-chave para Inovação no Setor Público</vt:lpstr>
      <vt:lpstr>Competências-chave para Inovação no Setor Público</vt:lpstr>
      <vt:lpstr>Competências-chave para Inovação no Setor Público</vt:lpstr>
      <vt:lpstr>Competências-chave para Inovação no Setor Público</vt:lpstr>
      <vt:lpstr>Apresentação do PowerPoint</vt:lpstr>
      <vt:lpstr>Abordagens de inovação (Nesta)</vt:lpstr>
      <vt:lpstr>O desafio é grande</vt:lpstr>
      <vt:lpstr>Melhorar gestão dos servidores públicos é ampliar a capacidade de implementar políticas públicas para o atendimento ao cidadão</vt:lpstr>
      <vt:lpstr>As metodologias de inovação trazem ferramentais importantes para a melhoria nesses campos</vt:lpstr>
      <vt:lpstr>Apresentação do PowerPoint</vt:lpstr>
      <vt:lpstr>Lideranças!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Inovação e gestão de pessoas no serviço público</dc:title>
  <dc:creator>Marizaura</dc:creator>
  <cp:lastModifiedBy>Bruna Brasil Fraga Silva</cp:lastModifiedBy>
  <cp:revision>1</cp:revision>
  <dcterms:created xsi:type="dcterms:W3CDTF">2019-09-21T13:42:57Z</dcterms:created>
  <dcterms:modified xsi:type="dcterms:W3CDTF">2019-10-29T16:48:01Z</dcterms:modified>
</cp:coreProperties>
</file>