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320" r:id="rId3"/>
    <p:sldId id="321" r:id="rId4"/>
    <p:sldId id="352" r:id="rId5"/>
    <p:sldId id="354" r:id="rId6"/>
    <p:sldId id="353" r:id="rId7"/>
    <p:sldId id="301" r:id="rId8"/>
    <p:sldId id="351" r:id="rId9"/>
    <p:sldId id="356" r:id="rId10"/>
    <p:sldId id="357" r:id="rId11"/>
    <p:sldId id="355" r:id="rId12"/>
    <p:sldId id="358" r:id="rId13"/>
    <p:sldId id="359" r:id="rId14"/>
    <p:sldId id="279" r:id="rId15"/>
  </p:sldIdLst>
  <p:sldSz cx="9144000" cy="5143500" type="screen16x9"/>
  <p:notesSz cx="6858000" cy="9144000"/>
  <p:embeddedFontLs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Aileron Regular" panose="020B0604020202020204" charset="0"/>
      <p:regular r:id="rId21"/>
      <p:bold r:id="rId22"/>
      <p:italic r:id="rId23"/>
      <p:boldItalic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EB332-7C60-425B-87FD-0B08DCB33B78}">
  <a:tblStyle styleId="{E27EB332-7C60-425B-87FD-0B08DCB33B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25EA8-1DE3-4AEE-8318-0F770750D1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1FF5D9-BB82-4F46-9E30-DFFCA273EB7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Realizar parcerias estratégicas</a:t>
          </a:r>
        </a:p>
      </dgm:t>
    </dgm:pt>
    <dgm:pt modelId="{A89B076F-E5F6-4748-965D-1D9BEE474070}" type="parTrans" cxnId="{7C66E9D0-D7EF-4862-B17C-117221627811}">
      <dgm:prSet/>
      <dgm:spPr/>
      <dgm:t>
        <a:bodyPr/>
        <a:lstStyle/>
        <a:p>
          <a:endParaRPr lang="pt-BR"/>
        </a:p>
      </dgm:t>
    </dgm:pt>
    <dgm:pt modelId="{F7FF3347-87C2-40BA-8558-53DDFEDB360A}" type="sibTrans" cxnId="{7C66E9D0-D7EF-4862-B17C-117221627811}">
      <dgm:prSet/>
      <dgm:spPr/>
      <dgm:t>
        <a:bodyPr/>
        <a:lstStyle/>
        <a:p>
          <a:endParaRPr lang="pt-BR"/>
        </a:p>
      </dgm:t>
    </dgm:pt>
    <dgm:pt modelId="{6E7B8B98-3972-4EE2-9B95-BEF0F0991CD4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>
              <a:solidFill>
                <a:schemeClr val="tx1">
                  <a:lumMod val="50000"/>
                </a:schemeClr>
              </a:solidFill>
            </a:rPr>
            <a:t>Adotar estruturas de trabalho baseadas em equipes</a:t>
          </a:r>
        </a:p>
      </dgm:t>
    </dgm:pt>
    <dgm:pt modelId="{16D4A589-7100-47AB-85F0-C8242523BB62}" type="parTrans" cxnId="{31F4FA45-8017-4267-8830-41DB20412C97}">
      <dgm:prSet/>
      <dgm:spPr/>
      <dgm:t>
        <a:bodyPr/>
        <a:lstStyle/>
        <a:p>
          <a:endParaRPr lang="pt-BR"/>
        </a:p>
      </dgm:t>
    </dgm:pt>
    <dgm:pt modelId="{70BC8828-E08E-4067-B9CC-AC726FDFA041}" type="sibTrans" cxnId="{31F4FA45-8017-4267-8830-41DB20412C97}">
      <dgm:prSet/>
      <dgm:spPr/>
      <dgm:t>
        <a:bodyPr/>
        <a:lstStyle/>
        <a:p>
          <a:endParaRPr lang="pt-BR"/>
        </a:p>
      </dgm:t>
    </dgm:pt>
    <dgm:pt modelId="{C21906F5-7F70-4436-9B8C-954374489F2B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>
              <a:solidFill>
                <a:schemeClr val="tx1">
                  <a:lumMod val="50000"/>
                </a:schemeClr>
              </a:solidFill>
            </a:rPr>
            <a:t>Descentralizar a unidade de GP</a:t>
          </a:r>
        </a:p>
      </dgm:t>
    </dgm:pt>
    <dgm:pt modelId="{227A4B2B-47DC-4412-A2A2-7C381024A74A}" type="parTrans" cxnId="{B98143DB-A91E-4FB3-82B9-C9EDFB200011}">
      <dgm:prSet/>
      <dgm:spPr/>
      <dgm:t>
        <a:bodyPr/>
        <a:lstStyle/>
        <a:p>
          <a:endParaRPr lang="pt-BR"/>
        </a:p>
      </dgm:t>
    </dgm:pt>
    <dgm:pt modelId="{88763319-14A2-4260-8B64-F3052318125E}" type="sibTrans" cxnId="{B98143DB-A91E-4FB3-82B9-C9EDFB200011}">
      <dgm:prSet/>
      <dgm:spPr/>
      <dgm:t>
        <a:bodyPr/>
        <a:lstStyle/>
        <a:p>
          <a:endParaRPr lang="pt-BR"/>
        </a:p>
      </dgm:t>
    </dgm:pt>
    <dgm:pt modelId="{26F332E5-D6E1-4BAE-A658-8596B3596839}">
      <dgm:prSet phldrT="[Texto]"/>
      <dgm:spPr/>
      <dgm:t>
        <a:bodyPr/>
        <a:lstStyle/>
        <a:p>
          <a:r>
            <a:rPr lang="pt-BR" dirty="0"/>
            <a:t>Implementar programas de capacitação apropriados</a:t>
          </a:r>
        </a:p>
      </dgm:t>
    </dgm:pt>
    <dgm:pt modelId="{58A3159F-6DE4-41B5-8543-AE7615A546A3}" type="parTrans" cxnId="{5C92996D-1DDB-4570-AF70-28A75C385D0F}">
      <dgm:prSet/>
      <dgm:spPr/>
      <dgm:t>
        <a:bodyPr/>
        <a:lstStyle/>
        <a:p>
          <a:endParaRPr lang="pt-BR"/>
        </a:p>
      </dgm:t>
    </dgm:pt>
    <dgm:pt modelId="{EBFA86F8-5131-4B74-8119-A1E46FB32448}" type="sibTrans" cxnId="{5C92996D-1DDB-4570-AF70-28A75C385D0F}">
      <dgm:prSet/>
      <dgm:spPr/>
      <dgm:t>
        <a:bodyPr/>
        <a:lstStyle/>
        <a:p>
          <a:endParaRPr lang="pt-BR"/>
        </a:p>
      </dgm:t>
    </dgm:pt>
    <dgm:pt modelId="{49A270E5-DA13-4D12-B358-9B540B17017A}">
      <dgm:prSet phldrT="[Texto]"/>
      <dgm:spPr/>
      <dgm:t>
        <a:bodyPr/>
        <a:lstStyle/>
        <a:p>
          <a:r>
            <a:rPr lang="pt-BR" dirty="0"/>
            <a:t>Realizar mudanças com a participação dos funcionários</a:t>
          </a:r>
        </a:p>
      </dgm:t>
    </dgm:pt>
    <dgm:pt modelId="{E122B256-F920-44A4-A8F4-8CC8CA016B78}" type="parTrans" cxnId="{4CB2DEE4-A365-4D4B-A51E-6D4D1E28F869}">
      <dgm:prSet/>
      <dgm:spPr/>
      <dgm:t>
        <a:bodyPr/>
        <a:lstStyle/>
        <a:p>
          <a:endParaRPr lang="pt-BR"/>
        </a:p>
      </dgm:t>
    </dgm:pt>
    <dgm:pt modelId="{8075AEDE-447A-456A-903C-E40CE04D1988}" type="sibTrans" cxnId="{4CB2DEE4-A365-4D4B-A51E-6D4D1E28F869}">
      <dgm:prSet/>
      <dgm:spPr/>
      <dgm:t>
        <a:bodyPr/>
        <a:lstStyle/>
        <a:p>
          <a:endParaRPr lang="pt-BR"/>
        </a:p>
      </dgm:t>
    </dgm:pt>
    <dgm:pt modelId="{B37A26B4-A61F-410D-85A6-BFFF828504CA}" type="pres">
      <dgm:prSet presAssocID="{85725EA8-1DE3-4AEE-8318-0F770750D1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6C4B9A-2BC5-41AD-B184-3A6D25145F92}" type="pres">
      <dgm:prSet presAssocID="{B51FF5D9-BB82-4F46-9E30-DFFCA273EB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E2B4D4-E9FA-4E9D-9EB7-1A5AC78895ED}" type="pres">
      <dgm:prSet presAssocID="{F7FF3347-87C2-40BA-8558-53DDFEDB360A}" presName="sibTrans" presStyleCnt="0"/>
      <dgm:spPr/>
    </dgm:pt>
    <dgm:pt modelId="{0C63EC31-BDCC-4F9C-BAD6-92DCE8B572A1}" type="pres">
      <dgm:prSet presAssocID="{6E7B8B98-3972-4EE2-9B95-BEF0F0991C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82F30-901C-497F-A87E-30069EB39C3C}" type="pres">
      <dgm:prSet presAssocID="{70BC8828-E08E-4067-B9CC-AC726FDFA041}" presName="sibTrans" presStyleCnt="0"/>
      <dgm:spPr/>
    </dgm:pt>
    <dgm:pt modelId="{D64E7753-5439-4B7F-A6E8-C40914813E23}" type="pres">
      <dgm:prSet presAssocID="{C21906F5-7F70-4436-9B8C-954374489F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6A1E5E-0AC7-4D3E-B690-DBF79CA44861}" type="pres">
      <dgm:prSet presAssocID="{88763319-14A2-4260-8B64-F3052318125E}" presName="sibTrans" presStyleCnt="0"/>
      <dgm:spPr/>
    </dgm:pt>
    <dgm:pt modelId="{89750709-3B1B-4103-AC91-1ECB90F451BD}" type="pres">
      <dgm:prSet presAssocID="{26F332E5-D6E1-4BAE-A658-8596B35968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F92EED-3DC4-40AC-A207-7F39CB199F9A}" type="pres">
      <dgm:prSet presAssocID="{EBFA86F8-5131-4B74-8119-A1E46FB32448}" presName="sibTrans" presStyleCnt="0"/>
      <dgm:spPr/>
    </dgm:pt>
    <dgm:pt modelId="{7A1F65C7-7152-498C-84BF-D432A04C25D6}" type="pres">
      <dgm:prSet presAssocID="{49A270E5-DA13-4D12-B358-9B540B1701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DD2395-25CD-4954-9379-8EBF87D1FB4F}" type="presOf" srcId="{85725EA8-1DE3-4AEE-8318-0F770750D148}" destId="{B37A26B4-A61F-410D-85A6-BFFF828504CA}" srcOrd="0" destOrd="0" presId="urn:microsoft.com/office/officeart/2005/8/layout/default"/>
    <dgm:cxn modelId="{D1CDB139-677D-44A0-9E18-E95C45DD5EB4}" type="presOf" srcId="{6E7B8B98-3972-4EE2-9B95-BEF0F0991CD4}" destId="{0C63EC31-BDCC-4F9C-BAD6-92DCE8B572A1}" srcOrd="0" destOrd="0" presId="urn:microsoft.com/office/officeart/2005/8/layout/default"/>
    <dgm:cxn modelId="{4CB2DEE4-A365-4D4B-A51E-6D4D1E28F869}" srcId="{85725EA8-1DE3-4AEE-8318-0F770750D148}" destId="{49A270E5-DA13-4D12-B358-9B540B17017A}" srcOrd="4" destOrd="0" parTransId="{E122B256-F920-44A4-A8F4-8CC8CA016B78}" sibTransId="{8075AEDE-447A-456A-903C-E40CE04D1988}"/>
    <dgm:cxn modelId="{7C66E9D0-D7EF-4862-B17C-117221627811}" srcId="{85725EA8-1DE3-4AEE-8318-0F770750D148}" destId="{B51FF5D9-BB82-4F46-9E30-DFFCA273EB7E}" srcOrd="0" destOrd="0" parTransId="{A89B076F-E5F6-4748-965D-1D9BEE474070}" sibTransId="{F7FF3347-87C2-40BA-8558-53DDFEDB360A}"/>
    <dgm:cxn modelId="{142A9910-BA69-46E9-9F96-673F2B273CBD}" type="presOf" srcId="{26F332E5-D6E1-4BAE-A658-8596B3596839}" destId="{89750709-3B1B-4103-AC91-1ECB90F451BD}" srcOrd="0" destOrd="0" presId="urn:microsoft.com/office/officeart/2005/8/layout/default"/>
    <dgm:cxn modelId="{31F4FA45-8017-4267-8830-41DB20412C97}" srcId="{85725EA8-1DE3-4AEE-8318-0F770750D148}" destId="{6E7B8B98-3972-4EE2-9B95-BEF0F0991CD4}" srcOrd="1" destOrd="0" parTransId="{16D4A589-7100-47AB-85F0-C8242523BB62}" sibTransId="{70BC8828-E08E-4067-B9CC-AC726FDFA041}"/>
    <dgm:cxn modelId="{B98143DB-A91E-4FB3-82B9-C9EDFB200011}" srcId="{85725EA8-1DE3-4AEE-8318-0F770750D148}" destId="{C21906F5-7F70-4436-9B8C-954374489F2B}" srcOrd="2" destOrd="0" parTransId="{227A4B2B-47DC-4412-A2A2-7C381024A74A}" sibTransId="{88763319-14A2-4260-8B64-F3052318125E}"/>
    <dgm:cxn modelId="{1381168E-3A93-4B0F-A44F-C2CFB4BED96E}" type="presOf" srcId="{C21906F5-7F70-4436-9B8C-954374489F2B}" destId="{D64E7753-5439-4B7F-A6E8-C40914813E23}" srcOrd="0" destOrd="0" presId="urn:microsoft.com/office/officeart/2005/8/layout/default"/>
    <dgm:cxn modelId="{E1282927-2122-45D1-859B-03A634FBC434}" type="presOf" srcId="{B51FF5D9-BB82-4F46-9E30-DFFCA273EB7E}" destId="{FB6C4B9A-2BC5-41AD-B184-3A6D25145F92}" srcOrd="0" destOrd="0" presId="urn:microsoft.com/office/officeart/2005/8/layout/default"/>
    <dgm:cxn modelId="{5C92996D-1DDB-4570-AF70-28A75C385D0F}" srcId="{85725EA8-1DE3-4AEE-8318-0F770750D148}" destId="{26F332E5-D6E1-4BAE-A658-8596B3596839}" srcOrd="3" destOrd="0" parTransId="{58A3159F-6DE4-41B5-8543-AE7615A546A3}" sibTransId="{EBFA86F8-5131-4B74-8119-A1E46FB32448}"/>
    <dgm:cxn modelId="{07E7CEBC-36A3-4699-8DAB-B865B1BC9C62}" type="presOf" srcId="{49A270E5-DA13-4D12-B358-9B540B17017A}" destId="{7A1F65C7-7152-498C-84BF-D432A04C25D6}" srcOrd="0" destOrd="0" presId="urn:microsoft.com/office/officeart/2005/8/layout/default"/>
    <dgm:cxn modelId="{731824E0-83E6-482D-87F5-46667C53615D}" type="presParOf" srcId="{B37A26B4-A61F-410D-85A6-BFFF828504CA}" destId="{FB6C4B9A-2BC5-41AD-B184-3A6D25145F92}" srcOrd="0" destOrd="0" presId="urn:microsoft.com/office/officeart/2005/8/layout/default"/>
    <dgm:cxn modelId="{CC057C6B-CD47-4425-A172-6D5E00EC61B6}" type="presParOf" srcId="{B37A26B4-A61F-410D-85A6-BFFF828504CA}" destId="{38E2B4D4-E9FA-4E9D-9EB7-1A5AC78895ED}" srcOrd="1" destOrd="0" presId="urn:microsoft.com/office/officeart/2005/8/layout/default"/>
    <dgm:cxn modelId="{1C5BB2DB-B128-4421-B1BB-6A2FDA05C3C8}" type="presParOf" srcId="{B37A26B4-A61F-410D-85A6-BFFF828504CA}" destId="{0C63EC31-BDCC-4F9C-BAD6-92DCE8B572A1}" srcOrd="2" destOrd="0" presId="urn:microsoft.com/office/officeart/2005/8/layout/default"/>
    <dgm:cxn modelId="{E1738D77-F60D-4BB6-8BD5-825A9200B456}" type="presParOf" srcId="{B37A26B4-A61F-410D-85A6-BFFF828504CA}" destId="{EE382F30-901C-497F-A87E-30069EB39C3C}" srcOrd="3" destOrd="0" presId="urn:microsoft.com/office/officeart/2005/8/layout/default"/>
    <dgm:cxn modelId="{3240A820-7B63-42E7-AF6D-56B0B90BF13B}" type="presParOf" srcId="{B37A26B4-A61F-410D-85A6-BFFF828504CA}" destId="{D64E7753-5439-4B7F-A6E8-C40914813E23}" srcOrd="4" destOrd="0" presId="urn:microsoft.com/office/officeart/2005/8/layout/default"/>
    <dgm:cxn modelId="{BCDF1EBA-5348-42BD-81D2-2EE75745A7AD}" type="presParOf" srcId="{B37A26B4-A61F-410D-85A6-BFFF828504CA}" destId="{B36A1E5E-0AC7-4D3E-B690-DBF79CA44861}" srcOrd="5" destOrd="0" presId="urn:microsoft.com/office/officeart/2005/8/layout/default"/>
    <dgm:cxn modelId="{CD6D3270-56A9-4AD6-B05F-6C4199EB99B1}" type="presParOf" srcId="{B37A26B4-A61F-410D-85A6-BFFF828504CA}" destId="{89750709-3B1B-4103-AC91-1ECB90F451BD}" srcOrd="6" destOrd="0" presId="urn:microsoft.com/office/officeart/2005/8/layout/default"/>
    <dgm:cxn modelId="{EEE8489C-3EF8-4263-B7CB-F3A955826377}" type="presParOf" srcId="{B37A26B4-A61F-410D-85A6-BFFF828504CA}" destId="{36F92EED-3DC4-40AC-A207-7F39CB199F9A}" srcOrd="7" destOrd="0" presId="urn:microsoft.com/office/officeart/2005/8/layout/default"/>
    <dgm:cxn modelId="{84E2D27C-F8E3-4389-B480-FCA623D2568F}" type="presParOf" srcId="{B37A26B4-A61F-410D-85A6-BFFF828504CA}" destId="{7A1F65C7-7152-498C-84BF-D432A04C25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188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81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3C3A8580-E06E-47EC-97C5-7F91E5E9D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732"/>
          <a:stretch/>
        </p:blipFill>
        <p:spPr>
          <a:xfrm>
            <a:off x="7162195" y="-216847"/>
            <a:ext cx="1853091" cy="94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1F5861A-66EF-4CB6-B1AD-8CD20E9C1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732"/>
          <a:stretch/>
        </p:blipFill>
        <p:spPr>
          <a:xfrm>
            <a:off x="7162195" y="-216847"/>
            <a:ext cx="1853091" cy="94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090800"/>
            <a:ext cx="760095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4000" dirty="0"/>
              <a:t>Iniciativas de indução da Gestão Estratégica de Pessoas no setor público</a:t>
            </a:r>
            <a:endParaRPr sz="40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1BBA770-A694-4450-BAE7-7F7B5F512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>
          <a:xfrm>
            <a:off x="4927153" y="4297512"/>
            <a:ext cx="4216847" cy="1012552"/>
          </a:xfrm>
          <a:prstGeom prst="rect">
            <a:avLst/>
          </a:prstGeom>
        </p:spPr>
      </p:pic>
      <p:pic>
        <p:nvPicPr>
          <p:cNvPr id="5" name="Picture 4" descr="http://t3.gstatic.com/images?q=tbn:ANd9GcRAuXhamwmI3EPbqHIg0zdtNK6LXJDA-63WFCS_Ces8e4QkhlLaaqTFUijP">
            <a:extLst>
              <a:ext uri="{FF2B5EF4-FFF2-40B4-BE49-F238E27FC236}">
                <a16:creationId xmlns="" xmlns:a16="http://schemas.microsoft.com/office/drawing/2014/main" id="{0C44646A-C9A0-4A91-99E3-7139F2D2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40" y="3604140"/>
            <a:ext cx="997815" cy="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222;p14">
            <a:extLst>
              <a:ext uri="{FF2B5EF4-FFF2-40B4-BE49-F238E27FC236}">
                <a16:creationId xmlns="" xmlns:a16="http://schemas.microsoft.com/office/drawing/2014/main" id="{33248399-77F7-40D0-AA7D-4C26D5BE7462}"/>
              </a:ext>
            </a:extLst>
          </p:cNvPr>
          <p:cNvSpPr txBox="1">
            <a:spLocks/>
          </p:cNvSpPr>
          <p:nvPr/>
        </p:nvSpPr>
        <p:spPr>
          <a:xfrm>
            <a:off x="0" y="3512712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pt-BR" sz="2000" dirty="0" err="1">
                <a:solidFill>
                  <a:srgbClr val="FF9933"/>
                </a:solidFill>
              </a:rPr>
              <a:t>Msc</a:t>
            </a:r>
            <a:r>
              <a:rPr lang="pt-BR" sz="2000" dirty="0">
                <a:solidFill>
                  <a:srgbClr val="FF9933"/>
                </a:solidFill>
              </a:rPr>
              <a:t>. Marcus Castro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Castro (2018) – Principais achados - Iniciativas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A0F2B671-2F6B-4AE4-97EA-CDEF1A395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235384"/>
              </p:ext>
            </p:extLst>
          </p:nvPr>
        </p:nvGraphicFramePr>
        <p:xfrm>
          <a:off x="1359693" y="1368756"/>
          <a:ext cx="5841206" cy="338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32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(2019) – Principais achados (GPC)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B31C68E-31D5-4F7F-9E98-68174328EAAB}"/>
              </a:ext>
            </a:extLst>
          </p:cNvPr>
          <p:cNvSpPr txBox="1"/>
          <p:nvPr/>
        </p:nvSpPr>
        <p:spPr>
          <a:xfrm>
            <a:off x="0" y="1793670"/>
            <a:ext cx="750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Fatores intervenientes mais relevantes na implementação da GPC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Iniciativas relevantes de indução à implementação da GPC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792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(2019) – Principais iniciativas (GPC)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A4CFED0-0A39-48DC-844E-D66EC1C5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99" y="1354882"/>
            <a:ext cx="5598601" cy="37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(2019) – Principais iniciativas (GPC)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99E139B-76AF-4140-A8A4-593CC775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643" y="1366142"/>
            <a:ext cx="3365569" cy="37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7AE0B518-42D3-4F09-8B67-E7830F9B5648}"/>
              </a:ext>
            </a:extLst>
          </p:cNvPr>
          <p:cNvSpPr/>
          <p:nvPr/>
        </p:nvSpPr>
        <p:spPr>
          <a:xfrm>
            <a:off x="1275573" y="1863754"/>
            <a:ext cx="4925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tx1"/>
                </a:solidFill>
              </a:rPr>
              <a:t>mvcastro@senado.leg.br</a:t>
            </a:r>
          </a:p>
          <a:p>
            <a:pPr algn="r"/>
            <a:r>
              <a:rPr lang="pt-BR" sz="1600" dirty="0">
                <a:solidFill>
                  <a:schemeClr val="tx1"/>
                </a:solidFill>
              </a:rPr>
              <a:t>Podcasts: </a:t>
            </a:r>
            <a:r>
              <a:rPr lang="pt-BR" sz="1600" dirty="0" err="1">
                <a:solidFill>
                  <a:schemeClr val="tx1"/>
                </a:solidFill>
              </a:rPr>
              <a:t>PesquisaCast</a:t>
            </a:r>
            <a:r>
              <a:rPr lang="pt-BR" sz="1600" dirty="0">
                <a:solidFill>
                  <a:schemeClr val="tx1"/>
                </a:solidFill>
              </a:rPr>
              <a:t> / Pessoas &amp; Organizações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45A6C73-297F-4E9C-98FA-E9CA11A2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4" y="1463040"/>
            <a:ext cx="1487400" cy="1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70386" y="1423191"/>
            <a:ext cx="7603228" cy="1580942"/>
            <a:chOff x="0" y="0"/>
            <a:chExt cx="16790598" cy="40491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0598" cy="4049112"/>
            </a:xfrm>
            <a:custGeom>
              <a:avLst/>
              <a:gdLst/>
              <a:ahLst/>
              <a:cxnLst/>
              <a:rect l="l" t="t" r="r" b="b"/>
              <a:pathLst>
                <a:path w="16790598" h="4049112">
                  <a:moveTo>
                    <a:pt x="0" y="0"/>
                  </a:moveTo>
                  <a:lnTo>
                    <a:pt x="0" y="4049112"/>
                  </a:lnTo>
                  <a:lnTo>
                    <a:pt x="16790598" y="4049112"/>
                  </a:lnTo>
                  <a:lnTo>
                    <a:pt x="16790598" y="0"/>
                  </a:lnTo>
                  <a:lnTo>
                    <a:pt x="0" y="0"/>
                  </a:lnTo>
                  <a:close/>
                  <a:moveTo>
                    <a:pt x="16729638" y="3988152"/>
                  </a:moveTo>
                  <a:lnTo>
                    <a:pt x="59690" y="3988152"/>
                  </a:lnTo>
                  <a:lnTo>
                    <a:pt x="59690" y="59690"/>
                  </a:lnTo>
                  <a:lnTo>
                    <a:pt x="16729638" y="59690"/>
                  </a:lnTo>
                  <a:lnTo>
                    <a:pt x="16729638" y="3988152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5751" y="1436912"/>
            <a:ext cx="7163494" cy="982995"/>
            <a:chOff x="-681531" y="405414"/>
            <a:chExt cx="19102651" cy="2621317"/>
          </a:xfrm>
        </p:grpSpPr>
        <p:sp>
          <p:nvSpPr>
            <p:cNvPr id="6" name="TextBox 6"/>
            <p:cNvSpPr txBox="1"/>
            <p:nvPr/>
          </p:nvSpPr>
          <p:spPr>
            <a:xfrm>
              <a:off x="-681531" y="405414"/>
              <a:ext cx="19102651" cy="7301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Constatação</a:t>
              </a:r>
              <a:r>
                <a:rPr lang="en-US" sz="1800" b="1" spc="54" dirty="0">
                  <a:solidFill>
                    <a:srgbClr val="1C2120"/>
                  </a:solidFill>
                  <a:latin typeface="Aileron Regular"/>
                </a:rPr>
                <a:t>: </a:t>
              </a: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Vários</a:t>
              </a:r>
              <a:r>
                <a:rPr lang="en-US" sz="1800" b="1" spc="54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fatores</a:t>
              </a:r>
              <a:r>
                <a:rPr lang="en-US" sz="1800" b="1" spc="54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condicionam</a:t>
              </a:r>
              <a:r>
                <a:rPr lang="en-US" sz="1800" b="1" spc="54" dirty="0">
                  <a:solidFill>
                    <a:srgbClr val="1C2120"/>
                  </a:solidFill>
                  <a:latin typeface="Aileron Regular"/>
                </a:rPr>
                <a:t> a </a:t>
              </a: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implementação</a:t>
              </a:r>
              <a:endParaRPr lang="en-US" sz="1800" b="1" spc="54" dirty="0">
                <a:solidFill>
                  <a:srgbClr val="1C2120"/>
                </a:solidFill>
                <a:latin typeface="Aileron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81531" y="1541367"/>
              <a:ext cx="15348856" cy="1485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Contudo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,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há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organizações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que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obtêm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mais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sucesso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que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outras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ao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enfrentar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esses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desafios</a:t>
              </a:r>
              <a:endParaRPr lang="en-US" sz="1500" spc="15" dirty="0">
                <a:solidFill>
                  <a:srgbClr val="1C2120"/>
                </a:solidFill>
                <a:latin typeface="Aileron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386" y="3129418"/>
            <a:ext cx="7603228" cy="1530454"/>
            <a:chOff x="0" y="0"/>
            <a:chExt cx="16758411" cy="4049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758411" cy="4049112"/>
            </a:xfrm>
            <a:custGeom>
              <a:avLst/>
              <a:gdLst/>
              <a:ahLst/>
              <a:cxnLst/>
              <a:rect l="l" t="t" r="r" b="b"/>
              <a:pathLst>
                <a:path w="16758411" h="4049112">
                  <a:moveTo>
                    <a:pt x="0" y="0"/>
                  </a:moveTo>
                  <a:lnTo>
                    <a:pt x="0" y="4049112"/>
                  </a:lnTo>
                  <a:lnTo>
                    <a:pt x="16758411" y="4049112"/>
                  </a:lnTo>
                  <a:lnTo>
                    <a:pt x="16758411" y="0"/>
                  </a:lnTo>
                  <a:lnTo>
                    <a:pt x="0" y="0"/>
                  </a:lnTo>
                  <a:close/>
                  <a:moveTo>
                    <a:pt x="16697451" y="3988152"/>
                  </a:moveTo>
                  <a:lnTo>
                    <a:pt x="59690" y="3988152"/>
                  </a:lnTo>
                  <a:lnTo>
                    <a:pt x="59690" y="59690"/>
                  </a:lnTo>
                  <a:lnTo>
                    <a:pt x="16697451" y="59690"/>
                  </a:lnTo>
                  <a:lnTo>
                    <a:pt x="16697451" y="3988152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847124" y="3216106"/>
            <a:ext cx="5337570" cy="1247695"/>
            <a:chOff x="-80408" y="-1574977"/>
            <a:chExt cx="14233518" cy="3327186"/>
          </a:xfrm>
        </p:grpSpPr>
        <p:sp>
          <p:nvSpPr>
            <p:cNvPr id="11" name="TextBox 11"/>
            <p:cNvSpPr txBox="1"/>
            <p:nvPr/>
          </p:nvSpPr>
          <p:spPr>
            <a:xfrm>
              <a:off x="-80408" y="-1574977"/>
              <a:ext cx="14233518" cy="730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Estudos</a:t>
              </a:r>
              <a:r>
                <a:rPr lang="en-US" sz="1800" b="1" spc="54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b="1" spc="54" dirty="0" err="1">
                  <a:solidFill>
                    <a:srgbClr val="1C2120"/>
                  </a:solidFill>
                  <a:latin typeface="Aileron Regular"/>
                </a:rPr>
                <a:t>empreendidos</a:t>
              </a:r>
              <a:endParaRPr lang="en-US" sz="1800" b="1" spc="54" dirty="0">
                <a:solidFill>
                  <a:srgbClr val="1C2120"/>
                </a:solidFill>
                <a:latin typeface="Aileron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80408" y="-527561"/>
              <a:ext cx="12961758" cy="227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1" spc="15" dirty="0">
                  <a:solidFill>
                    <a:srgbClr val="1C2120"/>
                  </a:solidFill>
                  <a:latin typeface="Aileron Regular"/>
                </a:rPr>
                <a:t>Araújo, 2018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: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Gestão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de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Desempenho</a:t>
              </a:r>
              <a:endParaRPr lang="en-US" sz="1500" spc="15" dirty="0">
                <a:solidFill>
                  <a:srgbClr val="1C2120"/>
                </a:solidFill>
                <a:latin typeface="Aileron Regular"/>
              </a:endParaRPr>
            </a:p>
            <a:p>
              <a:pPr>
                <a:lnSpc>
                  <a:spcPts val="2250"/>
                </a:lnSpc>
              </a:pPr>
              <a:r>
                <a:rPr lang="en-US" sz="1500" b="1" spc="15" dirty="0">
                  <a:solidFill>
                    <a:srgbClr val="1C2120"/>
                  </a:solidFill>
                  <a:latin typeface="Aileron Regular"/>
                </a:rPr>
                <a:t>Castro, 2018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: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Práticas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estratégicas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de GP</a:t>
              </a:r>
            </a:p>
            <a:p>
              <a:pPr>
                <a:lnSpc>
                  <a:spcPts val="2250"/>
                </a:lnSpc>
              </a:pPr>
              <a:r>
                <a:rPr lang="en-US" sz="1500" b="1" spc="15" dirty="0">
                  <a:solidFill>
                    <a:srgbClr val="1C2120"/>
                  </a:solidFill>
                  <a:latin typeface="Aileron Regular"/>
                </a:rPr>
                <a:t>Araújo, 2019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: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Gestão</a:t>
              </a:r>
              <a:r>
                <a:rPr lang="en-US" sz="1500" spc="15" dirty="0">
                  <a:solidFill>
                    <a:srgbClr val="1C2120"/>
                  </a:solidFill>
                  <a:latin typeface="Aileron Regular"/>
                </a:rPr>
                <a:t> por </a:t>
              </a:r>
              <a:r>
                <a:rPr lang="en-US" sz="1500" spc="15" dirty="0" err="1">
                  <a:solidFill>
                    <a:srgbClr val="1C2120"/>
                  </a:solidFill>
                  <a:latin typeface="Aileron Regular"/>
                </a:rPr>
                <a:t>Competências</a:t>
              </a:r>
              <a:endParaRPr lang="en-US" sz="1500" spc="15" dirty="0">
                <a:solidFill>
                  <a:srgbClr val="1C2120"/>
                </a:solidFill>
                <a:latin typeface="Aileron Regular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023702" y="1541032"/>
            <a:ext cx="1103229" cy="11032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59306" y="3378482"/>
            <a:ext cx="1603357" cy="1212721"/>
          </a:xfrm>
          <a:prstGeom prst="rect">
            <a:avLst/>
          </a:prstGeom>
        </p:spPr>
      </p:pic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EC79769D-456F-4374-AB52-DFE89EA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51" y="389230"/>
            <a:ext cx="5258400" cy="766200"/>
          </a:xfrm>
        </p:spPr>
        <p:txBody>
          <a:bodyPr/>
          <a:lstStyle/>
          <a:p>
            <a:r>
              <a:rPr lang="pt-BR" dirty="0"/>
              <a:t>Mecanismos de indução</a:t>
            </a:r>
          </a:p>
        </p:txBody>
      </p:sp>
      <p:grpSp>
        <p:nvGrpSpPr>
          <p:cNvPr id="16" name="Google Shape;639;p37">
            <a:extLst>
              <a:ext uri="{FF2B5EF4-FFF2-40B4-BE49-F238E27FC236}">
                <a16:creationId xmlns="" xmlns:a16="http://schemas.microsoft.com/office/drawing/2014/main" id="{51D430A6-4547-4651-9421-B66748525E8F}"/>
              </a:ext>
            </a:extLst>
          </p:cNvPr>
          <p:cNvGrpSpPr/>
          <p:nvPr/>
        </p:nvGrpSpPr>
        <p:grpSpPr>
          <a:xfrm>
            <a:off x="351064" y="576492"/>
            <a:ext cx="345931" cy="327486"/>
            <a:chOff x="6618700" y="1635475"/>
            <a:chExt cx="456675" cy="432325"/>
          </a:xfrm>
        </p:grpSpPr>
        <p:sp>
          <p:nvSpPr>
            <p:cNvPr id="17" name="Google Shape;640;p37">
              <a:extLst>
                <a:ext uri="{FF2B5EF4-FFF2-40B4-BE49-F238E27FC236}">
                  <a16:creationId xmlns="" xmlns:a16="http://schemas.microsoft.com/office/drawing/2014/main" id="{44AC753D-0C09-41F3-B953-60F52EFBA343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1;p37">
              <a:extLst>
                <a:ext uri="{FF2B5EF4-FFF2-40B4-BE49-F238E27FC236}">
                  <a16:creationId xmlns="" xmlns:a16="http://schemas.microsoft.com/office/drawing/2014/main" id="{E8F9BF32-7B9C-4E03-BC56-50BBF582CA33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2;p37">
              <a:extLst>
                <a:ext uri="{FF2B5EF4-FFF2-40B4-BE49-F238E27FC236}">
                  <a16:creationId xmlns="" xmlns:a16="http://schemas.microsoft.com/office/drawing/2014/main" id="{E5DE26F6-14CE-4D1F-A9B6-07379629F369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3;p37">
              <a:extLst>
                <a:ext uri="{FF2B5EF4-FFF2-40B4-BE49-F238E27FC236}">
                  <a16:creationId xmlns="" xmlns:a16="http://schemas.microsoft.com/office/drawing/2014/main" id="{593BA3CA-AE55-4429-9CFA-314138DC1014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4;p37">
              <a:extLst>
                <a:ext uri="{FF2B5EF4-FFF2-40B4-BE49-F238E27FC236}">
                  <a16:creationId xmlns="" xmlns:a16="http://schemas.microsoft.com/office/drawing/2014/main" id="{9128BB33-50C8-4F3E-97B9-243F863FDA23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67631" y="1442969"/>
            <a:ext cx="1961232" cy="2219355"/>
            <a:chOff x="0" y="-66675"/>
            <a:chExt cx="4845741" cy="5918275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4823328" cy="7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lang="en-US" sz="1650" i="1" spc="116">
                  <a:solidFill>
                    <a:schemeClr val="tx1"/>
                  </a:solidFill>
                  <a:latin typeface="Aileron Regular"/>
                </a:rPr>
                <a:t>Araújo, 2018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2415" y="1133732"/>
              <a:ext cx="4823326" cy="471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Identificou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 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27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iniciativas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,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divididas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em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 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seis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categorias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,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adotadas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para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favorecer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a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implementação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da 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Gestão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 de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Desempenho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.</a:t>
              </a:r>
              <a:endParaRPr lang="en-US" sz="1300" spc="13" dirty="0">
                <a:solidFill>
                  <a:schemeClr val="tx1"/>
                </a:solidFill>
                <a:latin typeface="Aileron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36154" y="1442969"/>
            <a:ext cx="1817153" cy="1706394"/>
            <a:chOff x="0" y="-66675"/>
            <a:chExt cx="4845741" cy="4550380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4823328" cy="7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lang="en-US" sz="1650" i="1" spc="116">
                  <a:solidFill>
                    <a:schemeClr val="tx1"/>
                  </a:solidFill>
                  <a:latin typeface="Aileron Regular"/>
                </a:rPr>
                <a:t>Araújo, 2019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416" y="1133732"/>
              <a:ext cx="4823325" cy="33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Ressaltou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 20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iniciativas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de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indução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à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implementação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da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Gestão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 de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Pessoas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 por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Competências</a:t>
              </a:r>
              <a:endParaRPr lang="en-US" sz="1300" spc="13" dirty="0">
                <a:solidFill>
                  <a:schemeClr val="tx1"/>
                </a:solidFill>
                <a:latin typeface="Aileron Regular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0" y="1257037"/>
            <a:ext cx="914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359226" y="1204814"/>
            <a:ext cx="140659" cy="140659"/>
            <a:chOff x="0" y="0"/>
            <a:chExt cx="6350000" cy="6350000"/>
          </a:xfrm>
          <a:solidFill>
            <a:srgbClr val="00B050"/>
          </a:solidFill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>
            <a:off x="6574230" y="1204814"/>
            <a:ext cx="140659" cy="140659"/>
            <a:chOff x="0" y="0"/>
            <a:chExt cx="6350000" cy="6350000"/>
          </a:xfrm>
          <a:solidFill>
            <a:srgbClr val="00B050"/>
          </a:solidFill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7" name="Group 17"/>
          <p:cNvGrpSpPr/>
          <p:nvPr/>
        </p:nvGrpSpPr>
        <p:grpSpPr>
          <a:xfrm>
            <a:off x="3397736" y="1204814"/>
            <a:ext cx="140659" cy="140659"/>
            <a:chOff x="0" y="0"/>
            <a:chExt cx="6350000" cy="6350000"/>
          </a:xfrm>
          <a:solidFill>
            <a:srgbClr val="00B050"/>
          </a:solidFill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3468065" y="1442969"/>
            <a:ext cx="1817153" cy="2475836"/>
            <a:chOff x="0" y="-66675"/>
            <a:chExt cx="4845741" cy="660222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4823328" cy="7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lang="en-US" sz="1650" i="1" spc="116">
                  <a:solidFill>
                    <a:schemeClr val="tx1"/>
                  </a:solidFill>
                  <a:latin typeface="Aileron Regular"/>
                </a:rPr>
                <a:t>Castro, 2018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2416" y="1133732"/>
              <a:ext cx="4823325" cy="5401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Apontou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17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iniciativas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 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de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cunho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 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cultural,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estratégico</a:t>
              </a:r>
              <a:r>
                <a:rPr lang="en-US" sz="1300" b="1" spc="13" dirty="0">
                  <a:solidFill>
                    <a:schemeClr val="tx1"/>
                  </a:solidFill>
                  <a:latin typeface="Aileron Regular"/>
                </a:rPr>
                <a:t> e </a:t>
              </a:r>
              <a:r>
                <a:rPr lang="en-US" sz="1300" b="1" spc="13" dirty="0" err="1">
                  <a:solidFill>
                    <a:schemeClr val="tx1"/>
                  </a:solidFill>
                  <a:latin typeface="Aileron Regular"/>
                </a:rPr>
                <a:t>estrutural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 que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favorecem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a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implementação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de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práticas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</a:t>
              </a:r>
              <a:r>
                <a:rPr lang="en-US" sz="1300" spc="13" dirty="0" err="1">
                  <a:solidFill>
                    <a:schemeClr val="tx1"/>
                  </a:solidFill>
                  <a:latin typeface="Aileron Regular"/>
                </a:rPr>
                <a:t>estratégicas</a:t>
              </a:r>
              <a:r>
                <a:rPr lang="en-US" sz="1300" spc="13" dirty="0">
                  <a:solidFill>
                    <a:schemeClr val="tx1"/>
                  </a:solidFill>
                  <a:latin typeface="Aileron Regular"/>
                </a:rPr>
                <a:t> de GP.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(2018) – Principais achados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B31C68E-31D5-4F7F-9E98-68174328EAAB}"/>
              </a:ext>
            </a:extLst>
          </p:cNvPr>
          <p:cNvSpPr txBox="1"/>
          <p:nvPr/>
        </p:nvSpPr>
        <p:spPr>
          <a:xfrm>
            <a:off x="0" y="1793670"/>
            <a:ext cx="7503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Influências entre os fatores interferentes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Plano de Comunicação 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Parcerias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Desenvolvimento de sistema tecnológico de GD</a:t>
            </a:r>
          </a:p>
        </p:txBody>
      </p:sp>
    </p:spTree>
    <p:extLst>
      <p:ext uri="{BB962C8B-B14F-4D97-AF65-F5344CB8AC3E}">
        <p14:creationId xmlns:p14="http://schemas.microsoft.com/office/powerpoint/2010/main" val="31705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(2018) – Fatores contornados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7B24EB3-FD30-49DF-86C6-931A2222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2" y="1880165"/>
            <a:ext cx="6816212" cy="1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(2018) – Fatores contornados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C38BDD7-B6B6-4509-AF30-8DF0BCC9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2" y="1940908"/>
            <a:ext cx="6890680" cy="17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Araújo (2018) – Fatores contornados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70A3C14-23A6-42CE-831D-60930B5D6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2" y="1904774"/>
            <a:ext cx="6902509" cy="19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Castro (2018) – Principais achados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51ACB7C-A8FF-4D9C-B137-DF4432345F07}"/>
              </a:ext>
            </a:extLst>
          </p:cNvPr>
          <p:cNvSpPr txBox="1"/>
          <p:nvPr/>
        </p:nvSpPr>
        <p:spPr>
          <a:xfrm>
            <a:off x="0" y="1793670"/>
            <a:ext cx="7503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Fatores interferentes de maior relevância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000" dirty="0"/>
              <a:t>Iniciativas de maior relevância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pt-BR" sz="2000" dirty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365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0A8BA-B34A-40D5-8C03-ADE6271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Castro (2018) – Principais achados - Fatores</a:t>
            </a:r>
          </a:p>
        </p:txBody>
      </p:sp>
      <p:grpSp>
        <p:nvGrpSpPr>
          <p:cNvPr id="4" name="Google Shape;700;p37">
            <a:extLst>
              <a:ext uri="{FF2B5EF4-FFF2-40B4-BE49-F238E27FC236}">
                <a16:creationId xmlns="" xmlns:a16="http://schemas.microsoft.com/office/drawing/2014/main" id="{D437019C-68AB-4306-A676-E0860CBFBC62}"/>
              </a:ext>
            </a:extLst>
          </p:cNvPr>
          <p:cNvGrpSpPr/>
          <p:nvPr/>
        </p:nvGrpSpPr>
        <p:grpSpPr>
          <a:xfrm>
            <a:off x="367520" y="617925"/>
            <a:ext cx="309022" cy="315499"/>
            <a:chOff x="3951850" y="2985350"/>
            <a:chExt cx="407950" cy="416500"/>
          </a:xfrm>
        </p:grpSpPr>
        <p:sp>
          <p:nvSpPr>
            <p:cNvPr id="5" name="Google Shape;701;p37">
              <a:extLst>
                <a:ext uri="{FF2B5EF4-FFF2-40B4-BE49-F238E27FC236}">
                  <a16:creationId xmlns="" xmlns:a16="http://schemas.microsoft.com/office/drawing/2014/main" id="{BC8166B8-06C8-46A0-982B-301B51F563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2;p37">
              <a:extLst>
                <a:ext uri="{FF2B5EF4-FFF2-40B4-BE49-F238E27FC236}">
                  <a16:creationId xmlns="" xmlns:a16="http://schemas.microsoft.com/office/drawing/2014/main" id="{EFB2873A-1DFB-4835-89D0-BB6B6B85D79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;p37">
              <a:extLst>
                <a:ext uri="{FF2B5EF4-FFF2-40B4-BE49-F238E27FC236}">
                  <a16:creationId xmlns="" xmlns:a16="http://schemas.microsoft.com/office/drawing/2014/main" id="{91E706EE-8645-4A5F-A0FF-E579DCDDB6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;p37">
              <a:extLst>
                <a:ext uri="{FF2B5EF4-FFF2-40B4-BE49-F238E27FC236}">
                  <a16:creationId xmlns="" xmlns:a16="http://schemas.microsoft.com/office/drawing/2014/main" id="{8596C1AB-4AB8-4895-9220-6E82341ABDE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DC60C9D-071C-474D-84F3-4E05B732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24" y="1388332"/>
            <a:ext cx="5469601" cy="3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6124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237</Words>
  <Application>Microsoft Office PowerPoint</Application>
  <PresentationFormat>Apresentação na tela (16:9)</PresentationFormat>
  <Paragraphs>45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Wingdings</vt:lpstr>
      <vt:lpstr>Roboto Condensed</vt:lpstr>
      <vt:lpstr>Aileron Regular</vt:lpstr>
      <vt:lpstr>Arvo</vt:lpstr>
      <vt:lpstr>Calibri</vt:lpstr>
      <vt:lpstr>Roboto Condensed Light</vt:lpstr>
      <vt:lpstr>Salerio template</vt:lpstr>
      <vt:lpstr>Iniciativas de indução da Gestão Estratégica de Pessoas no setor público</vt:lpstr>
      <vt:lpstr>Mecanismos de indução</vt:lpstr>
      <vt:lpstr>Apresentação do PowerPoint</vt:lpstr>
      <vt:lpstr>Araújo (2018) – Principais achados</vt:lpstr>
      <vt:lpstr>Araújo (2018) – Fatores contornados</vt:lpstr>
      <vt:lpstr>Araújo (2018) – Fatores contornados</vt:lpstr>
      <vt:lpstr>Araújo (2018) – Fatores contornados</vt:lpstr>
      <vt:lpstr>Castro (2018) – Principais achados</vt:lpstr>
      <vt:lpstr>Castro (2018) – Principais achados - Fatores</vt:lpstr>
      <vt:lpstr>Castro (2018) – Principais achados - Iniciativas</vt:lpstr>
      <vt:lpstr>Araújo (2019) – Principais achados (GPC)</vt:lpstr>
      <vt:lpstr>Araújo (2019) – Principais iniciativas (GPC)</vt:lpstr>
      <vt:lpstr>Araújo (2019) – Principais iniciativas (GPC)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Gestão Estratégica de Pessoas na Administração Pública Brasileira</dc:title>
  <dc:creator>Luciana Graziani</dc:creator>
  <cp:lastModifiedBy>Bruna Brasil Fraga Silva</cp:lastModifiedBy>
  <cp:revision>37</cp:revision>
  <dcterms:modified xsi:type="dcterms:W3CDTF">2019-10-29T16:47:22Z</dcterms:modified>
</cp:coreProperties>
</file>