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362" r:id="rId3"/>
    <p:sldId id="363" r:id="rId4"/>
    <p:sldId id="320" r:id="rId5"/>
    <p:sldId id="365" r:id="rId6"/>
    <p:sldId id="361" r:id="rId7"/>
    <p:sldId id="367" r:id="rId8"/>
    <p:sldId id="369" r:id="rId9"/>
    <p:sldId id="368" r:id="rId10"/>
    <p:sldId id="366" r:id="rId11"/>
    <p:sldId id="279" r:id="rId12"/>
  </p:sldIdLst>
  <p:sldSz cx="9144000" cy="5143500" type="screen16x9"/>
  <p:notesSz cx="6858000" cy="9144000"/>
  <p:embeddedFontLst>
    <p:embeddedFont>
      <p:font typeface="Roboto Condensed" panose="020B0604020202020204" charset="0"/>
      <p:regular r:id="rId14"/>
      <p:bold r:id="rId15"/>
      <p:italic r:id="rId16"/>
      <p:boldItalic r:id="rId17"/>
    </p:embeddedFont>
    <p:embeddedFont>
      <p:font typeface="Roboto Condensed Light" panose="020B0604020202020204" charset="0"/>
      <p:regular r:id="rId18"/>
      <p:bold r:id="rId19"/>
      <p:italic r:id="rId20"/>
      <p:boldItalic r:id="rId21"/>
    </p:embeddedFont>
    <p:embeddedFont>
      <p:font typeface="Aileron Regular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v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EB332-7C60-425B-87FD-0B08DCB33B78}">
  <a:tblStyle styleId="{E27EB332-7C60-425B-87FD-0B08DCB33B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F782B-78DC-44F3-9B1A-FAF6561B1E5E}" type="doc">
      <dgm:prSet loTypeId="urn:microsoft.com/office/officeart/2005/8/layout/pyramid3" loCatId="pyramid" qsTypeId="urn:microsoft.com/office/officeart/2005/8/quickstyle/simple1" qsCatId="simple" csTypeId="urn:microsoft.com/office/officeart/2005/8/colors/colorful4" csCatId="colorful" phldr="1"/>
      <dgm:spPr/>
    </dgm:pt>
    <dgm:pt modelId="{4D14E01E-575B-4933-9350-70A279837BF0}">
      <dgm:prSet phldrT="[Texto]"/>
      <dgm:spPr/>
      <dgm:t>
        <a:bodyPr/>
        <a:lstStyle/>
        <a:p>
          <a:r>
            <a:rPr lang="pt-BR" dirty="0" smtClean="0"/>
            <a:t>Institucionais</a:t>
          </a:r>
          <a:endParaRPr lang="pt-BR" dirty="0"/>
        </a:p>
      </dgm:t>
    </dgm:pt>
    <dgm:pt modelId="{17450CA6-668B-4F1C-B136-2BD1613F877B}" type="parTrans" cxnId="{C3900290-1EA8-4005-A8CF-DA614C8C95A2}">
      <dgm:prSet/>
      <dgm:spPr/>
      <dgm:t>
        <a:bodyPr/>
        <a:lstStyle/>
        <a:p>
          <a:endParaRPr lang="pt-BR"/>
        </a:p>
      </dgm:t>
    </dgm:pt>
    <dgm:pt modelId="{B8C4804B-B3D6-4919-8569-36BB444B9868}" type="sibTrans" cxnId="{C3900290-1EA8-4005-A8CF-DA614C8C95A2}">
      <dgm:prSet/>
      <dgm:spPr/>
      <dgm:t>
        <a:bodyPr/>
        <a:lstStyle/>
        <a:p>
          <a:endParaRPr lang="pt-BR"/>
        </a:p>
      </dgm:t>
    </dgm:pt>
    <dgm:pt modelId="{8A28C8DF-9151-4930-80C5-E2F8809E6826}">
      <dgm:prSet phldrT="[Texto]"/>
      <dgm:spPr/>
      <dgm:t>
        <a:bodyPr/>
        <a:lstStyle/>
        <a:p>
          <a:r>
            <a:rPr lang="pt-BR" dirty="0" smtClean="0"/>
            <a:t>Organizacionais</a:t>
          </a:r>
          <a:endParaRPr lang="pt-BR" dirty="0"/>
        </a:p>
      </dgm:t>
    </dgm:pt>
    <dgm:pt modelId="{DAD3917C-ECCC-4FC1-AD34-BB2D254726A4}" type="parTrans" cxnId="{ECAE3EC3-82D0-431E-A1B1-2F920DE4CFF1}">
      <dgm:prSet/>
      <dgm:spPr/>
      <dgm:t>
        <a:bodyPr/>
        <a:lstStyle/>
        <a:p>
          <a:endParaRPr lang="pt-BR"/>
        </a:p>
      </dgm:t>
    </dgm:pt>
    <dgm:pt modelId="{9240C980-E582-4A25-8F07-86A557EFD5B1}" type="sibTrans" cxnId="{ECAE3EC3-82D0-431E-A1B1-2F920DE4CFF1}">
      <dgm:prSet/>
      <dgm:spPr/>
      <dgm:t>
        <a:bodyPr/>
        <a:lstStyle/>
        <a:p>
          <a:endParaRPr lang="pt-BR"/>
        </a:p>
      </dgm:t>
    </dgm:pt>
    <dgm:pt modelId="{FB882BC3-3BBD-4A4B-B206-47D77CBB8833}">
      <dgm:prSet phldrT="[Texto]" custT="1"/>
      <dgm:spPr/>
      <dgm:t>
        <a:bodyPr/>
        <a:lstStyle/>
        <a:p>
          <a:r>
            <a:rPr lang="pt-BR" sz="2000" dirty="0" smtClean="0"/>
            <a:t>Setoriais</a:t>
          </a:r>
        </a:p>
        <a:p>
          <a:endParaRPr lang="pt-BR" sz="2500" dirty="0"/>
        </a:p>
      </dgm:t>
    </dgm:pt>
    <dgm:pt modelId="{5925B9A3-42D0-484D-9286-109291E9C8E2}" type="parTrans" cxnId="{E851A829-9452-41F1-B101-5A20854EE0DE}">
      <dgm:prSet/>
      <dgm:spPr/>
      <dgm:t>
        <a:bodyPr/>
        <a:lstStyle/>
        <a:p>
          <a:endParaRPr lang="pt-BR"/>
        </a:p>
      </dgm:t>
    </dgm:pt>
    <dgm:pt modelId="{E026D19A-CB7C-4304-9EAF-0E02CE91FC64}" type="sibTrans" cxnId="{E851A829-9452-41F1-B101-5A20854EE0DE}">
      <dgm:prSet/>
      <dgm:spPr/>
      <dgm:t>
        <a:bodyPr/>
        <a:lstStyle/>
        <a:p>
          <a:endParaRPr lang="pt-BR"/>
        </a:p>
      </dgm:t>
    </dgm:pt>
    <dgm:pt modelId="{C64DF9F9-80B7-40DD-8CEE-8DE998FB1DD4}" type="pres">
      <dgm:prSet presAssocID="{E14F782B-78DC-44F3-9B1A-FAF6561B1E5E}" presName="Name0" presStyleCnt="0">
        <dgm:presLayoutVars>
          <dgm:dir/>
          <dgm:animLvl val="lvl"/>
          <dgm:resizeHandles val="exact"/>
        </dgm:presLayoutVars>
      </dgm:prSet>
      <dgm:spPr/>
    </dgm:pt>
    <dgm:pt modelId="{6DA2429C-590F-493E-BCBC-014B417DC4DC}" type="pres">
      <dgm:prSet presAssocID="{4D14E01E-575B-4933-9350-70A279837BF0}" presName="Name8" presStyleCnt="0"/>
      <dgm:spPr/>
    </dgm:pt>
    <dgm:pt modelId="{D39C9D50-3751-4508-944D-D41D42477AB5}" type="pres">
      <dgm:prSet presAssocID="{4D14E01E-575B-4933-9350-70A279837BF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10666C-64EB-4ADB-B637-8D05024DCBC4}" type="pres">
      <dgm:prSet presAssocID="{4D14E01E-575B-4933-9350-70A279837B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7F0B61-7782-41EC-A837-E61960442380}" type="pres">
      <dgm:prSet presAssocID="{8A28C8DF-9151-4930-80C5-E2F8809E6826}" presName="Name8" presStyleCnt="0"/>
      <dgm:spPr/>
    </dgm:pt>
    <dgm:pt modelId="{63943F63-918C-42F1-955D-2AFAE3BBC054}" type="pres">
      <dgm:prSet presAssocID="{8A28C8DF-9151-4930-80C5-E2F8809E682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6E9C82-7BCD-4264-8D49-FBB4FB26EA25}" type="pres">
      <dgm:prSet presAssocID="{8A28C8DF-9151-4930-80C5-E2F8809E68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336017-7D74-46E0-A2E6-EFBE5A8E9DDE}" type="pres">
      <dgm:prSet presAssocID="{FB882BC3-3BBD-4A4B-B206-47D77CBB8833}" presName="Name8" presStyleCnt="0"/>
      <dgm:spPr/>
    </dgm:pt>
    <dgm:pt modelId="{ECA97270-B93D-496C-B145-B752B4383EF1}" type="pres">
      <dgm:prSet presAssocID="{FB882BC3-3BBD-4A4B-B206-47D77CBB883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6FE44C-20A5-4D7E-8E5B-864DCCF25238}" type="pres">
      <dgm:prSet presAssocID="{FB882BC3-3BBD-4A4B-B206-47D77CBB88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6269B7F-8EF0-451B-9158-B6520E12422E}" type="presOf" srcId="{8A28C8DF-9151-4930-80C5-E2F8809E6826}" destId="{D16E9C82-7BCD-4264-8D49-FBB4FB26EA25}" srcOrd="1" destOrd="0" presId="urn:microsoft.com/office/officeart/2005/8/layout/pyramid3"/>
    <dgm:cxn modelId="{B59469B0-BD37-470E-ACF0-63FB353A9828}" type="presOf" srcId="{FB882BC3-3BBD-4A4B-B206-47D77CBB8833}" destId="{ECA97270-B93D-496C-B145-B752B4383EF1}" srcOrd="0" destOrd="0" presId="urn:microsoft.com/office/officeart/2005/8/layout/pyramid3"/>
    <dgm:cxn modelId="{9AE11888-2396-49A8-A343-84C38B48672A}" type="presOf" srcId="{FB882BC3-3BBD-4A4B-B206-47D77CBB8833}" destId="{096FE44C-20A5-4D7E-8E5B-864DCCF25238}" srcOrd="1" destOrd="0" presId="urn:microsoft.com/office/officeart/2005/8/layout/pyramid3"/>
    <dgm:cxn modelId="{C3900290-1EA8-4005-A8CF-DA614C8C95A2}" srcId="{E14F782B-78DC-44F3-9B1A-FAF6561B1E5E}" destId="{4D14E01E-575B-4933-9350-70A279837BF0}" srcOrd="0" destOrd="0" parTransId="{17450CA6-668B-4F1C-B136-2BD1613F877B}" sibTransId="{B8C4804B-B3D6-4919-8569-36BB444B9868}"/>
    <dgm:cxn modelId="{710BB377-5728-4633-811E-A4202EA3AC12}" type="presOf" srcId="{E14F782B-78DC-44F3-9B1A-FAF6561B1E5E}" destId="{C64DF9F9-80B7-40DD-8CEE-8DE998FB1DD4}" srcOrd="0" destOrd="0" presId="urn:microsoft.com/office/officeart/2005/8/layout/pyramid3"/>
    <dgm:cxn modelId="{F5E47E75-3AA9-47F0-A44A-08F97552914B}" type="presOf" srcId="{4D14E01E-575B-4933-9350-70A279837BF0}" destId="{D39C9D50-3751-4508-944D-D41D42477AB5}" srcOrd="0" destOrd="0" presId="urn:microsoft.com/office/officeart/2005/8/layout/pyramid3"/>
    <dgm:cxn modelId="{E851A829-9452-41F1-B101-5A20854EE0DE}" srcId="{E14F782B-78DC-44F3-9B1A-FAF6561B1E5E}" destId="{FB882BC3-3BBD-4A4B-B206-47D77CBB8833}" srcOrd="2" destOrd="0" parTransId="{5925B9A3-42D0-484D-9286-109291E9C8E2}" sibTransId="{E026D19A-CB7C-4304-9EAF-0E02CE91FC64}"/>
    <dgm:cxn modelId="{87EEBBDF-7C94-4B9F-8A36-E7ED27385B61}" type="presOf" srcId="{8A28C8DF-9151-4930-80C5-E2F8809E6826}" destId="{63943F63-918C-42F1-955D-2AFAE3BBC054}" srcOrd="0" destOrd="0" presId="urn:microsoft.com/office/officeart/2005/8/layout/pyramid3"/>
    <dgm:cxn modelId="{38DF0D80-67C4-4FAF-8C4E-E6C19D31A1B5}" type="presOf" srcId="{4D14E01E-575B-4933-9350-70A279837BF0}" destId="{0610666C-64EB-4ADB-B637-8D05024DCBC4}" srcOrd="1" destOrd="0" presId="urn:microsoft.com/office/officeart/2005/8/layout/pyramid3"/>
    <dgm:cxn modelId="{ECAE3EC3-82D0-431E-A1B1-2F920DE4CFF1}" srcId="{E14F782B-78DC-44F3-9B1A-FAF6561B1E5E}" destId="{8A28C8DF-9151-4930-80C5-E2F8809E6826}" srcOrd="1" destOrd="0" parTransId="{DAD3917C-ECCC-4FC1-AD34-BB2D254726A4}" sibTransId="{9240C980-E582-4A25-8F07-86A557EFD5B1}"/>
    <dgm:cxn modelId="{931EE981-9479-48BA-BD21-7BF59B67D95E}" type="presParOf" srcId="{C64DF9F9-80B7-40DD-8CEE-8DE998FB1DD4}" destId="{6DA2429C-590F-493E-BCBC-014B417DC4DC}" srcOrd="0" destOrd="0" presId="urn:microsoft.com/office/officeart/2005/8/layout/pyramid3"/>
    <dgm:cxn modelId="{8B86293A-F799-4BA4-B621-83A2ACB81AF9}" type="presParOf" srcId="{6DA2429C-590F-493E-BCBC-014B417DC4DC}" destId="{D39C9D50-3751-4508-944D-D41D42477AB5}" srcOrd="0" destOrd="0" presId="urn:microsoft.com/office/officeart/2005/8/layout/pyramid3"/>
    <dgm:cxn modelId="{872453CA-3963-4163-BF9C-00F430381C20}" type="presParOf" srcId="{6DA2429C-590F-493E-BCBC-014B417DC4DC}" destId="{0610666C-64EB-4ADB-B637-8D05024DCBC4}" srcOrd="1" destOrd="0" presId="urn:microsoft.com/office/officeart/2005/8/layout/pyramid3"/>
    <dgm:cxn modelId="{2669A3C2-E62B-488A-9CB7-8B9948DA9E97}" type="presParOf" srcId="{C64DF9F9-80B7-40DD-8CEE-8DE998FB1DD4}" destId="{AA7F0B61-7782-41EC-A837-E61960442380}" srcOrd="1" destOrd="0" presId="urn:microsoft.com/office/officeart/2005/8/layout/pyramid3"/>
    <dgm:cxn modelId="{3EE1F660-3249-47EC-8157-6DF8EF124C8F}" type="presParOf" srcId="{AA7F0B61-7782-41EC-A837-E61960442380}" destId="{63943F63-918C-42F1-955D-2AFAE3BBC054}" srcOrd="0" destOrd="0" presId="urn:microsoft.com/office/officeart/2005/8/layout/pyramid3"/>
    <dgm:cxn modelId="{9A24AD6B-1748-489E-881A-C8C036BA3302}" type="presParOf" srcId="{AA7F0B61-7782-41EC-A837-E61960442380}" destId="{D16E9C82-7BCD-4264-8D49-FBB4FB26EA25}" srcOrd="1" destOrd="0" presId="urn:microsoft.com/office/officeart/2005/8/layout/pyramid3"/>
    <dgm:cxn modelId="{51C495AD-C5A9-4000-AC27-B7F94075BEAC}" type="presParOf" srcId="{C64DF9F9-80B7-40DD-8CEE-8DE998FB1DD4}" destId="{30336017-7D74-46E0-A2E6-EFBE5A8E9DDE}" srcOrd="2" destOrd="0" presId="urn:microsoft.com/office/officeart/2005/8/layout/pyramid3"/>
    <dgm:cxn modelId="{256E9CDA-7650-4890-987F-702903F42D3B}" type="presParOf" srcId="{30336017-7D74-46E0-A2E6-EFBE5A8E9DDE}" destId="{ECA97270-B93D-496C-B145-B752B4383EF1}" srcOrd="0" destOrd="0" presId="urn:microsoft.com/office/officeart/2005/8/layout/pyramid3"/>
    <dgm:cxn modelId="{493B5DF0-E269-4059-8274-0D45829A166D}" type="presParOf" srcId="{30336017-7D74-46E0-A2E6-EFBE5A8E9DDE}" destId="{096FE44C-20A5-4D7E-8E5B-864DCCF2523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738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56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42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70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2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97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3C3A8580-E06E-47EC-97C5-7F91E5E9D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732"/>
          <a:stretch/>
        </p:blipFill>
        <p:spPr>
          <a:xfrm>
            <a:off x="7162195" y="-216847"/>
            <a:ext cx="1853091" cy="94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E1F5861A-66EF-4CB6-B1AD-8CD20E9C1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732"/>
          <a:stretch/>
        </p:blipFill>
        <p:spPr>
          <a:xfrm>
            <a:off x="7162195" y="-216847"/>
            <a:ext cx="1853091" cy="94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0" y="1090800"/>
            <a:ext cx="760095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4000" dirty="0" smtClean="0"/>
              <a:t>Desafios da Gestão de </a:t>
            </a:r>
            <a:r>
              <a:rPr lang="pt-BR" sz="4000" dirty="0"/>
              <a:t>Pessoas no </a:t>
            </a:r>
            <a:r>
              <a:rPr lang="pt-BR" sz="4000" dirty="0" smtClean="0"/>
              <a:t>Setor Público</a:t>
            </a:r>
            <a:endParaRPr sz="4000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E1BBA770-A694-4450-BAE7-7F7B5F512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"/>
          <a:stretch/>
        </p:blipFill>
        <p:spPr>
          <a:xfrm>
            <a:off x="4927153" y="4297512"/>
            <a:ext cx="4216847" cy="1012552"/>
          </a:xfrm>
          <a:prstGeom prst="rect">
            <a:avLst/>
          </a:prstGeom>
        </p:spPr>
      </p:pic>
      <p:pic>
        <p:nvPicPr>
          <p:cNvPr id="5" name="Picture 4" descr="http://t3.gstatic.com/images?q=tbn:ANd9GcRAuXhamwmI3EPbqHIg0zdtNK6LXJDA-63WFCS_Ces8e4QkhlLaaqTFUijP">
            <a:extLst>
              <a:ext uri="{FF2B5EF4-FFF2-40B4-BE49-F238E27FC236}">
                <a16:creationId xmlns="" xmlns:a16="http://schemas.microsoft.com/office/drawing/2014/main" id="{0C44646A-C9A0-4A91-99E3-7139F2D2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40" y="3604140"/>
            <a:ext cx="997815" cy="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222;p14">
            <a:extLst>
              <a:ext uri="{FF2B5EF4-FFF2-40B4-BE49-F238E27FC236}">
                <a16:creationId xmlns="" xmlns:a16="http://schemas.microsoft.com/office/drawing/2014/main" id="{33248399-77F7-40D0-AA7D-4C26D5BE7462}"/>
              </a:ext>
            </a:extLst>
          </p:cNvPr>
          <p:cNvSpPr txBox="1">
            <a:spLocks/>
          </p:cNvSpPr>
          <p:nvPr/>
        </p:nvSpPr>
        <p:spPr>
          <a:xfrm>
            <a:off x="0" y="3512712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000"/>
              </a:spcAft>
            </a:pPr>
            <a:r>
              <a:rPr lang="pt-BR" sz="2000" dirty="0" err="1">
                <a:solidFill>
                  <a:srgbClr val="FF9933"/>
                </a:solidFill>
              </a:rPr>
              <a:t>Msc</a:t>
            </a:r>
            <a:r>
              <a:rPr lang="pt-BR" sz="2000" dirty="0">
                <a:solidFill>
                  <a:srgbClr val="FF9933"/>
                </a:solidFill>
              </a:rPr>
              <a:t>. </a:t>
            </a:r>
            <a:r>
              <a:rPr lang="pt-BR" sz="2000" dirty="0" smtClean="0">
                <a:solidFill>
                  <a:srgbClr val="FF9933"/>
                </a:solidFill>
              </a:rPr>
              <a:t>Diogo Ribeiro da Fonseca</a:t>
            </a:r>
            <a:endParaRPr lang="pt-BR" sz="20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7664599" y="6312404"/>
            <a:ext cx="1299889" cy="307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(Fonseca, 2013)</a:t>
            </a:r>
          </a:p>
        </p:txBody>
      </p:sp>
      <p:grpSp>
        <p:nvGrpSpPr>
          <p:cNvPr id="72" name="Grupo 7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29" name="Imagem 2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</p:spPr>
        </p:pic>
        <p:sp>
          <p:nvSpPr>
            <p:cNvPr id="31" name="Hexágono 30"/>
            <p:cNvSpPr/>
            <p:nvPr/>
          </p:nvSpPr>
          <p:spPr>
            <a:xfrm>
              <a:off x="2821778" y="1261641"/>
              <a:ext cx="1423614" cy="414381"/>
            </a:xfrm>
            <a:prstGeom prst="hexagon">
              <a:avLst>
                <a:gd name="adj" fmla="val 58674"/>
                <a:gd name="vf" fmla="val 115470"/>
              </a:avLst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" name="Hexágono 31"/>
            <p:cNvSpPr/>
            <p:nvPr/>
          </p:nvSpPr>
          <p:spPr>
            <a:xfrm>
              <a:off x="5661052" y="3170421"/>
              <a:ext cx="1073675" cy="296317"/>
            </a:xfrm>
            <a:prstGeom prst="hexagon">
              <a:avLst>
                <a:gd name="adj" fmla="val 58674"/>
                <a:gd name="vf" fmla="val 115470"/>
              </a:avLst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8269944" y="2340892"/>
              <a:ext cx="6900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dirty="0" smtClean="0"/>
                <a:t>Cultural</a:t>
              </a:r>
              <a:br>
                <a:rPr lang="pt-BR" sz="900" dirty="0" smtClean="0"/>
              </a:br>
              <a:r>
                <a:rPr lang="pt-BR" sz="900" dirty="0" smtClean="0"/>
                <a:t>Estrutural</a:t>
              </a:r>
              <a:endParaRPr lang="pt-BR" sz="900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8357074" y="940456"/>
              <a:ext cx="528980" cy="2151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pt-BR" sz="600" dirty="0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4189720" y="521676"/>
              <a:ext cx="1057770" cy="3477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4189720" y="1776917"/>
              <a:ext cx="1057770" cy="2986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4189720" y="2304511"/>
              <a:ext cx="1057770" cy="2986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4189720" y="2821247"/>
              <a:ext cx="1057770" cy="4087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Hexágono 39"/>
            <p:cNvSpPr/>
            <p:nvPr/>
          </p:nvSpPr>
          <p:spPr>
            <a:xfrm>
              <a:off x="6909696" y="3137288"/>
              <a:ext cx="1280458" cy="377382"/>
            </a:xfrm>
            <a:prstGeom prst="hexagon">
              <a:avLst>
                <a:gd name="adj" fmla="val 58674"/>
                <a:gd name="vf" fmla="val 115470"/>
              </a:avLst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7021040" y="1720420"/>
              <a:ext cx="1057770" cy="4365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8297427" y="87016"/>
              <a:ext cx="66259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 smtClean="0"/>
                <a:t>Dimensão</a:t>
              </a:r>
              <a:endParaRPr lang="pt-BR" sz="800" dirty="0"/>
            </a:p>
          </p:txBody>
        </p:sp>
        <p:sp>
          <p:nvSpPr>
            <p:cNvPr id="47" name="Elipse 46"/>
            <p:cNvSpPr/>
            <p:nvPr/>
          </p:nvSpPr>
          <p:spPr>
            <a:xfrm>
              <a:off x="477371" y="2723029"/>
              <a:ext cx="1210235" cy="5001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54691" y="2767956"/>
              <a:ext cx="1055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dirty="0" smtClean="0"/>
                <a:t>Atuação de </a:t>
              </a:r>
              <a:r>
                <a:rPr lang="pt-BR" sz="900" dirty="0" err="1" smtClean="0"/>
                <a:t>Stakeholders</a:t>
              </a:r>
              <a:endParaRPr lang="pt-BR" sz="900" dirty="0"/>
            </a:p>
          </p:txBody>
        </p:sp>
        <p:sp>
          <p:nvSpPr>
            <p:cNvPr id="49" name="Elipse 48"/>
            <p:cNvSpPr/>
            <p:nvPr/>
          </p:nvSpPr>
          <p:spPr>
            <a:xfrm>
              <a:off x="477371" y="3289374"/>
              <a:ext cx="1210235" cy="5001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>
                  <a:solidFill>
                    <a:schemeClr val="tx1"/>
                  </a:solidFill>
                </a:rPr>
                <a:t>Política de Contratação</a:t>
              </a:r>
              <a:endParaRPr lang="pt-BR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Conector reto 59"/>
            <p:cNvCxnSpPr/>
            <p:nvPr/>
          </p:nvCxnSpPr>
          <p:spPr>
            <a:xfrm flipH="1">
              <a:off x="296276" y="1261641"/>
              <a:ext cx="13007" cy="28636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ipse 60"/>
            <p:cNvSpPr/>
            <p:nvPr/>
          </p:nvSpPr>
          <p:spPr>
            <a:xfrm>
              <a:off x="477370" y="3875151"/>
              <a:ext cx="1210235" cy="5001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>
                  <a:solidFill>
                    <a:schemeClr val="tx1"/>
                  </a:solidFill>
                </a:rPr>
                <a:t>Política de Orçamento</a:t>
              </a:r>
              <a:endParaRPr lang="pt-BR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Conector de seta reta 62"/>
            <p:cNvCxnSpPr/>
            <p:nvPr/>
          </p:nvCxnSpPr>
          <p:spPr>
            <a:xfrm>
              <a:off x="309282" y="3539472"/>
              <a:ext cx="16808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de seta reta 63"/>
            <p:cNvCxnSpPr/>
            <p:nvPr/>
          </p:nvCxnSpPr>
          <p:spPr>
            <a:xfrm>
              <a:off x="309282" y="4125249"/>
              <a:ext cx="16808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tângulo 65"/>
            <p:cNvSpPr/>
            <p:nvPr/>
          </p:nvSpPr>
          <p:spPr>
            <a:xfrm>
              <a:off x="7032812" y="1748118"/>
              <a:ext cx="1048870" cy="3765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>
                  <a:solidFill>
                    <a:sysClr val="windowText" lastClr="000000"/>
                  </a:solidFill>
                </a:rPr>
                <a:t>Legitimidade atribuída à GP</a:t>
              </a:r>
              <a:endParaRPr lang="pt-BR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7050258" y="1025835"/>
              <a:ext cx="1028552" cy="3765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>
                  <a:solidFill>
                    <a:sysClr val="windowText" lastClr="000000"/>
                  </a:solidFill>
                </a:rPr>
                <a:t>Perfil Estratégico </a:t>
              </a:r>
            </a:p>
            <a:p>
              <a:pPr algn="ctr"/>
              <a:r>
                <a:rPr lang="pt-BR" sz="900" dirty="0" smtClean="0">
                  <a:solidFill>
                    <a:sysClr val="windowText" lastClr="000000"/>
                  </a:solidFill>
                </a:rPr>
                <a:t>de  GP</a:t>
              </a:r>
              <a:endParaRPr lang="pt-BR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5683613" y="1020435"/>
              <a:ext cx="1028552" cy="3765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>
                  <a:solidFill>
                    <a:sysClr val="windowText" lastClr="000000"/>
                  </a:solidFill>
                </a:rPr>
                <a:t>Estratégia Formal de GP</a:t>
              </a:r>
              <a:endParaRPr lang="pt-BR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Hexágono 69"/>
            <p:cNvSpPr/>
            <p:nvPr/>
          </p:nvSpPr>
          <p:spPr>
            <a:xfrm>
              <a:off x="6902971" y="3106268"/>
              <a:ext cx="1346800" cy="430308"/>
            </a:xfrm>
            <a:prstGeom prst="hexagon">
              <a:avLst>
                <a:gd name="adj" fmla="val 64460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>
                  <a:solidFill>
                    <a:schemeClr val="tx1"/>
                  </a:solidFill>
                </a:rPr>
                <a:t>Práticas de GP</a:t>
              </a:r>
              <a:endParaRPr lang="pt-BR" sz="900" dirty="0">
                <a:solidFill>
                  <a:schemeClr val="tx1"/>
                </a:solidFill>
              </a:endParaRPr>
            </a:p>
          </p:txBody>
        </p:sp>
        <p:sp>
          <p:nvSpPr>
            <p:cNvPr id="71" name="Hexágono 70"/>
            <p:cNvSpPr/>
            <p:nvPr/>
          </p:nvSpPr>
          <p:spPr>
            <a:xfrm>
              <a:off x="5700268" y="3196822"/>
              <a:ext cx="995242" cy="243513"/>
            </a:xfrm>
            <a:prstGeom prst="hexagon">
              <a:avLst>
                <a:gd name="adj" fmla="val 64460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>
                  <a:solidFill>
                    <a:schemeClr val="tx1"/>
                  </a:solidFill>
                </a:rPr>
                <a:t>Políticas de GP</a:t>
              </a:r>
              <a:endParaRPr lang="pt-BR" sz="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3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7AE0B518-42D3-4F09-8B67-E7830F9B5648}"/>
              </a:ext>
            </a:extLst>
          </p:cNvPr>
          <p:cNvSpPr/>
          <p:nvPr/>
        </p:nvSpPr>
        <p:spPr>
          <a:xfrm>
            <a:off x="1275573" y="1863754"/>
            <a:ext cx="4925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b="1" dirty="0" smtClean="0">
                <a:solidFill>
                  <a:schemeClr val="tx1"/>
                </a:solidFill>
              </a:rPr>
              <a:t>DIOGO RIBEIRO DA FONSECA</a:t>
            </a:r>
          </a:p>
          <a:p>
            <a:pPr algn="r"/>
            <a:r>
              <a:rPr lang="pt-BR" sz="1600" dirty="0" smtClean="0">
                <a:solidFill>
                  <a:schemeClr val="tx1"/>
                </a:solidFill>
              </a:rPr>
              <a:t>diogorfonseca@gmail.com</a:t>
            </a:r>
            <a:endParaRPr lang="pt-BR" sz="1600" dirty="0">
              <a:solidFill>
                <a:schemeClr val="tx1"/>
              </a:solidFill>
            </a:endParaRPr>
          </a:p>
          <a:p>
            <a:pPr algn="r"/>
            <a:r>
              <a:rPr lang="pt-BR" sz="1600" dirty="0" err="1" smtClean="0">
                <a:solidFill>
                  <a:schemeClr val="tx1"/>
                </a:solidFill>
              </a:rPr>
              <a:t>Podcast</a:t>
            </a:r>
            <a:r>
              <a:rPr lang="pt-BR" sz="1600" dirty="0" smtClean="0">
                <a:solidFill>
                  <a:schemeClr val="tx1"/>
                </a:solidFill>
              </a:rPr>
              <a:t>: Pessoas </a:t>
            </a:r>
            <a:r>
              <a:rPr lang="pt-BR" sz="1600" dirty="0">
                <a:solidFill>
                  <a:schemeClr val="tx1"/>
                </a:solidFill>
              </a:rPr>
              <a:t>&amp; </a:t>
            </a:r>
            <a:r>
              <a:rPr lang="pt-BR" sz="1600" dirty="0" smtClean="0">
                <a:solidFill>
                  <a:schemeClr val="tx1"/>
                </a:solidFill>
              </a:rPr>
              <a:t>Organizações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545A6C73-297F-4E9C-98FA-E9CA11A2B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94" y="1463040"/>
            <a:ext cx="1487400" cy="14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Implementação e Inovação em Práticas de GP</a:t>
            </a:r>
            <a:endParaRPr lang="pt-BR" dirty="0"/>
          </a:p>
        </p:txBody>
      </p:sp>
      <p:sp>
        <p:nvSpPr>
          <p:cNvPr id="3" name="Elipse 2"/>
          <p:cNvSpPr/>
          <p:nvPr/>
        </p:nvSpPr>
        <p:spPr>
          <a:xfrm>
            <a:off x="1302527" y="2631366"/>
            <a:ext cx="953870" cy="9538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37060" y="2631366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endParaRPr lang="pt-B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2473485" y="2980022"/>
            <a:ext cx="3729963" cy="256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42691" y="2631366"/>
            <a:ext cx="953870" cy="9538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77224" y="2631366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pt-B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11" name="Google Shape;631;p37">
            <a:extLst>
              <a:ext uri="{FF2B5EF4-FFF2-40B4-BE49-F238E27FC236}">
                <a16:creationId xmlns:a16="http://schemas.microsoft.com/office/drawing/2014/main" xmlns="" id="{FBF6A039-2A3B-46E9-8D51-F842A51F715D}"/>
              </a:ext>
            </a:extLst>
          </p:cNvPr>
          <p:cNvGrpSpPr/>
          <p:nvPr/>
        </p:nvGrpSpPr>
        <p:grpSpPr>
          <a:xfrm>
            <a:off x="343774" y="604062"/>
            <a:ext cx="323793" cy="339493"/>
            <a:chOff x="5961125" y="1623900"/>
            <a:chExt cx="427450" cy="448175"/>
          </a:xfrm>
        </p:grpSpPr>
        <p:sp>
          <p:nvSpPr>
            <p:cNvPr id="12" name="Google Shape;632;p37">
              <a:extLst>
                <a:ext uri="{FF2B5EF4-FFF2-40B4-BE49-F238E27FC236}">
                  <a16:creationId xmlns:a16="http://schemas.microsoft.com/office/drawing/2014/main" xmlns="" id="{8080EB0E-71BD-49F2-9A45-00B39957E0AF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3;p37">
              <a:extLst>
                <a:ext uri="{FF2B5EF4-FFF2-40B4-BE49-F238E27FC236}">
                  <a16:creationId xmlns:a16="http://schemas.microsoft.com/office/drawing/2014/main" xmlns="" id="{CB07C393-7E4F-433A-9C03-930D7676DD7E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4;p37">
              <a:extLst>
                <a:ext uri="{FF2B5EF4-FFF2-40B4-BE49-F238E27FC236}">
                  <a16:creationId xmlns:a16="http://schemas.microsoft.com/office/drawing/2014/main" xmlns="" id="{5D456AA2-AB24-4B45-B5CC-E9282E986A89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5;p37">
              <a:extLst>
                <a:ext uri="{FF2B5EF4-FFF2-40B4-BE49-F238E27FC236}">
                  <a16:creationId xmlns:a16="http://schemas.microsoft.com/office/drawing/2014/main" xmlns="" id="{4559B795-89EA-4AD9-9A69-75AEC8EA833C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6;p37">
              <a:extLst>
                <a:ext uri="{FF2B5EF4-FFF2-40B4-BE49-F238E27FC236}">
                  <a16:creationId xmlns:a16="http://schemas.microsoft.com/office/drawing/2014/main" xmlns="" id="{31977C29-219C-4791-8654-355784D3E912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7;p37">
              <a:extLst>
                <a:ext uri="{FF2B5EF4-FFF2-40B4-BE49-F238E27FC236}">
                  <a16:creationId xmlns:a16="http://schemas.microsoft.com/office/drawing/2014/main" xmlns="" id="{65AA016A-72FE-4C5B-A47D-574486DEA9F2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8;p37">
              <a:extLst>
                <a:ext uri="{FF2B5EF4-FFF2-40B4-BE49-F238E27FC236}">
                  <a16:creationId xmlns:a16="http://schemas.microsoft.com/office/drawing/2014/main" xmlns="" id="{361D8948-B25A-44E5-93E3-8737CBCA7EF1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tângulo 19"/>
          <p:cNvSpPr/>
          <p:nvPr/>
        </p:nvSpPr>
        <p:spPr>
          <a:xfrm>
            <a:off x="6138531" y="1376168"/>
            <a:ext cx="27494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Expectativa</a:t>
            </a:r>
            <a:endParaRPr lang="pt-BR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7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 em curva para cima 9"/>
          <p:cNvSpPr/>
          <p:nvPr/>
        </p:nvSpPr>
        <p:spPr>
          <a:xfrm rot="20439613">
            <a:off x="4784140" y="3730752"/>
            <a:ext cx="2275881" cy="972922"/>
          </a:xfrm>
          <a:prstGeom prst="curvedUpArrow">
            <a:avLst>
              <a:gd name="adj1" fmla="val 25000"/>
              <a:gd name="adj2" fmla="val 50000"/>
              <a:gd name="adj3" fmla="val 36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 em curva para baixo 8"/>
          <p:cNvSpPr/>
          <p:nvPr/>
        </p:nvSpPr>
        <p:spPr>
          <a:xfrm rot="20059914">
            <a:off x="1668941" y="1552316"/>
            <a:ext cx="2486588" cy="940366"/>
          </a:xfrm>
          <a:prstGeom prst="curvedDownArrow">
            <a:avLst>
              <a:gd name="adj1" fmla="val 25000"/>
              <a:gd name="adj2" fmla="val 48268"/>
              <a:gd name="adj3" fmla="val 36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Implementação e Inovação em Práticas de GP</a:t>
            </a:r>
            <a:endParaRPr lang="pt-BR" dirty="0"/>
          </a:p>
        </p:txBody>
      </p:sp>
      <p:sp>
        <p:nvSpPr>
          <p:cNvPr id="3" name="Elipse 2"/>
          <p:cNvSpPr/>
          <p:nvPr/>
        </p:nvSpPr>
        <p:spPr>
          <a:xfrm>
            <a:off x="1302527" y="2631366"/>
            <a:ext cx="953870" cy="9538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37060" y="2631366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endParaRPr lang="pt-B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342691" y="2631366"/>
            <a:ext cx="953870" cy="9538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77224" y="2631366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pt-B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63" y="2026584"/>
            <a:ext cx="3197110" cy="202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oogle Shape;631;p37">
            <a:extLst>
              <a:ext uri="{FF2B5EF4-FFF2-40B4-BE49-F238E27FC236}">
                <a16:creationId xmlns:a16="http://schemas.microsoft.com/office/drawing/2014/main" xmlns="" id="{FBF6A039-2A3B-46E9-8D51-F842A51F715D}"/>
              </a:ext>
            </a:extLst>
          </p:cNvPr>
          <p:cNvGrpSpPr/>
          <p:nvPr/>
        </p:nvGrpSpPr>
        <p:grpSpPr>
          <a:xfrm>
            <a:off x="343774" y="604062"/>
            <a:ext cx="323793" cy="339493"/>
            <a:chOff x="5961125" y="1623900"/>
            <a:chExt cx="427450" cy="448175"/>
          </a:xfrm>
        </p:grpSpPr>
        <p:sp>
          <p:nvSpPr>
            <p:cNvPr id="19" name="Google Shape;632;p37">
              <a:extLst>
                <a:ext uri="{FF2B5EF4-FFF2-40B4-BE49-F238E27FC236}">
                  <a16:creationId xmlns:a16="http://schemas.microsoft.com/office/drawing/2014/main" xmlns="" id="{8080EB0E-71BD-49F2-9A45-00B39957E0AF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3;p37">
              <a:extLst>
                <a:ext uri="{FF2B5EF4-FFF2-40B4-BE49-F238E27FC236}">
                  <a16:creationId xmlns:a16="http://schemas.microsoft.com/office/drawing/2014/main" xmlns="" id="{CB07C393-7E4F-433A-9C03-930D7676DD7E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4;p37">
              <a:extLst>
                <a:ext uri="{FF2B5EF4-FFF2-40B4-BE49-F238E27FC236}">
                  <a16:creationId xmlns:a16="http://schemas.microsoft.com/office/drawing/2014/main" xmlns="" id="{5D456AA2-AB24-4B45-B5CC-E9282E986A89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5;p37">
              <a:extLst>
                <a:ext uri="{FF2B5EF4-FFF2-40B4-BE49-F238E27FC236}">
                  <a16:creationId xmlns:a16="http://schemas.microsoft.com/office/drawing/2014/main" xmlns="" id="{4559B795-89EA-4AD9-9A69-75AEC8EA833C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6;p37">
              <a:extLst>
                <a:ext uri="{FF2B5EF4-FFF2-40B4-BE49-F238E27FC236}">
                  <a16:creationId xmlns:a16="http://schemas.microsoft.com/office/drawing/2014/main" xmlns="" id="{31977C29-219C-4791-8654-355784D3E912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7;p37">
              <a:extLst>
                <a:ext uri="{FF2B5EF4-FFF2-40B4-BE49-F238E27FC236}">
                  <a16:creationId xmlns:a16="http://schemas.microsoft.com/office/drawing/2014/main" xmlns="" id="{65AA016A-72FE-4C5B-A47D-574486DEA9F2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8;p37">
              <a:extLst>
                <a:ext uri="{FF2B5EF4-FFF2-40B4-BE49-F238E27FC236}">
                  <a16:creationId xmlns:a16="http://schemas.microsoft.com/office/drawing/2014/main" xmlns="" id="{361D8948-B25A-44E5-93E3-8737CBCA7EF1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tângulo 25"/>
          <p:cNvSpPr/>
          <p:nvPr/>
        </p:nvSpPr>
        <p:spPr>
          <a:xfrm>
            <a:off x="6330889" y="1376168"/>
            <a:ext cx="2364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Realidade</a:t>
            </a:r>
            <a:endParaRPr lang="pt-BR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8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70386" y="1423191"/>
            <a:ext cx="7603228" cy="1580942"/>
            <a:chOff x="0" y="0"/>
            <a:chExt cx="16790598" cy="40491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90598" cy="4049112"/>
            </a:xfrm>
            <a:custGeom>
              <a:avLst/>
              <a:gdLst/>
              <a:ahLst/>
              <a:cxnLst/>
              <a:rect l="l" t="t" r="r" b="b"/>
              <a:pathLst>
                <a:path w="16790598" h="4049112">
                  <a:moveTo>
                    <a:pt x="0" y="0"/>
                  </a:moveTo>
                  <a:lnTo>
                    <a:pt x="0" y="4049112"/>
                  </a:lnTo>
                  <a:lnTo>
                    <a:pt x="16790598" y="4049112"/>
                  </a:lnTo>
                  <a:lnTo>
                    <a:pt x="16790598" y="0"/>
                  </a:lnTo>
                  <a:lnTo>
                    <a:pt x="0" y="0"/>
                  </a:lnTo>
                  <a:close/>
                  <a:moveTo>
                    <a:pt x="16729638" y="3988152"/>
                  </a:moveTo>
                  <a:lnTo>
                    <a:pt x="59690" y="3988152"/>
                  </a:lnTo>
                  <a:lnTo>
                    <a:pt x="59690" y="59690"/>
                  </a:lnTo>
                  <a:lnTo>
                    <a:pt x="16729638" y="59690"/>
                  </a:lnTo>
                  <a:lnTo>
                    <a:pt x="16729638" y="3988152"/>
                  </a:lnTo>
                  <a:close/>
                </a:path>
              </a:pathLst>
            </a:custGeom>
            <a:solidFill>
              <a:srgbClr val="1C212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65750" y="1436912"/>
            <a:ext cx="7507864" cy="1518013"/>
            <a:chOff x="-681534" y="405414"/>
            <a:chExt cx="19102654" cy="4048028"/>
          </a:xfrm>
        </p:grpSpPr>
        <p:sp>
          <p:nvSpPr>
            <p:cNvPr id="6" name="TextBox 6"/>
            <p:cNvSpPr txBox="1"/>
            <p:nvPr/>
          </p:nvSpPr>
          <p:spPr>
            <a:xfrm>
              <a:off x="-681531" y="405414"/>
              <a:ext cx="19102651" cy="7865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 b="1" spc="54" dirty="0" err="1" smtClean="0">
                  <a:solidFill>
                    <a:srgbClr val="1C2120"/>
                  </a:solidFill>
                  <a:latin typeface="Aileron Regular"/>
                </a:rPr>
                <a:t>Pressupostos</a:t>
              </a:r>
              <a:r>
                <a:rPr lang="en-US" sz="1800" b="1" spc="54" dirty="0" smtClean="0">
                  <a:solidFill>
                    <a:srgbClr val="1C2120"/>
                  </a:solidFill>
                  <a:latin typeface="Aileron Regular"/>
                </a:rPr>
                <a:t> de </a:t>
              </a:r>
              <a:r>
                <a:rPr lang="en-US" sz="1800" b="1" spc="54" dirty="0" err="1" smtClean="0">
                  <a:solidFill>
                    <a:srgbClr val="1C2120"/>
                  </a:solidFill>
                  <a:latin typeface="Aileron Regular"/>
                </a:rPr>
                <a:t>Teóricos</a:t>
              </a:r>
              <a:r>
                <a:rPr lang="en-US" sz="1800" b="1" spc="54" dirty="0" smtClean="0">
                  <a:solidFill>
                    <a:srgbClr val="1C2120"/>
                  </a:solidFill>
                  <a:latin typeface="Aileron Regular"/>
                </a:rPr>
                <a:t> e </a:t>
              </a:r>
              <a:r>
                <a:rPr lang="en-US" sz="1800" b="1" spc="54" dirty="0" err="1" smtClean="0">
                  <a:solidFill>
                    <a:srgbClr val="1C2120"/>
                  </a:solidFill>
                  <a:latin typeface="Aileron Regular"/>
                </a:rPr>
                <a:t>Formuladores</a:t>
              </a:r>
              <a:r>
                <a:rPr lang="en-US" sz="1800" b="1" spc="54" dirty="0" smtClean="0">
                  <a:solidFill>
                    <a:srgbClr val="1C2120"/>
                  </a:solidFill>
                  <a:latin typeface="Aileron Regular"/>
                </a:rPr>
                <a:t>:</a:t>
              </a:r>
              <a:endParaRPr lang="en-US" sz="1800" b="1" spc="54" dirty="0">
                <a:solidFill>
                  <a:srgbClr val="1C2120"/>
                </a:solidFill>
                <a:latin typeface="Aileron Regular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681534" y="1307287"/>
              <a:ext cx="18895656" cy="31461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lnSpc>
                  <a:spcPts val="2250"/>
                </a:lnSpc>
                <a:buFont typeface="Arial" panose="020B0604020202020204" pitchFamily="34" charset="0"/>
                <a:buChar char="•"/>
              </a:pPr>
              <a:r>
                <a:rPr lang="en-US" sz="1800" b="1" u="sng" spc="15" dirty="0" err="1" smtClean="0">
                  <a:solidFill>
                    <a:srgbClr val="1C2120"/>
                  </a:solidFill>
                  <a:latin typeface="Aileron Regular"/>
                </a:rPr>
                <a:t>Universalidade</a:t>
              </a:r>
              <a:r>
                <a:rPr lang="en-US" sz="1800" b="1" spc="15" dirty="0" smtClean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800" spc="15" dirty="0" smtClean="0">
                  <a:solidFill>
                    <a:srgbClr val="1C2120"/>
                  </a:solidFill>
                  <a:latin typeface="Aileron Regular"/>
                </a:rPr>
                <a:t>das </a:t>
              </a:r>
              <a:r>
                <a:rPr lang="en-US" sz="1800" spc="15" dirty="0" err="1" smtClean="0">
                  <a:solidFill>
                    <a:srgbClr val="1C2120"/>
                  </a:solidFill>
                  <a:latin typeface="Aileron Regular"/>
                </a:rPr>
                <a:t>soluções</a:t>
              </a:r>
              <a:r>
                <a:rPr lang="en-US" sz="1800" spc="15" dirty="0" smtClean="0">
                  <a:solidFill>
                    <a:srgbClr val="1C2120"/>
                  </a:solidFill>
                  <a:latin typeface="Aileron Regular"/>
                </a:rPr>
                <a:t> e </a:t>
              </a:r>
              <a:r>
                <a:rPr lang="en-US" sz="1800" spc="15" dirty="0" err="1" smtClean="0">
                  <a:solidFill>
                    <a:srgbClr val="1C2120"/>
                  </a:solidFill>
                  <a:latin typeface="Aileron Regular"/>
                </a:rPr>
                <a:t>práticas</a:t>
              </a:r>
              <a:r>
                <a:rPr lang="en-US" sz="1800" spc="15" dirty="0" smtClean="0">
                  <a:solidFill>
                    <a:srgbClr val="1C2120"/>
                  </a:solidFill>
                  <a:latin typeface="Aileron Regular"/>
                </a:rPr>
                <a:t> de GP.</a:t>
              </a:r>
              <a:endParaRPr lang="en-US" sz="1800" b="1" spc="15" dirty="0" smtClean="0">
                <a:solidFill>
                  <a:srgbClr val="1C2120"/>
                </a:solidFill>
                <a:latin typeface="Aileron Regular"/>
              </a:endParaRPr>
            </a:p>
            <a:p>
              <a:pPr marL="285750" indent="-285750">
                <a:lnSpc>
                  <a:spcPts val="2250"/>
                </a:lnSpc>
                <a:buFont typeface="Arial" panose="020B0604020202020204" pitchFamily="34" charset="0"/>
                <a:buChar char="•"/>
              </a:pPr>
              <a:r>
                <a:rPr lang="en-US" sz="1800" spc="15" dirty="0" err="1" smtClean="0">
                  <a:solidFill>
                    <a:srgbClr val="1C2120"/>
                  </a:solidFill>
                  <a:latin typeface="Aileron Regular"/>
                </a:rPr>
                <a:t>Processo</a:t>
              </a:r>
              <a:r>
                <a:rPr lang="en-US" sz="1800" spc="15" dirty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800" b="1" u="sng" spc="15" dirty="0" err="1" smtClean="0">
                  <a:solidFill>
                    <a:srgbClr val="1C2120"/>
                  </a:solidFill>
                  <a:latin typeface="Aileron Regular"/>
                </a:rPr>
                <a:t>estruturado</a:t>
              </a:r>
              <a:r>
                <a:rPr lang="en-US" sz="1800" b="1" spc="15" dirty="0">
                  <a:solidFill>
                    <a:srgbClr val="1C2120"/>
                  </a:solidFill>
                  <a:latin typeface="Aileron Regular"/>
                </a:rPr>
                <a:t>,</a:t>
              </a:r>
              <a:r>
                <a:rPr lang="en-US" sz="1800" b="1" spc="15" dirty="0" smtClean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800" spc="15" dirty="0" smtClean="0">
                  <a:solidFill>
                    <a:srgbClr val="1C2120"/>
                  </a:solidFill>
                  <a:latin typeface="Aileron Regular"/>
                </a:rPr>
                <a:t>formal e linear.</a:t>
              </a:r>
              <a:endParaRPr lang="en-US" sz="1800" b="1" spc="15" dirty="0" smtClean="0">
                <a:solidFill>
                  <a:srgbClr val="1C2120"/>
                </a:solidFill>
                <a:latin typeface="Aileron Regular"/>
              </a:endParaRPr>
            </a:p>
            <a:p>
              <a:pPr marL="285750" indent="-285750">
                <a:lnSpc>
                  <a:spcPts val="2250"/>
                </a:lnSpc>
                <a:buFont typeface="Arial" panose="020B0604020202020204" pitchFamily="34" charset="0"/>
                <a:buChar char="•"/>
              </a:pPr>
              <a:r>
                <a:rPr lang="en-US" sz="1800" b="1" u="sng" spc="15" dirty="0" err="1" smtClean="0">
                  <a:solidFill>
                    <a:srgbClr val="1C2120"/>
                  </a:solidFill>
                  <a:latin typeface="Aileron Regular"/>
                </a:rPr>
                <a:t>Maturidade</a:t>
              </a:r>
              <a:r>
                <a:rPr lang="en-US" sz="1800" b="1" u="sng" spc="15" dirty="0" smtClean="0">
                  <a:solidFill>
                    <a:srgbClr val="1C2120"/>
                  </a:solidFill>
                  <a:latin typeface="Aileron Regular"/>
                </a:rPr>
                <a:t> e </a:t>
              </a:r>
              <a:r>
                <a:rPr lang="en-US" sz="1800" b="1" u="sng" spc="15" dirty="0" err="1" smtClean="0">
                  <a:solidFill>
                    <a:srgbClr val="1C2120"/>
                  </a:solidFill>
                  <a:latin typeface="Aileron Regular"/>
                </a:rPr>
                <a:t>estabilidade</a:t>
              </a:r>
              <a:r>
                <a:rPr lang="en-US" sz="1800" b="1" spc="15" dirty="0" smtClean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800" spc="15" dirty="0" err="1" smtClean="0">
                  <a:solidFill>
                    <a:srgbClr val="1C2120"/>
                  </a:solidFill>
                  <a:latin typeface="Aileron Regular"/>
                </a:rPr>
                <a:t>gerencial</a:t>
              </a:r>
              <a:r>
                <a:rPr lang="en-US" sz="1800" spc="15" dirty="0" smtClean="0">
                  <a:solidFill>
                    <a:srgbClr val="1C2120"/>
                  </a:solidFill>
                  <a:latin typeface="Aileron Regular"/>
                </a:rPr>
                <a:t>.</a:t>
              </a:r>
            </a:p>
            <a:p>
              <a:pPr marL="285750" indent="-285750">
                <a:lnSpc>
                  <a:spcPts val="2250"/>
                </a:lnSpc>
                <a:buFont typeface="Arial" panose="020B0604020202020204" pitchFamily="34" charset="0"/>
                <a:buChar char="•"/>
              </a:pPr>
              <a:r>
                <a:rPr lang="en-US" sz="1800" b="1" u="sng" spc="15" dirty="0" err="1">
                  <a:solidFill>
                    <a:srgbClr val="1C2120"/>
                  </a:solidFill>
                  <a:latin typeface="Aileron Regular"/>
                </a:rPr>
                <a:t>Autonomia</a:t>
              </a:r>
              <a:r>
                <a:rPr lang="en-US" sz="1800" b="1" spc="15" dirty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z="1800" spc="15" dirty="0">
                  <a:solidFill>
                    <a:srgbClr val="1C2120"/>
                  </a:solidFill>
                  <a:latin typeface="Aileron Regular"/>
                </a:rPr>
                <a:t>das </a:t>
              </a:r>
              <a:r>
                <a:rPr lang="en-US" sz="1800" spc="15" dirty="0" err="1">
                  <a:solidFill>
                    <a:srgbClr val="1C2120"/>
                  </a:solidFill>
                  <a:latin typeface="Aileron Regular"/>
                </a:rPr>
                <a:t>unidades</a:t>
              </a:r>
              <a:r>
                <a:rPr lang="en-US" sz="1800" spc="15" dirty="0">
                  <a:solidFill>
                    <a:srgbClr val="1C2120"/>
                  </a:solidFill>
                  <a:latin typeface="Aileron Regular"/>
                </a:rPr>
                <a:t> de GP</a:t>
              </a:r>
              <a:r>
                <a:rPr lang="en-US" sz="1800" spc="15" dirty="0" smtClean="0">
                  <a:solidFill>
                    <a:srgbClr val="1C2120"/>
                  </a:solidFill>
                  <a:latin typeface="Aileron Regular"/>
                </a:rPr>
                <a:t>.</a:t>
              </a:r>
              <a:endParaRPr lang="en-US" sz="1800" spc="15" dirty="0">
                <a:solidFill>
                  <a:srgbClr val="1C2120"/>
                </a:solidFill>
                <a:latin typeface="Aileron Regula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0386" y="3089374"/>
            <a:ext cx="7603228" cy="1315767"/>
            <a:chOff x="0" y="0"/>
            <a:chExt cx="16758411" cy="40491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758411" cy="4049112"/>
            </a:xfrm>
            <a:custGeom>
              <a:avLst/>
              <a:gdLst/>
              <a:ahLst/>
              <a:cxnLst/>
              <a:rect l="l" t="t" r="r" b="b"/>
              <a:pathLst>
                <a:path w="16758411" h="4049112">
                  <a:moveTo>
                    <a:pt x="0" y="0"/>
                  </a:moveTo>
                  <a:lnTo>
                    <a:pt x="0" y="4049112"/>
                  </a:lnTo>
                  <a:lnTo>
                    <a:pt x="16758411" y="4049112"/>
                  </a:lnTo>
                  <a:lnTo>
                    <a:pt x="16758411" y="0"/>
                  </a:lnTo>
                  <a:lnTo>
                    <a:pt x="0" y="0"/>
                  </a:lnTo>
                  <a:close/>
                  <a:moveTo>
                    <a:pt x="16697451" y="3988152"/>
                  </a:moveTo>
                  <a:lnTo>
                    <a:pt x="59690" y="3988152"/>
                  </a:lnTo>
                  <a:lnTo>
                    <a:pt x="59690" y="59690"/>
                  </a:lnTo>
                  <a:lnTo>
                    <a:pt x="16697451" y="59690"/>
                  </a:lnTo>
                  <a:lnTo>
                    <a:pt x="16697451" y="3988152"/>
                  </a:lnTo>
                  <a:close/>
                </a:path>
              </a:pathLst>
            </a:custGeom>
            <a:solidFill>
              <a:srgbClr val="1C212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847124" y="3176062"/>
            <a:ext cx="5337570" cy="1158651"/>
            <a:chOff x="-80408" y="-1574977"/>
            <a:chExt cx="14233518" cy="3089737"/>
          </a:xfrm>
        </p:grpSpPr>
        <p:sp>
          <p:nvSpPr>
            <p:cNvPr id="11" name="TextBox 11"/>
            <p:cNvSpPr txBox="1"/>
            <p:nvPr/>
          </p:nvSpPr>
          <p:spPr>
            <a:xfrm>
              <a:off x="-80408" y="-1574977"/>
              <a:ext cx="14233518" cy="7301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 b="1" spc="54" dirty="0" err="1" smtClean="0">
                  <a:solidFill>
                    <a:srgbClr val="1C2120"/>
                  </a:solidFill>
                  <a:latin typeface="Aileron Regular"/>
                </a:rPr>
                <a:t>Desafios</a:t>
              </a:r>
              <a:r>
                <a:rPr lang="en-US" sz="1800" b="1" spc="54" dirty="0" smtClean="0">
                  <a:solidFill>
                    <a:srgbClr val="1C2120"/>
                  </a:solidFill>
                  <a:latin typeface="Aileron Regular"/>
                </a:rPr>
                <a:t> de </a:t>
              </a:r>
              <a:r>
                <a:rPr lang="en-US" sz="1800" b="1" spc="54" dirty="0" err="1" smtClean="0">
                  <a:solidFill>
                    <a:srgbClr val="1C2120"/>
                  </a:solidFill>
                  <a:latin typeface="Aileron Regular"/>
                </a:rPr>
                <a:t>Implementadores</a:t>
              </a:r>
              <a:r>
                <a:rPr lang="en-US" sz="1800" b="1" spc="54" dirty="0" smtClean="0">
                  <a:solidFill>
                    <a:srgbClr val="1C2120"/>
                  </a:solidFill>
                  <a:latin typeface="Aileron Regular"/>
                </a:rPr>
                <a:t>:</a:t>
              </a:r>
              <a:endParaRPr lang="en-US" sz="1800" b="1" spc="54" dirty="0">
                <a:solidFill>
                  <a:srgbClr val="1C2120"/>
                </a:solidFill>
                <a:latin typeface="Aileron Regula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80408" y="-844862"/>
              <a:ext cx="14233518" cy="23596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250"/>
                </a:lnSpc>
              </a:pPr>
              <a:r>
                <a:rPr lang="en-US" spc="15" dirty="0" err="1" smtClean="0">
                  <a:solidFill>
                    <a:srgbClr val="1C2120"/>
                  </a:solidFill>
                  <a:latin typeface="Aileron Regular"/>
                </a:rPr>
                <a:t>Conhecer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, </a:t>
              </a:r>
              <a:r>
                <a:rPr lang="en-US" spc="15" dirty="0" err="1" smtClean="0">
                  <a:solidFill>
                    <a:srgbClr val="1C2120"/>
                  </a:solidFill>
                  <a:latin typeface="Aileron Regular"/>
                </a:rPr>
                <a:t>adaptar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, </a:t>
              </a:r>
              <a:r>
                <a:rPr lang="en-US" spc="15" dirty="0" err="1" smtClean="0">
                  <a:solidFill>
                    <a:srgbClr val="1C2120"/>
                  </a:solidFill>
                  <a:latin typeface="Aileron Regular"/>
                </a:rPr>
                <a:t>implementar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, </a:t>
              </a:r>
              <a:r>
                <a:rPr lang="en-US" spc="15" dirty="0" err="1" smtClean="0">
                  <a:solidFill>
                    <a:srgbClr val="1C2120"/>
                  </a:solidFill>
                  <a:latin typeface="Aileron Regular"/>
                </a:rPr>
                <a:t>difundir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 e </a:t>
              </a:r>
              <a:r>
                <a:rPr lang="en-US" spc="15" dirty="0" err="1" smtClean="0">
                  <a:solidFill>
                    <a:srgbClr val="1C2120"/>
                  </a:solidFill>
                  <a:latin typeface="Aileron Regular"/>
                </a:rPr>
                <a:t>manter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 um Sistema de </a:t>
              </a:r>
              <a:r>
                <a:rPr lang="en-US" spc="15" dirty="0" err="1" smtClean="0">
                  <a:solidFill>
                    <a:srgbClr val="1C2120"/>
                  </a:solidFill>
                  <a:latin typeface="Aileron Regular"/>
                </a:rPr>
                <a:t>Políticas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 e </a:t>
              </a:r>
              <a:r>
                <a:rPr lang="en-US" spc="15" dirty="0" err="1" smtClean="0">
                  <a:solidFill>
                    <a:srgbClr val="1C2120"/>
                  </a:solidFill>
                  <a:latin typeface="Aileron Regular"/>
                </a:rPr>
                <a:t>Práticas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 GP que </a:t>
              </a:r>
              <a:r>
                <a:rPr lang="en-US" spc="15" dirty="0" err="1" smtClean="0">
                  <a:solidFill>
                    <a:srgbClr val="1C2120"/>
                  </a:solidFill>
                  <a:latin typeface="Aileron Regular"/>
                </a:rPr>
                <a:t>sejam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pc="15" dirty="0" err="1" smtClean="0">
                  <a:solidFill>
                    <a:srgbClr val="1C2120"/>
                  </a:solidFill>
                  <a:latin typeface="Aileron Regular"/>
                </a:rPr>
                <a:t>efetivas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, </a:t>
              </a:r>
              <a:r>
                <a:rPr lang="en-US" spc="15" dirty="0" err="1" smtClean="0">
                  <a:solidFill>
                    <a:srgbClr val="1C2120"/>
                  </a:solidFill>
                  <a:latin typeface="Aileron Regular"/>
                </a:rPr>
                <a:t>coerentes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 e </a:t>
              </a:r>
              <a:r>
                <a:rPr lang="en-US" spc="15" dirty="0" err="1" smtClean="0">
                  <a:solidFill>
                    <a:srgbClr val="1C2120"/>
                  </a:solidFill>
                  <a:latin typeface="Aileron Regular"/>
                </a:rPr>
                <a:t>alinhadas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pc="15" dirty="0" err="1" smtClean="0">
                  <a:solidFill>
                    <a:srgbClr val="1C2120"/>
                  </a:solidFill>
                  <a:latin typeface="Aileron Regular"/>
                </a:rPr>
                <a:t>aos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b="1" spc="15" dirty="0" err="1" smtClean="0">
                  <a:solidFill>
                    <a:srgbClr val="1C2120"/>
                  </a:solidFill>
                  <a:latin typeface="Aileron Regular"/>
                </a:rPr>
                <a:t>Contextos</a:t>
              </a:r>
              <a:r>
                <a:rPr lang="en-US" b="1" spc="15" dirty="0" smtClean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b="1" spc="15" dirty="0" err="1" smtClean="0">
                  <a:solidFill>
                    <a:srgbClr val="1C2120"/>
                  </a:solidFill>
                  <a:latin typeface="Aileron Regular"/>
                </a:rPr>
                <a:t>Organizacional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 e </a:t>
              </a:r>
              <a:r>
                <a:rPr lang="en-US" b="1" spc="15" dirty="0" err="1" smtClean="0">
                  <a:solidFill>
                    <a:srgbClr val="1C2120"/>
                  </a:solidFill>
                  <a:latin typeface="Aileron Regular"/>
                </a:rPr>
                <a:t>Normativo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 do </a:t>
              </a:r>
              <a:r>
                <a:rPr lang="en-US" spc="15" dirty="0" err="1" smtClean="0">
                  <a:solidFill>
                    <a:srgbClr val="1C2120"/>
                  </a:solidFill>
                  <a:latin typeface="Aileron Regular"/>
                </a:rPr>
                <a:t>Setor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 </a:t>
              </a:r>
              <a:r>
                <a:rPr lang="en-US" spc="15" dirty="0" err="1" smtClean="0">
                  <a:solidFill>
                    <a:srgbClr val="1C2120"/>
                  </a:solidFill>
                  <a:latin typeface="Aileron Regular"/>
                </a:rPr>
                <a:t>Público</a:t>
              </a:r>
              <a:r>
                <a:rPr lang="en-US" spc="15" dirty="0" smtClean="0">
                  <a:solidFill>
                    <a:srgbClr val="1C2120"/>
                  </a:solidFill>
                  <a:latin typeface="Aileron Regular"/>
                </a:rPr>
                <a:t>.</a:t>
              </a:r>
              <a:endParaRPr lang="en-US" spc="15" dirty="0">
                <a:solidFill>
                  <a:srgbClr val="1C2120"/>
                </a:solidFill>
                <a:latin typeface="Aileron Regular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006027" y="3176062"/>
            <a:ext cx="1455896" cy="1101187"/>
          </a:xfrm>
          <a:prstGeom prst="rect">
            <a:avLst/>
          </a:prstGeom>
        </p:spPr>
      </p:pic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EC79769D-456F-4374-AB52-DFE89EA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51" y="389230"/>
            <a:ext cx="5258400" cy="766200"/>
          </a:xfrm>
        </p:spPr>
        <p:txBody>
          <a:bodyPr/>
          <a:lstStyle/>
          <a:p>
            <a:r>
              <a:rPr lang="pt-BR" dirty="0" smtClean="0"/>
              <a:t>Pressupostos e Desafios</a:t>
            </a:r>
            <a:endParaRPr lang="pt-BR" dirty="0"/>
          </a:p>
        </p:txBody>
      </p:sp>
      <p:grpSp>
        <p:nvGrpSpPr>
          <p:cNvPr id="28" name="Google Shape;619;p37">
            <a:extLst>
              <a:ext uri="{FF2B5EF4-FFF2-40B4-BE49-F238E27FC236}">
                <a16:creationId xmlns:a16="http://schemas.microsoft.com/office/drawing/2014/main" xmlns="" id="{EC836D99-F825-4757-8CFA-F00FA5168A8D}"/>
              </a:ext>
            </a:extLst>
          </p:cNvPr>
          <p:cNvGrpSpPr/>
          <p:nvPr/>
        </p:nvGrpSpPr>
        <p:grpSpPr>
          <a:xfrm>
            <a:off x="407780" y="584264"/>
            <a:ext cx="270295" cy="382822"/>
            <a:chOff x="3979850" y="1598950"/>
            <a:chExt cx="356825" cy="505375"/>
          </a:xfrm>
        </p:grpSpPr>
        <p:sp>
          <p:nvSpPr>
            <p:cNvPr id="29" name="Google Shape;620;p37">
              <a:extLst>
                <a:ext uri="{FF2B5EF4-FFF2-40B4-BE49-F238E27FC236}">
                  <a16:creationId xmlns:a16="http://schemas.microsoft.com/office/drawing/2014/main" xmlns="" id="{E425EA24-606A-4C4F-899A-61A6CBA2EFD5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21;p37">
              <a:extLst>
                <a:ext uri="{FF2B5EF4-FFF2-40B4-BE49-F238E27FC236}">
                  <a16:creationId xmlns:a16="http://schemas.microsoft.com/office/drawing/2014/main" xmlns="" id="{4FAE1D1D-C931-40BC-A499-E3B2BE14CA52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823;p37"/>
          <p:cNvGrpSpPr/>
          <p:nvPr/>
        </p:nvGrpSpPr>
        <p:grpSpPr>
          <a:xfrm>
            <a:off x="6620625" y="1598108"/>
            <a:ext cx="1408620" cy="1256252"/>
            <a:chOff x="3927500" y="301425"/>
            <a:chExt cx="461550" cy="411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Google Shape;824;p37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25;p37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26;p37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7;p37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28;p37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29;p37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0;p37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1;p37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2;p37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33;p37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34;p37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35;p37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36;p37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37;p37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8;p37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39;p37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0;p37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1;p37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2;p37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43;p37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44;p37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45;p37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46;p37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47;p37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48;p37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49;p37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0;p37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EC79769D-456F-4374-AB52-DFE89EA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51" y="389230"/>
            <a:ext cx="5258400" cy="766200"/>
          </a:xfrm>
        </p:spPr>
        <p:txBody>
          <a:bodyPr/>
          <a:lstStyle/>
          <a:p>
            <a:r>
              <a:rPr lang="pt-BR" dirty="0" smtClean="0"/>
              <a:t>Fatores Contextuais para a GP no Setor Público</a:t>
            </a:r>
            <a:endParaRPr lang="pt-BR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542476158"/>
              </p:ext>
            </p:extLst>
          </p:nvPr>
        </p:nvGraphicFramePr>
        <p:xfrm>
          <a:off x="3686861" y="1591512"/>
          <a:ext cx="5252312" cy="334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Google Shape;700;p37"/>
          <p:cNvGrpSpPr/>
          <p:nvPr/>
        </p:nvGrpSpPr>
        <p:grpSpPr>
          <a:xfrm>
            <a:off x="307629" y="614580"/>
            <a:ext cx="309022" cy="315499"/>
            <a:chOff x="3951850" y="2985350"/>
            <a:chExt cx="407950" cy="416500"/>
          </a:xfrm>
        </p:grpSpPr>
        <p:sp>
          <p:nvSpPr>
            <p:cNvPr id="23" name="Google Shape;701;p3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2;p3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3;p3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4;p3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F461E06D-4C2D-4877-A008-60DC02BF31CA}"/>
              </a:ext>
            </a:extLst>
          </p:cNvPr>
          <p:cNvSpPr txBox="1"/>
          <p:nvPr/>
        </p:nvSpPr>
        <p:spPr>
          <a:xfrm>
            <a:off x="276785" y="2357939"/>
            <a:ext cx="3410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As </a:t>
            </a:r>
            <a:r>
              <a:rPr lang="pt-BR" sz="1600" b="1" dirty="0" smtClean="0"/>
              <a:t>organizações públicas</a:t>
            </a:r>
            <a:r>
              <a:rPr lang="pt-BR" sz="1600" dirty="0" smtClean="0"/>
              <a:t> possuem diversos </a:t>
            </a:r>
            <a:r>
              <a:rPr lang="pt-BR" sz="1600" b="1" dirty="0" smtClean="0"/>
              <a:t>fatores</a:t>
            </a:r>
            <a:r>
              <a:rPr lang="pt-BR" sz="1600" dirty="0" smtClean="0"/>
              <a:t> em seus ambientes </a:t>
            </a:r>
            <a:r>
              <a:rPr lang="pt-BR" sz="1600" b="1" dirty="0" smtClean="0"/>
              <a:t>externos</a:t>
            </a:r>
            <a:r>
              <a:rPr lang="pt-BR" sz="1600" dirty="0" smtClean="0"/>
              <a:t> e </a:t>
            </a:r>
            <a:r>
              <a:rPr lang="pt-BR" sz="1600" b="1" dirty="0" smtClean="0"/>
              <a:t>internos </a:t>
            </a:r>
            <a:r>
              <a:rPr lang="pt-BR" sz="1600" dirty="0" smtClean="0"/>
              <a:t>que afetam a capacidade dos setores de </a:t>
            </a:r>
            <a:r>
              <a:rPr lang="pt-BR" sz="1600" b="1" dirty="0" smtClean="0"/>
              <a:t>gestão de pessoas</a:t>
            </a:r>
            <a:r>
              <a:rPr lang="pt-BR" sz="1600" dirty="0" smtClean="0"/>
              <a:t> de formular e implementar </a:t>
            </a:r>
            <a:r>
              <a:rPr lang="pt-BR" sz="1600" b="1" dirty="0" smtClean="0"/>
              <a:t>políticas e práticas de pessoal</a:t>
            </a:r>
            <a:r>
              <a:rPr lang="pt-B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7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9A92B04-0EAB-49AD-A13C-D555E8C4F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06094"/>
              </p:ext>
            </p:extLst>
          </p:nvPr>
        </p:nvGraphicFramePr>
        <p:xfrm>
          <a:off x="0" y="0"/>
          <a:ext cx="9144000" cy="5143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5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0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59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Autores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Lócus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Síntese dos resultados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3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Araújo (2019)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 organizações do Executivo Federal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20 fatores intervenientes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43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Araújo (2018)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 organizações do Executivo Federal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22 dificuldades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3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Castro (2018)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 organizações do Executivo Federal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21 fatores interferentes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3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Côrtes </a:t>
                      </a:r>
                      <a:r>
                        <a:rPr lang="pt-BR" sz="1400" dirty="0">
                          <a:effectLst/>
                        </a:rPr>
                        <a:t>e Meneses </a:t>
                      </a:r>
                      <a:r>
                        <a:rPr lang="pt-BR" sz="1400" dirty="0" smtClean="0">
                          <a:effectLst/>
                        </a:rPr>
                        <a:t>(2016; 2019</a:t>
                      </a:r>
                      <a:r>
                        <a:rPr lang="pt-BR" sz="1400" dirty="0">
                          <a:effectLst/>
                        </a:rPr>
                        <a:t>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 organizações do Legislativo Federal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21 aspectos interferentes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2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Manrique</a:t>
                      </a:r>
                      <a:r>
                        <a:rPr lang="pt-BR" sz="1400" dirty="0">
                          <a:effectLst/>
                        </a:rPr>
                        <a:t>, Côrtes e Meneses (2016)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 organizações do Judiciário Federal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 condicionantes contextuais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10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Souza (2015)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 organizações do Executivo Federal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20 dificuldades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Fonseca (2013)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16 organizações do Executivo Federal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20 fatores intervenientes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2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Camões </a:t>
                      </a:r>
                      <a:r>
                        <a:rPr lang="pt-BR" sz="1400" dirty="0">
                          <a:effectLst/>
                        </a:rPr>
                        <a:t>e Meneses </a:t>
                      </a:r>
                      <a:r>
                        <a:rPr lang="pt-BR" sz="1400" dirty="0" smtClean="0">
                          <a:effectLst/>
                        </a:rPr>
                        <a:t/>
                      </a:r>
                      <a:br>
                        <a:rPr lang="pt-BR" sz="1400" dirty="0" smtClean="0">
                          <a:effectLst/>
                        </a:rPr>
                      </a:br>
                      <a:r>
                        <a:rPr lang="pt-BR" sz="1400" dirty="0" smtClean="0">
                          <a:effectLst/>
                        </a:rPr>
                        <a:t>(2013; 2016</a:t>
                      </a:r>
                      <a:r>
                        <a:rPr lang="pt-BR" sz="1400" dirty="0">
                          <a:effectLst/>
                        </a:rPr>
                        <a:t>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 organizações do Executivo Federal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 fatores intervenientes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2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Fonseca e Meneses </a:t>
                      </a:r>
                      <a:br>
                        <a:rPr lang="pt-BR" sz="1400" dirty="0" smtClean="0">
                          <a:effectLst/>
                        </a:rPr>
                      </a:br>
                      <a:r>
                        <a:rPr lang="pt-BR" sz="1400" dirty="0" smtClean="0">
                          <a:effectLst/>
                        </a:rPr>
                        <a:t>(2011; 2016</a:t>
                      </a:r>
                      <a:r>
                        <a:rPr lang="pt-BR" sz="1400" dirty="0">
                          <a:effectLst/>
                        </a:rPr>
                        <a:t>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 </a:t>
                      </a:r>
                      <a:r>
                        <a:rPr lang="pt-BR" sz="1400" dirty="0" smtClean="0">
                          <a:effectLst/>
                        </a:rPr>
                        <a:t>organizações </a:t>
                      </a:r>
                      <a:r>
                        <a:rPr lang="pt-BR" sz="1400" dirty="0">
                          <a:effectLst/>
                        </a:rPr>
                        <a:t>do Executivo Federal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19 fatores contextuais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3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 idx="4294967295"/>
          </p:nvPr>
        </p:nvSpPr>
        <p:spPr>
          <a:xfrm>
            <a:off x="0" y="392113"/>
            <a:ext cx="5492750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FATORES SETORIAIS</a:t>
            </a:r>
            <a:endParaRPr dirty="0"/>
          </a:p>
        </p:txBody>
      </p:sp>
      <p:sp>
        <p:nvSpPr>
          <p:cNvPr id="44" name="Semicírculo 43">
            <a:extLst>
              <a:ext uri="{FF2B5EF4-FFF2-40B4-BE49-F238E27FC236}">
                <a16:creationId xmlns="" xmlns:a16="http://schemas.microsoft.com/office/drawing/2014/main" id="{115440D2-7167-4B68-B37E-5F776E3780E3}"/>
              </a:ext>
            </a:extLst>
          </p:cNvPr>
          <p:cNvSpPr/>
          <p:nvPr/>
        </p:nvSpPr>
        <p:spPr>
          <a:xfrm>
            <a:off x="-1234228" y="-173706"/>
            <a:ext cx="5348119" cy="5348119"/>
          </a:xfrm>
          <a:prstGeom prst="blockArc">
            <a:avLst>
              <a:gd name="adj1" fmla="val 20015662"/>
              <a:gd name="adj2" fmla="val 1994177"/>
              <a:gd name="adj3" fmla="val 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Forma Livre: Forma 48">
            <a:extLst>
              <a:ext uri="{FF2B5EF4-FFF2-40B4-BE49-F238E27FC236}">
                <a16:creationId xmlns="" xmlns:a16="http://schemas.microsoft.com/office/drawing/2014/main" id="{2FCC7D5C-7E60-4082-8D0E-753BA799A102}"/>
              </a:ext>
            </a:extLst>
          </p:cNvPr>
          <p:cNvSpPr/>
          <p:nvPr/>
        </p:nvSpPr>
        <p:spPr>
          <a:xfrm>
            <a:off x="4052831" y="1464873"/>
            <a:ext cx="3731293" cy="360904"/>
          </a:xfrm>
          <a:custGeom>
            <a:avLst/>
            <a:gdLst>
              <a:gd name="connsiteX0" fmla="*/ 0 w 3731293"/>
              <a:gd name="connsiteY0" fmla="*/ 0 h 360904"/>
              <a:gd name="connsiteX1" fmla="*/ 3731293 w 3731293"/>
              <a:gd name="connsiteY1" fmla="*/ 0 h 360904"/>
              <a:gd name="connsiteX2" fmla="*/ 3731293 w 3731293"/>
              <a:gd name="connsiteY2" fmla="*/ 360904 h 360904"/>
              <a:gd name="connsiteX3" fmla="*/ 0 w 3731293"/>
              <a:gd name="connsiteY3" fmla="*/ 360904 h 360904"/>
              <a:gd name="connsiteX4" fmla="*/ 0 w 3731293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1293" h="360904">
                <a:moveTo>
                  <a:pt x="0" y="0"/>
                </a:moveTo>
                <a:lnTo>
                  <a:pt x="3731293" y="0"/>
                </a:lnTo>
                <a:lnTo>
                  <a:pt x="3731293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65152"/>
              <a:satOff val="672"/>
              <a:lumOff val="15425"/>
              <a:alphaOff val="0"/>
            </a:schemeClr>
          </a:fillRef>
          <a:effectRef idx="1">
            <a:schemeClr val="accent2">
              <a:hueOff val="-65152"/>
              <a:satOff val="672"/>
              <a:lumOff val="1542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/>
              <a:t>Ambiente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="" xmlns:a16="http://schemas.microsoft.com/office/drawing/2014/main" id="{F13C1102-109A-421B-B04B-F744F3A57BC9}"/>
              </a:ext>
            </a:extLst>
          </p:cNvPr>
          <p:cNvSpPr/>
          <p:nvPr/>
        </p:nvSpPr>
        <p:spPr>
          <a:xfrm>
            <a:off x="3827266" y="1419760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-65152"/>
              <a:satOff val="672"/>
              <a:lumOff val="15425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Forma Livre: Forma 50">
            <a:extLst>
              <a:ext uri="{FF2B5EF4-FFF2-40B4-BE49-F238E27FC236}">
                <a16:creationId xmlns="" xmlns:a16="http://schemas.microsoft.com/office/drawing/2014/main" id="{D6D860A0-E40C-49E7-9CB4-451C582F225F}"/>
              </a:ext>
            </a:extLst>
          </p:cNvPr>
          <p:cNvSpPr/>
          <p:nvPr/>
        </p:nvSpPr>
        <p:spPr>
          <a:xfrm>
            <a:off x="4110017" y="2006547"/>
            <a:ext cx="3674108" cy="360904"/>
          </a:xfrm>
          <a:custGeom>
            <a:avLst/>
            <a:gdLst>
              <a:gd name="connsiteX0" fmla="*/ 0 w 3674108"/>
              <a:gd name="connsiteY0" fmla="*/ 0 h 360904"/>
              <a:gd name="connsiteX1" fmla="*/ 3674108 w 3674108"/>
              <a:gd name="connsiteY1" fmla="*/ 0 h 360904"/>
              <a:gd name="connsiteX2" fmla="*/ 3674108 w 3674108"/>
              <a:gd name="connsiteY2" fmla="*/ 360904 h 360904"/>
              <a:gd name="connsiteX3" fmla="*/ 0 w 3674108"/>
              <a:gd name="connsiteY3" fmla="*/ 360904 h 360904"/>
              <a:gd name="connsiteX4" fmla="*/ 0 w 3674108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108" h="360904">
                <a:moveTo>
                  <a:pt x="0" y="0"/>
                </a:moveTo>
                <a:lnTo>
                  <a:pt x="3674108" y="0"/>
                </a:lnTo>
                <a:lnTo>
                  <a:pt x="3674108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97728"/>
              <a:satOff val="1008"/>
              <a:lumOff val="23138"/>
              <a:alphaOff val="0"/>
            </a:schemeClr>
          </a:fillRef>
          <a:effectRef idx="1">
            <a:schemeClr val="accent2">
              <a:hueOff val="-97728"/>
              <a:satOff val="1008"/>
              <a:lumOff val="2313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kern="1200" dirty="0"/>
              <a:t>Relações com </a:t>
            </a:r>
            <a:r>
              <a:rPr lang="pt-BR" sz="1900" i="1" kern="1200" dirty="0"/>
              <a:t>stakeholders</a:t>
            </a:r>
            <a:endParaRPr lang="pt-BR" sz="1900" kern="1200" dirty="0"/>
          </a:p>
        </p:txBody>
      </p:sp>
      <p:sp>
        <p:nvSpPr>
          <p:cNvPr id="52" name="Elipse 51">
            <a:extLst>
              <a:ext uri="{FF2B5EF4-FFF2-40B4-BE49-F238E27FC236}">
                <a16:creationId xmlns="" xmlns:a16="http://schemas.microsoft.com/office/drawing/2014/main" id="{EBB1C06A-E7C3-43F9-9C09-497CCB9B7FF9}"/>
              </a:ext>
            </a:extLst>
          </p:cNvPr>
          <p:cNvSpPr/>
          <p:nvPr/>
        </p:nvSpPr>
        <p:spPr>
          <a:xfrm>
            <a:off x="3884451" y="1961434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-97728"/>
              <a:satOff val="1008"/>
              <a:lumOff val="23138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53" name="Forma Livre: Forma 52">
            <a:extLst>
              <a:ext uri="{FF2B5EF4-FFF2-40B4-BE49-F238E27FC236}">
                <a16:creationId xmlns="" xmlns:a16="http://schemas.microsoft.com/office/drawing/2014/main" id="{8E8FDD6B-2FEA-4F89-85D9-05956D577164}"/>
              </a:ext>
            </a:extLst>
          </p:cNvPr>
          <p:cNvSpPr/>
          <p:nvPr/>
        </p:nvSpPr>
        <p:spPr>
          <a:xfrm>
            <a:off x="4052831" y="2953471"/>
            <a:ext cx="3731293" cy="360904"/>
          </a:xfrm>
          <a:custGeom>
            <a:avLst/>
            <a:gdLst>
              <a:gd name="connsiteX0" fmla="*/ 0 w 3731293"/>
              <a:gd name="connsiteY0" fmla="*/ 0 h 360904"/>
              <a:gd name="connsiteX1" fmla="*/ 3731293 w 3731293"/>
              <a:gd name="connsiteY1" fmla="*/ 0 h 360904"/>
              <a:gd name="connsiteX2" fmla="*/ 3731293 w 3731293"/>
              <a:gd name="connsiteY2" fmla="*/ 360904 h 360904"/>
              <a:gd name="connsiteX3" fmla="*/ 0 w 3731293"/>
              <a:gd name="connsiteY3" fmla="*/ 360904 h 360904"/>
              <a:gd name="connsiteX4" fmla="*/ 0 w 3731293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1293" h="360904">
                <a:moveTo>
                  <a:pt x="0" y="0"/>
                </a:moveTo>
                <a:lnTo>
                  <a:pt x="3731293" y="0"/>
                </a:lnTo>
                <a:lnTo>
                  <a:pt x="3731293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30305"/>
              <a:satOff val="1344"/>
              <a:lumOff val="30850"/>
              <a:alphaOff val="0"/>
            </a:schemeClr>
          </a:fillRef>
          <a:effectRef idx="1">
            <a:schemeClr val="accent2">
              <a:hueOff val="-130305"/>
              <a:satOff val="1344"/>
              <a:lumOff val="3085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kern="1200" dirty="0"/>
              <a:t>Legislação e normas externas</a:t>
            </a:r>
          </a:p>
        </p:txBody>
      </p:sp>
      <p:sp>
        <p:nvSpPr>
          <p:cNvPr id="54" name="Elipse 53">
            <a:extLst>
              <a:ext uri="{FF2B5EF4-FFF2-40B4-BE49-F238E27FC236}">
                <a16:creationId xmlns="" xmlns:a16="http://schemas.microsoft.com/office/drawing/2014/main" id="{3D7D5167-E911-417C-97DC-1495263BF58C}"/>
              </a:ext>
            </a:extLst>
          </p:cNvPr>
          <p:cNvSpPr/>
          <p:nvPr/>
        </p:nvSpPr>
        <p:spPr>
          <a:xfrm>
            <a:off x="3827266" y="2908358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-130305"/>
              <a:satOff val="1344"/>
              <a:lumOff val="3085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461E06D-4C2D-4877-A008-60DC02BF31CA}"/>
              </a:ext>
            </a:extLst>
          </p:cNvPr>
          <p:cNvSpPr txBox="1"/>
          <p:nvPr/>
        </p:nvSpPr>
        <p:spPr>
          <a:xfrm>
            <a:off x="222722" y="2170444"/>
            <a:ext cx="3410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Possibilidade de o </a:t>
            </a:r>
            <a:r>
              <a:rPr lang="pt-BR" sz="1600" b="1" dirty="0"/>
              <a:t>cenário político-econômico e cultural </a:t>
            </a:r>
            <a:r>
              <a:rPr lang="pt-BR" sz="1600" dirty="0"/>
              <a:t>do ambiente </a:t>
            </a:r>
            <a:r>
              <a:rPr lang="pt-BR" sz="1600" b="1" dirty="0"/>
              <a:t>favorecer</a:t>
            </a:r>
            <a:r>
              <a:rPr lang="pt-BR" sz="1600" dirty="0"/>
              <a:t> o uso racional e justo dos recursos humanos intentado pelas políticas e processos de gestão de pessoas.</a:t>
            </a:r>
          </a:p>
          <a:p>
            <a:pPr algn="just"/>
            <a:endParaRPr lang="pt-BR" sz="1600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9A3C72E-8B7D-439C-BCD7-BA1B40E8AD4A}"/>
              </a:ext>
            </a:extLst>
          </p:cNvPr>
          <p:cNvSpPr txBox="1"/>
          <p:nvPr/>
        </p:nvSpPr>
        <p:spPr>
          <a:xfrm>
            <a:off x="191419" y="1645325"/>
            <a:ext cx="4069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4">
                    <a:lumMod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FATORES INSTITUCIONAIS</a:t>
            </a:r>
          </a:p>
        </p:txBody>
      </p:sp>
      <p:grpSp>
        <p:nvGrpSpPr>
          <p:cNvPr id="86" name="Google Shape;571;p37">
            <a:extLst>
              <a:ext uri="{FF2B5EF4-FFF2-40B4-BE49-F238E27FC236}">
                <a16:creationId xmlns="" xmlns:a16="http://schemas.microsoft.com/office/drawing/2014/main" id="{0192C7AD-BD1A-4D67-929F-C08D2F121FA1}"/>
              </a:ext>
            </a:extLst>
          </p:cNvPr>
          <p:cNvGrpSpPr/>
          <p:nvPr/>
        </p:nvGrpSpPr>
        <p:grpSpPr>
          <a:xfrm>
            <a:off x="3934972" y="2980711"/>
            <a:ext cx="232634" cy="306173"/>
            <a:chOff x="596350" y="929175"/>
            <a:chExt cx="407950" cy="497475"/>
          </a:xfrm>
        </p:grpSpPr>
        <p:sp>
          <p:nvSpPr>
            <p:cNvPr id="87" name="Google Shape;572;p37">
              <a:extLst>
                <a:ext uri="{FF2B5EF4-FFF2-40B4-BE49-F238E27FC236}">
                  <a16:creationId xmlns="" xmlns:a16="http://schemas.microsoft.com/office/drawing/2014/main" id="{F4820334-2700-446D-AABF-833E9A4E6C54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3;p37">
              <a:extLst>
                <a:ext uri="{FF2B5EF4-FFF2-40B4-BE49-F238E27FC236}">
                  <a16:creationId xmlns="" xmlns:a16="http://schemas.microsoft.com/office/drawing/2014/main" id="{6DADE03D-EB65-403C-9607-81D30F30F6B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4;p37">
              <a:extLst>
                <a:ext uri="{FF2B5EF4-FFF2-40B4-BE49-F238E27FC236}">
                  <a16:creationId xmlns="" xmlns:a16="http://schemas.microsoft.com/office/drawing/2014/main" id="{95BF322B-0E28-42E3-AF18-6F414913E0FE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5;p37">
              <a:extLst>
                <a:ext uri="{FF2B5EF4-FFF2-40B4-BE49-F238E27FC236}">
                  <a16:creationId xmlns="" xmlns:a16="http://schemas.microsoft.com/office/drawing/2014/main" id="{CAB74CA7-0538-4290-865A-11C22513F893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6;p37">
              <a:extLst>
                <a:ext uri="{FF2B5EF4-FFF2-40B4-BE49-F238E27FC236}">
                  <a16:creationId xmlns="" xmlns:a16="http://schemas.microsoft.com/office/drawing/2014/main" id="{CD8D9154-7E77-43D9-ADDF-4E929C07D5CA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7;p37">
              <a:extLst>
                <a:ext uri="{FF2B5EF4-FFF2-40B4-BE49-F238E27FC236}">
                  <a16:creationId xmlns="" xmlns:a16="http://schemas.microsoft.com/office/drawing/2014/main" id="{ECA884FE-E022-4E76-8AC1-6717C64D5334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578;p37">
              <a:extLst>
                <a:ext uri="{FF2B5EF4-FFF2-40B4-BE49-F238E27FC236}">
                  <a16:creationId xmlns="" xmlns:a16="http://schemas.microsoft.com/office/drawing/2014/main" id="{3C0068E0-BF12-4B70-B7BB-842A1EFF2ADA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727;p37">
            <a:extLst>
              <a:ext uri="{FF2B5EF4-FFF2-40B4-BE49-F238E27FC236}">
                <a16:creationId xmlns="" xmlns:a16="http://schemas.microsoft.com/office/drawing/2014/main" id="{58343512-EACC-4826-BCF9-6E128520FF6D}"/>
              </a:ext>
            </a:extLst>
          </p:cNvPr>
          <p:cNvGrpSpPr/>
          <p:nvPr/>
        </p:nvGrpSpPr>
        <p:grpSpPr>
          <a:xfrm>
            <a:off x="3964168" y="2044343"/>
            <a:ext cx="299288" cy="253389"/>
            <a:chOff x="2599525" y="3688600"/>
            <a:chExt cx="428675" cy="351950"/>
          </a:xfrm>
        </p:grpSpPr>
        <p:sp>
          <p:nvSpPr>
            <p:cNvPr id="95" name="Google Shape;728;p37">
              <a:extLst>
                <a:ext uri="{FF2B5EF4-FFF2-40B4-BE49-F238E27FC236}">
                  <a16:creationId xmlns="" xmlns:a16="http://schemas.microsoft.com/office/drawing/2014/main" id="{791DDD86-A21F-4AAF-A3BD-B7C86BEF1168}"/>
                </a:ext>
              </a:extLst>
            </p:cNvPr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29;p37">
              <a:extLst>
                <a:ext uri="{FF2B5EF4-FFF2-40B4-BE49-F238E27FC236}">
                  <a16:creationId xmlns="" xmlns:a16="http://schemas.microsoft.com/office/drawing/2014/main" id="{8DE449C6-6B04-43C5-A240-6CAE6484F90D}"/>
                </a:ext>
              </a:extLst>
            </p:cNvPr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30;p37">
              <a:extLst>
                <a:ext uri="{FF2B5EF4-FFF2-40B4-BE49-F238E27FC236}">
                  <a16:creationId xmlns="" xmlns:a16="http://schemas.microsoft.com/office/drawing/2014/main" id="{072A8115-96C1-40F5-9482-44D8B4CE64D6}"/>
                </a:ext>
              </a:extLst>
            </p:cNvPr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752;p37">
            <a:extLst>
              <a:ext uri="{FF2B5EF4-FFF2-40B4-BE49-F238E27FC236}">
                <a16:creationId xmlns="" xmlns:a16="http://schemas.microsoft.com/office/drawing/2014/main" id="{82B07B56-85D6-4BEE-89CE-438FE00652DC}"/>
              </a:ext>
            </a:extLst>
          </p:cNvPr>
          <p:cNvGrpSpPr/>
          <p:nvPr/>
        </p:nvGrpSpPr>
        <p:grpSpPr>
          <a:xfrm>
            <a:off x="3919165" y="1507921"/>
            <a:ext cx="273101" cy="274808"/>
            <a:chOff x="5941025" y="3634400"/>
            <a:chExt cx="467650" cy="467650"/>
          </a:xfrm>
        </p:grpSpPr>
        <p:sp>
          <p:nvSpPr>
            <p:cNvPr id="99" name="Google Shape;753;p37">
              <a:extLst>
                <a:ext uri="{FF2B5EF4-FFF2-40B4-BE49-F238E27FC236}">
                  <a16:creationId xmlns="" xmlns:a16="http://schemas.microsoft.com/office/drawing/2014/main" id="{BF487C71-22E6-4263-A8EF-C5CC5D635B6A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54;p37">
              <a:extLst>
                <a:ext uri="{FF2B5EF4-FFF2-40B4-BE49-F238E27FC236}">
                  <a16:creationId xmlns="" xmlns:a16="http://schemas.microsoft.com/office/drawing/2014/main" id="{86310BD4-2DEB-46A3-8730-FBA86F307B1F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55;p37">
              <a:extLst>
                <a:ext uri="{FF2B5EF4-FFF2-40B4-BE49-F238E27FC236}">
                  <a16:creationId xmlns="" xmlns:a16="http://schemas.microsoft.com/office/drawing/2014/main" id="{BC4D3B64-8311-4DF9-A8F3-4B2EC6FB6FCA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56;p37">
              <a:extLst>
                <a:ext uri="{FF2B5EF4-FFF2-40B4-BE49-F238E27FC236}">
                  <a16:creationId xmlns="" xmlns:a16="http://schemas.microsoft.com/office/drawing/2014/main" id="{84F0345B-95CC-4DDD-B9A9-8B003311F274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57;p37">
              <a:extLst>
                <a:ext uri="{FF2B5EF4-FFF2-40B4-BE49-F238E27FC236}">
                  <a16:creationId xmlns="" xmlns:a16="http://schemas.microsoft.com/office/drawing/2014/main" id="{6D683484-F587-4896-A99E-A89386ACC4A1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58;p37">
              <a:extLst>
                <a:ext uri="{FF2B5EF4-FFF2-40B4-BE49-F238E27FC236}">
                  <a16:creationId xmlns="" xmlns:a16="http://schemas.microsoft.com/office/drawing/2014/main" id="{68C6234F-4ADA-4F35-9DF5-E4E77B63ABC1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4343478" y="2367451"/>
            <a:ext cx="2034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Órgão Central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Órgãos de Controle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343478" y="3286884"/>
            <a:ext cx="32784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GP: Centralização e Fragmentação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Orçamento – Anualidade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Mecanismos de Contratações</a:t>
            </a:r>
          </a:p>
        </p:txBody>
      </p:sp>
    </p:spTree>
    <p:extLst>
      <p:ext uri="{BB962C8B-B14F-4D97-AF65-F5344CB8AC3E}">
        <p14:creationId xmlns:p14="http://schemas.microsoft.com/office/powerpoint/2010/main" val="11534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3" grpId="0" animBg="1"/>
      <p:bldP spid="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 idx="4294967295"/>
          </p:nvPr>
        </p:nvSpPr>
        <p:spPr>
          <a:xfrm>
            <a:off x="0" y="392113"/>
            <a:ext cx="5492750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FATORES SETORIAIS</a:t>
            </a:r>
            <a:endParaRPr dirty="0"/>
          </a:p>
        </p:txBody>
      </p:sp>
      <p:sp>
        <p:nvSpPr>
          <p:cNvPr id="44" name="Semicírculo 43">
            <a:extLst>
              <a:ext uri="{FF2B5EF4-FFF2-40B4-BE49-F238E27FC236}">
                <a16:creationId xmlns="" xmlns:a16="http://schemas.microsoft.com/office/drawing/2014/main" id="{115440D2-7167-4B68-B37E-5F776E3780E3}"/>
              </a:ext>
            </a:extLst>
          </p:cNvPr>
          <p:cNvSpPr/>
          <p:nvPr/>
        </p:nvSpPr>
        <p:spPr>
          <a:xfrm>
            <a:off x="-1240682" y="-35139"/>
            <a:ext cx="5348119" cy="5348119"/>
          </a:xfrm>
          <a:prstGeom prst="blockArc">
            <a:avLst>
              <a:gd name="adj1" fmla="val 18900000"/>
              <a:gd name="adj2" fmla="val 1994177"/>
              <a:gd name="adj3" fmla="val 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Forma Livre: Forma 44">
            <a:extLst>
              <a:ext uri="{FF2B5EF4-FFF2-40B4-BE49-F238E27FC236}">
                <a16:creationId xmlns="" xmlns:a16="http://schemas.microsoft.com/office/drawing/2014/main" id="{279E47B6-DA17-420B-9826-4330355C9FEE}"/>
              </a:ext>
            </a:extLst>
          </p:cNvPr>
          <p:cNvSpPr/>
          <p:nvPr/>
        </p:nvSpPr>
        <p:spPr>
          <a:xfrm>
            <a:off x="3611980" y="875728"/>
            <a:ext cx="4237227" cy="360904"/>
          </a:xfrm>
          <a:custGeom>
            <a:avLst/>
            <a:gdLst>
              <a:gd name="connsiteX0" fmla="*/ 0 w 4237227"/>
              <a:gd name="connsiteY0" fmla="*/ 0 h 360904"/>
              <a:gd name="connsiteX1" fmla="*/ 4237227 w 4237227"/>
              <a:gd name="connsiteY1" fmla="*/ 0 h 360904"/>
              <a:gd name="connsiteX2" fmla="*/ 4237227 w 4237227"/>
              <a:gd name="connsiteY2" fmla="*/ 360904 h 360904"/>
              <a:gd name="connsiteX3" fmla="*/ 0 w 4237227"/>
              <a:gd name="connsiteY3" fmla="*/ 360904 h 360904"/>
              <a:gd name="connsiteX4" fmla="*/ 0 w 4237227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7227" h="360904">
                <a:moveTo>
                  <a:pt x="0" y="0"/>
                </a:moveTo>
                <a:lnTo>
                  <a:pt x="4237227" y="0"/>
                </a:lnTo>
                <a:lnTo>
                  <a:pt x="4237227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 smtClean="0"/>
              <a:t>Contexto Político Organizacional</a:t>
            </a:r>
            <a:endParaRPr lang="pt-BR" sz="1900" kern="1200" dirty="0"/>
          </a:p>
        </p:txBody>
      </p:sp>
      <p:sp>
        <p:nvSpPr>
          <p:cNvPr id="46" name="Elipse 45">
            <a:extLst>
              <a:ext uri="{FF2B5EF4-FFF2-40B4-BE49-F238E27FC236}">
                <a16:creationId xmlns="" xmlns:a16="http://schemas.microsoft.com/office/drawing/2014/main" id="{B39D19D0-96D8-4D56-9A4B-B439DE89AC10}"/>
              </a:ext>
            </a:extLst>
          </p:cNvPr>
          <p:cNvSpPr/>
          <p:nvPr/>
        </p:nvSpPr>
        <p:spPr>
          <a:xfrm>
            <a:off x="3386414" y="830615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47" name="Forma Livre: Forma 46">
            <a:extLst>
              <a:ext uri="{FF2B5EF4-FFF2-40B4-BE49-F238E27FC236}">
                <a16:creationId xmlns="" xmlns:a16="http://schemas.microsoft.com/office/drawing/2014/main" id="{F2721240-98E7-48B2-A403-F4A6A94F3B62}"/>
              </a:ext>
            </a:extLst>
          </p:cNvPr>
          <p:cNvSpPr/>
          <p:nvPr/>
        </p:nvSpPr>
        <p:spPr>
          <a:xfrm>
            <a:off x="3938811" y="1417403"/>
            <a:ext cx="3910395" cy="360904"/>
          </a:xfrm>
          <a:custGeom>
            <a:avLst/>
            <a:gdLst>
              <a:gd name="connsiteX0" fmla="*/ 0 w 3910395"/>
              <a:gd name="connsiteY0" fmla="*/ 0 h 360904"/>
              <a:gd name="connsiteX1" fmla="*/ 3910395 w 3910395"/>
              <a:gd name="connsiteY1" fmla="*/ 0 h 360904"/>
              <a:gd name="connsiteX2" fmla="*/ 3910395 w 3910395"/>
              <a:gd name="connsiteY2" fmla="*/ 360904 h 360904"/>
              <a:gd name="connsiteX3" fmla="*/ 0 w 3910395"/>
              <a:gd name="connsiteY3" fmla="*/ 360904 h 360904"/>
              <a:gd name="connsiteX4" fmla="*/ 0 w 3910395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395" h="360904">
                <a:moveTo>
                  <a:pt x="0" y="0"/>
                </a:moveTo>
                <a:lnTo>
                  <a:pt x="3910395" y="0"/>
                </a:lnTo>
                <a:lnTo>
                  <a:pt x="3910395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32576"/>
              <a:satOff val="336"/>
              <a:lumOff val="7713"/>
              <a:alphaOff val="0"/>
            </a:schemeClr>
          </a:fillRef>
          <a:effectRef idx="1">
            <a:schemeClr val="accent2">
              <a:hueOff val="-32576"/>
              <a:satOff val="336"/>
              <a:lumOff val="771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/>
              <a:t>Cultura </a:t>
            </a:r>
            <a:r>
              <a:rPr lang="pt-BR" sz="1900" kern="1200" dirty="0" smtClean="0"/>
              <a:t>Organizacional</a:t>
            </a:r>
            <a:endParaRPr lang="pt-BR" sz="1900" kern="1200" dirty="0"/>
          </a:p>
        </p:txBody>
      </p:sp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2380CBA6-C7CF-4205-B6CF-94C36488C4E9}"/>
              </a:ext>
            </a:extLst>
          </p:cNvPr>
          <p:cNvSpPr/>
          <p:nvPr/>
        </p:nvSpPr>
        <p:spPr>
          <a:xfrm>
            <a:off x="3713246" y="1372290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-32576"/>
              <a:satOff val="336"/>
              <a:lumOff val="7713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49" name="Forma Livre: Forma 48">
            <a:extLst>
              <a:ext uri="{FF2B5EF4-FFF2-40B4-BE49-F238E27FC236}">
                <a16:creationId xmlns="" xmlns:a16="http://schemas.microsoft.com/office/drawing/2014/main" id="{2FCC7D5C-7E60-4082-8D0E-753BA799A102}"/>
              </a:ext>
            </a:extLst>
          </p:cNvPr>
          <p:cNvSpPr/>
          <p:nvPr/>
        </p:nvSpPr>
        <p:spPr>
          <a:xfrm>
            <a:off x="4117913" y="1958680"/>
            <a:ext cx="3731293" cy="360904"/>
          </a:xfrm>
          <a:custGeom>
            <a:avLst/>
            <a:gdLst>
              <a:gd name="connsiteX0" fmla="*/ 0 w 3731293"/>
              <a:gd name="connsiteY0" fmla="*/ 0 h 360904"/>
              <a:gd name="connsiteX1" fmla="*/ 3731293 w 3731293"/>
              <a:gd name="connsiteY1" fmla="*/ 0 h 360904"/>
              <a:gd name="connsiteX2" fmla="*/ 3731293 w 3731293"/>
              <a:gd name="connsiteY2" fmla="*/ 360904 h 360904"/>
              <a:gd name="connsiteX3" fmla="*/ 0 w 3731293"/>
              <a:gd name="connsiteY3" fmla="*/ 360904 h 360904"/>
              <a:gd name="connsiteX4" fmla="*/ 0 w 3731293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1293" h="360904">
                <a:moveTo>
                  <a:pt x="0" y="0"/>
                </a:moveTo>
                <a:lnTo>
                  <a:pt x="3731293" y="0"/>
                </a:lnTo>
                <a:lnTo>
                  <a:pt x="3731293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65152"/>
              <a:satOff val="672"/>
              <a:lumOff val="15425"/>
              <a:alphaOff val="0"/>
            </a:schemeClr>
          </a:fillRef>
          <a:effectRef idx="1">
            <a:schemeClr val="accent2">
              <a:hueOff val="-65152"/>
              <a:satOff val="672"/>
              <a:lumOff val="1542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/>
              <a:t>Estrutura </a:t>
            </a:r>
            <a:r>
              <a:rPr lang="pt-BR" sz="1900" kern="1200" dirty="0" smtClean="0"/>
              <a:t>Organizacional</a:t>
            </a:r>
            <a:endParaRPr lang="pt-BR" sz="1900" kern="1200" dirty="0"/>
          </a:p>
        </p:txBody>
      </p:sp>
      <p:sp>
        <p:nvSpPr>
          <p:cNvPr id="50" name="Elipse 49">
            <a:extLst>
              <a:ext uri="{FF2B5EF4-FFF2-40B4-BE49-F238E27FC236}">
                <a16:creationId xmlns="" xmlns:a16="http://schemas.microsoft.com/office/drawing/2014/main" id="{F13C1102-109A-421B-B04B-F744F3A57BC9}"/>
              </a:ext>
            </a:extLst>
          </p:cNvPr>
          <p:cNvSpPr/>
          <p:nvPr/>
        </p:nvSpPr>
        <p:spPr>
          <a:xfrm>
            <a:off x="3892348" y="1913567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-65152"/>
              <a:satOff val="672"/>
              <a:lumOff val="15425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Forma Livre: Forma 50">
            <a:extLst>
              <a:ext uri="{FF2B5EF4-FFF2-40B4-BE49-F238E27FC236}">
                <a16:creationId xmlns="" xmlns:a16="http://schemas.microsoft.com/office/drawing/2014/main" id="{D6D860A0-E40C-49E7-9CB4-451C582F225F}"/>
              </a:ext>
            </a:extLst>
          </p:cNvPr>
          <p:cNvSpPr/>
          <p:nvPr/>
        </p:nvSpPr>
        <p:spPr>
          <a:xfrm>
            <a:off x="4175099" y="2500354"/>
            <a:ext cx="3674108" cy="360904"/>
          </a:xfrm>
          <a:custGeom>
            <a:avLst/>
            <a:gdLst>
              <a:gd name="connsiteX0" fmla="*/ 0 w 3674108"/>
              <a:gd name="connsiteY0" fmla="*/ 0 h 360904"/>
              <a:gd name="connsiteX1" fmla="*/ 3674108 w 3674108"/>
              <a:gd name="connsiteY1" fmla="*/ 0 h 360904"/>
              <a:gd name="connsiteX2" fmla="*/ 3674108 w 3674108"/>
              <a:gd name="connsiteY2" fmla="*/ 360904 h 360904"/>
              <a:gd name="connsiteX3" fmla="*/ 0 w 3674108"/>
              <a:gd name="connsiteY3" fmla="*/ 360904 h 360904"/>
              <a:gd name="connsiteX4" fmla="*/ 0 w 3674108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108" h="360904">
                <a:moveTo>
                  <a:pt x="0" y="0"/>
                </a:moveTo>
                <a:lnTo>
                  <a:pt x="3674108" y="0"/>
                </a:lnTo>
                <a:lnTo>
                  <a:pt x="3674108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97728"/>
              <a:satOff val="1008"/>
              <a:lumOff val="23138"/>
              <a:alphaOff val="0"/>
            </a:schemeClr>
          </a:fillRef>
          <a:effectRef idx="1">
            <a:schemeClr val="accent2">
              <a:hueOff val="-97728"/>
              <a:satOff val="1008"/>
              <a:lumOff val="2313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/>
              <a:t>Normas internas</a:t>
            </a:r>
          </a:p>
        </p:txBody>
      </p:sp>
      <p:sp>
        <p:nvSpPr>
          <p:cNvPr id="52" name="Elipse 51">
            <a:extLst>
              <a:ext uri="{FF2B5EF4-FFF2-40B4-BE49-F238E27FC236}">
                <a16:creationId xmlns="" xmlns:a16="http://schemas.microsoft.com/office/drawing/2014/main" id="{EBB1C06A-E7C3-43F9-9C09-497CCB9B7FF9}"/>
              </a:ext>
            </a:extLst>
          </p:cNvPr>
          <p:cNvSpPr/>
          <p:nvPr/>
        </p:nvSpPr>
        <p:spPr>
          <a:xfrm>
            <a:off x="3949533" y="2455241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-97728"/>
              <a:satOff val="1008"/>
              <a:lumOff val="23138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53" name="Forma Livre: Forma 52">
            <a:extLst>
              <a:ext uri="{FF2B5EF4-FFF2-40B4-BE49-F238E27FC236}">
                <a16:creationId xmlns="" xmlns:a16="http://schemas.microsoft.com/office/drawing/2014/main" id="{8E8FDD6B-2FEA-4F89-85D9-05956D577164}"/>
              </a:ext>
            </a:extLst>
          </p:cNvPr>
          <p:cNvSpPr/>
          <p:nvPr/>
        </p:nvSpPr>
        <p:spPr>
          <a:xfrm>
            <a:off x="4117913" y="3042029"/>
            <a:ext cx="3731293" cy="360904"/>
          </a:xfrm>
          <a:custGeom>
            <a:avLst/>
            <a:gdLst>
              <a:gd name="connsiteX0" fmla="*/ 0 w 3731293"/>
              <a:gd name="connsiteY0" fmla="*/ 0 h 360904"/>
              <a:gd name="connsiteX1" fmla="*/ 3731293 w 3731293"/>
              <a:gd name="connsiteY1" fmla="*/ 0 h 360904"/>
              <a:gd name="connsiteX2" fmla="*/ 3731293 w 3731293"/>
              <a:gd name="connsiteY2" fmla="*/ 360904 h 360904"/>
              <a:gd name="connsiteX3" fmla="*/ 0 w 3731293"/>
              <a:gd name="connsiteY3" fmla="*/ 360904 h 360904"/>
              <a:gd name="connsiteX4" fmla="*/ 0 w 3731293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1293" h="360904">
                <a:moveTo>
                  <a:pt x="0" y="0"/>
                </a:moveTo>
                <a:lnTo>
                  <a:pt x="3731293" y="0"/>
                </a:lnTo>
                <a:lnTo>
                  <a:pt x="3731293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30305"/>
              <a:satOff val="1344"/>
              <a:lumOff val="30850"/>
              <a:alphaOff val="0"/>
            </a:schemeClr>
          </a:fillRef>
          <a:effectRef idx="1">
            <a:schemeClr val="accent2">
              <a:hueOff val="-130305"/>
              <a:satOff val="1344"/>
              <a:lumOff val="3085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 smtClean="0"/>
              <a:t>Quadro de Servidores</a:t>
            </a:r>
            <a:endParaRPr lang="pt-BR" sz="1900" kern="1200" dirty="0"/>
          </a:p>
        </p:txBody>
      </p:sp>
      <p:sp>
        <p:nvSpPr>
          <p:cNvPr id="54" name="Elipse 53">
            <a:extLst>
              <a:ext uri="{FF2B5EF4-FFF2-40B4-BE49-F238E27FC236}">
                <a16:creationId xmlns="" xmlns:a16="http://schemas.microsoft.com/office/drawing/2014/main" id="{3D7D5167-E911-417C-97DC-1495263BF58C}"/>
              </a:ext>
            </a:extLst>
          </p:cNvPr>
          <p:cNvSpPr/>
          <p:nvPr/>
        </p:nvSpPr>
        <p:spPr>
          <a:xfrm>
            <a:off x="3892348" y="2996916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-130305"/>
              <a:satOff val="1344"/>
              <a:lumOff val="3085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55" name="Forma Livre: Forma 54">
            <a:extLst>
              <a:ext uri="{FF2B5EF4-FFF2-40B4-BE49-F238E27FC236}">
                <a16:creationId xmlns="" xmlns:a16="http://schemas.microsoft.com/office/drawing/2014/main" id="{BC7CE698-50D0-4F6C-86D9-E473CC5EAAB1}"/>
              </a:ext>
            </a:extLst>
          </p:cNvPr>
          <p:cNvSpPr/>
          <p:nvPr/>
        </p:nvSpPr>
        <p:spPr>
          <a:xfrm>
            <a:off x="3938811" y="3583306"/>
            <a:ext cx="3910395" cy="360904"/>
          </a:xfrm>
          <a:custGeom>
            <a:avLst/>
            <a:gdLst>
              <a:gd name="connsiteX0" fmla="*/ 0 w 3910395"/>
              <a:gd name="connsiteY0" fmla="*/ 0 h 360904"/>
              <a:gd name="connsiteX1" fmla="*/ 3910395 w 3910395"/>
              <a:gd name="connsiteY1" fmla="*/ 0 h 360904"/>
              <a:gd name="connsiteX2" fmla="*/ 3910395 w 3910395"/>
              <a:gd name="connsiteY2" fmla="*/ 360904 h 360904"/>
              <a:gd name="connsiteX3" fmla="*/ 0 w 3910395"/>
              <a:gd name="connsiteY3" fmla="*/ 360904 h 360904"/>
              <a:gd name="connsiteX4" fmla="*/ 0 w 3910395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395" h="360904">
                <a:moveTo>
                  <a:pt x="0" y="0"/>
                </a:moveTo>
                <a:lnTo>
                  <a:pt x="3910395" y="0"/>
                </a:lnTo>
                <a:lnTo>
                  <a:pt x="3910395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62881"/>
              <a:satOff val="1680"/>
              <a:lumOff val="38563"/>
              <a:alphaOff val="0"/>
            </a:schemeClr>
          </a:fillRef>
          <a:effectRef idx="1">
            <a:schemeClr val="accent2">
              <a:hueOff val="-162881"/>
              <a:satOff val="1680"/>
              <a:lumOff val="3856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/>
              <a:t>Estratégia </a:t>
            </a:r>
            <a:r>
              <a:rPr lang="pt-BR" sz="1900" kern="1200" dirty="0" smtClean="0"/>
              <a:t>Organizacional</a:t>
            </a:r>
            <a:endParaRPr lang="pt-BR" sz="1900" kern="1200" dirty="0"/>
          </a:p>
        </p:txBody>
      </p:sp>
      <p:sp>
        <p:nvSpPr>
          <p:cNvPr id="56" name="Elipse 55">
            <a:extLst>
              <a:ext uri="{FF2B5EF4-FFF2-40B4-BE49-F238E27FC236}">
                <a16:creationId xmlns="" xmlns:a16="http://schemas.microsoft.com/office/drawing/2014/main" id="{E01F95AB-05BE-454D-8403-9EC8D5EBBF13}"/>
              </a:ext>
            </a:extLst>
          </p:cNvPr>
          <p:cNvSpPr/>
          <p:nvPr/>
        </p:nvSpPr>
        <p:spPr>
          <a:xfrm>
            <a:off x="3713246" y="3538193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-162881"/>
              <a:satOff val="1680"/>
              <a:lumOff val="38563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461E06D-4C2D-4877-A008-60DC02BF31CA}"/>
              </a:ext>
            </a:extLst>
          </p:cNvPr>
          <p:cNvSpPr txBox="1"/>
          <p:nvPr/>
        </p:nvSpPr>
        <p:spPr>
          <a:xfrm>
            <a:off x="222722" y="2170444"/>
            <a:ext cx="3410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Possibilidade de a </a:t>
            </a:r>
            <a:r>
              <a:rPr lang="pt-BR" sz="1600" b="1" dirty="0"/>
              <a:t>configuração política, estratégica, estrutural e cultural </a:t>
            </a:r>
            <a:r>
              <a:rPr lang="pt-BR" sz="1600" dirty="0"/>
              <a:t>da organização </a:t>
            </a:r>
            <a:r>
              <a:rPr lang="pt-BR" sz="1600" b="1" dirty="0"/>
              <a:t>favorecer</a:t>
            </a:r>
            <a:r>
              <a:rPr lang="pt-BR" sz="1600" dirty="0"/>
              <a:t> o uso racional e justo dos recursos humanos intentado pelas políticas e processos de gestão de pessoas.</a:t>
            </a:r>
          </a:p>
          <a:p>
            <a:pPr algn="just"/>
            <a:endParaRPr lang="pt-BR" sz="1600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9A3C72E-8B7D-439C-BCD7-BA1B40E8AD4A}"/>
              </a:ext>
            </a:extLst>
          </p:cNvPr>
          <p:cNvSpPr txBox="1"/>
          <p:nvPr/>
        </p:nvSpPr>
        <p:spPr>
          <a:xfrm>
            <a:off x="44662" y="1645325"/>
            <a:ext cx="4069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4">
                    <a:lumMod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FATORES ORGANIZACIONAIS</a:t>
            </a:r>
          </a:p>
        </p:txBody>
      </p:sp>
      <p:grpSp>
        <p:nvGrpSpPr>
          <p:cNvPr id="17" name="Google Shape;945;p37">
            <a:extLst>
              <a:ext uri="{FF2B5EF4-FFF2-40B4-BE49-F238E27FC236}">
                <a16:creationId xmlns="" xmlns:a16="http://schemas.microsoft.com/office/drawing/2014/main" id="{303330BC-6624-4167-AEC3-20ACD4E1BBA2}"/>
              </a:ext>
            </a:extLst>
          </p:cNvPr>
          <p:cNvGrpSpPr/>
          <p:nvPr/>
        </p:nvGrpSpPr>
        <p:grpSpPr>
          <a:xfrm>
            <a:off x="3976461" y="2016438"/>
            <a:ext cx="268162" cy="264069"/>
            <a:chOff x="5233525" y="4954450"/>
            <a:chExt cx="538275" cy="516350"/>
          </a:xfrm>
        </p:grpSpPr>
        <p:sp>
          <p:nvSpPr>
            <p:cNvPr id="18" name="Google Shape;946;p37">
              <a:extLst>
                <a:ext uri="{FF2B5EF4-FFF2-40B4-BE49-F238E27FC236}">
                  <a16:creationId xmlns="" xmlns:a16="http://schemas.microsoft.com/office/drawing/2014/main" id="{9F02EF5A-42E7-4BCF-BBD5-7CBA0AD49BAE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7;p37">
              <a:extLst>
                <a:ext uri="{FF2B5EF4-FFF2-40B4-BE49-F238E27FC236}">
                  <a16:creationId xmlns="" xmlns:a16="http://schemas.microsoft.com/office/drawing/2014/main" id="{ABAB4FD5-6CBD-450C-AD93-0C36A80ABAA9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8;p37">
              <a:extLst>
                <a:ext uri="{FF2B5EF4-FFF2-40B4-BE49-F238E27FC236}">
                  <a16:creationId xmlns="" xmlns:a16="http://schemas.microsoft.com/office/drawing/2014/main" id="{9B3EFA03-662A-4293-96B5-69B278C07667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49;p37">
              <a:extLst>
                <a:ext uri="{FF2B5EF4-FFF2-40B4-BE49-F238E27FC236}">
                  <a16:creationId xmlns="" xmlns:a16="http://schemas.microsoft.com/office/drawing/2014/main" id="{2C9F1644-87A2-4832-8DD7-5DFE70898F1E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50;p37">
              <a:extLst>
                <a:ext uri="{FF2B5EF4-FFF2-40B4-BE49-F238E27FC236}">
                  <a16:creationId xmlns="" xmlns:a16="http://schemas.microsoft.com/office/drawing/2014/main" id="{86B2466A-F9E1-4428-9DF7-770F0863B56B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51;p37">
              <a:extLst>
                <a:ext uri="{FF2B5EF4-FFF2-40B4-BE49-F238E27FC236}">
                  <a16:creationId xmlns="" xmlns:a16="http://schemas.microsoft.com/office/drawing/2014/main" id="{184B4BDB-A66C-4241-BCD5-2F2E766A841E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52;p37">
              <a:extLst>
                <a:ext uri="{FF2B5EF4-FFF2-40B4-BE49-F238E27FC236}">
                  <a16:creationId xmlns="" xmlns:a16="http://schemas.microsoft.com/office/drawing/2014/main" id="{49CA6829-7B22-44FB-A048-3F523AD324E7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53;p37">
              <a:extLst>
                <a:ext uri="{FF2B5EF4-FFF2-40B4-BE49-F238E27FC236}">
                  <a16:creationId xmlns="" xmlns:a16="http://schemas.microsoft.com/office/drawing/2014/main" id="{181A7B55-9242-4E08-B75F-FD107FC01B61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54;p37">
              <a:extLst>
                <a:ext uri="{FF2B5EF4-FFF2-40B4-BE49-F238E27FC236}">
                  <a16:creationId xmlns="" xmlns:a16="http://schemas.microsoft.com/office/drawing/2014/main" id="{C64B14F1-C41F-4AD3-8185-43C061FF7BB7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55;p37">
              <a:extLst>
                <a:ext uri="{FF2B5EF4-FFF2-40B4-BE49-F238E27FC236}">
                  <a16:creationId xmlns="" xmlns:a16="http://schemas.microsoft.com/office/drawing/2014/main" id="{D2B4DC0C-69B6-45E8-9B37-8E6BF23CF498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56;p37">
              <a:extLst>
                <a:ext uri="{FF2B5EF4-FFF2-40B4-BE49-F238E27FC236}">
                  <a16:creationId xmlns="" xmlns:a16="http://schemas.microsoft.com/office/drawing/2014/main" id="{900BCCFB-738D-47E5-AF85-0C02D6AB2BCD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678;p37">
            <a:extLst>
              <a:ext uri="{FF2B5EF4-FFF2-40B4-BE49-F238E27FC236}">
                <a16:creationId xmlns="" xmlns:a16="http://schemas.microsoft.com/office/drawing/2014/main" id="{2949D8F0-B9A4-4C5B-8301-53E7DF05F6E8}"/>
              </a:ext>
            </a:extLst>
          </p:cNvPr>
          <p:cNvSpPr/>
          <p:nvPr/>
        </p:nvSpPr>
        <p:spPr>
          <a:xfrm>
            <a:off x="3983832" y="3082578"/>
            <a:ext cx="268162" cy="253864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31;p37">
            <a:extLst>
              <a:ext uri="{FF2B5EF4-FFF2-40B4-BE49-F238E27FC236}">
                <a16:creationId xmlns="" xmlns:a16="http://schemas.microsoft.com/office/drawing/2014/main" id="{630A7856-5AFD-4174-A79B-59059CCD4C28}"/>
              </a:ext>
            </a:extLst>
          </p:cNvPr>
          <p:cNvGrpSpPr/>
          <p:nvPr/>
        </p:nvGrpSpPr>
        <p:grpSpPr>
          <a:xfrm>
            <a:off x="3782103" y="3598650"/>
            <a:ext cx="295232" cy="330215"/>
            <a:chOff x="5961125" y="1623900"/>
            <a:chExt cx="427450" cy="448175"/>
          </a:xfrm>
        </p:grpSpPr>
        <p:sp>
          <p:nvSpPr>
            <p:cNvPr id="61" name="Google Shape;632;p37">
              <a:extLst>
                <a:ext uri="{FF2B5EF4-FFF2-40B4-BE49-F238E27FC236}">
                  <a16:creationId xmlns="" xmlns:a16="http://schemas.microsoft.com/office/drawing/2014/main" id="{7657D60B-E8AF-470E-BC92-11CF91A2C757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33;p37">
              <a:extLst>
                <a:ext uri="{FF2B5EF4-FFF2-40B4-BE49-F238E27FC236}">
                  <a16:creationId xmlns="" xmlns:a16="http://schemas.microsoft.com/office/drawing/2014/main" id="{BC83A5D6-0C68-471F-B44F-503FC1EB8F8F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4;p37">
              <a:extLst>
                <a:ext uri="{FF2B5EF4-FFF2-40B4-BE49-F238E27FC236}">
                  <a16:creationId xmlns="" xmlns:a16="http://schemas.microsoft.com/office/drawing/2014/main" id="{4718B3F9-AD7C-4303-BFD7-E3712CCF781A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35;p37">
              <a:extLst>
                <a:ext uri="{FF2B5EF4-FFF2-40B4-BE49-F238E27FC236}">
                  <a16:creationId xmlns="" xmlns:a16="http://schemas.microsoft.com/office/drawing/2014/main" id="{BE315ECE-1829-40DA-91D9-4B458EC72B97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36;p37">
              <a:extLst>
                <a:ext uri="{FF2B5EF4-FFF2-40B4-BE49-F238E27FC236}">
                  <a16:creationId xmlns="" xmlns:a16="http://schemas.microsoft.com/office/drawing/2014/main" id="{E33B6D74-303E-4B09-9F0D-76740522B20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37;p37">
              <a:extLst>
                <a:ext uri="{FF2B5EF4-FFF2-40B4-BE49-F238E27FC236}">
                  <a16:creationId xmlns="" xmlns:a16="http://schemas.microsoft.com/office/drawing/2014/main" id="{A87016BB-2E16-4F69-A9A8-AADD01F1709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8;p37">
              <a:extLst>
                <a:ext uri="{FF2B5EF4-FFF2-40B4-BE49-F238E27FC236}">
                  <a16:creationId xmlns="" xmlns:a16="http://schemas.microsoft.com/office/drawing/2014/main" id="{5EDB0029-DEC3-4730-90D3-400F6C305F2C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" name="Google Shape;571;p37">
            <a:extLst>
              <a:ext uri="{FF2B5EF4-FFF2-40B4-BE49-F238E27FC236}">
                <a16:creationId xmlns="" xmlns:a16="http://schemas.microsoft.com/office/drawing/2014/main" id="{71C6CCBA-91EA-4ABE-B819-33A90A2EC3A0}"/>
              </a:ext>
            </a:extLst>
          </p:cNvPr>
          <p:cNvGrpSpPr/>
          <p:nvPr/>
        </p:nvGrpSpPr>
        <p:grpSpPr>
          <a:xfrm>
            <a:off x="4055748" y="2510371"/>
            <a:ext cx="231829" cy="340135"/>
            <a:chOff x="596350" y="929175"/>
            <a:chExt cx="407950" cy="497475"/>
          </a:xfrm>
        </p:grpSpPr>
        <p:sp>
          <p:nvSpPr>
            <p:cNvPr id="69" name="Google Shape;572;p37">
              <a:extLst>
                <a:ext uri="{FF2B5EF4-FFF2-40B4-BE49-F238E27FC236}">
                  <a16:creationId xmlns="" xmlns:a16="http://schemas.microsoft.com/office/drawing/2014/main" id="{EF8C22C1-DD28-4B82-8255-6A610E767C1C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73;p37">
              <a:extLst>
                <a:ext uri="{FF2B5EF4-FFF2-40B4-BE49-F238E27FC236}">
                  <a16:creationId xmlns="" xmlns:a16="http://schemas.microsoft.com/office/drawing/2014/main" id="{F13FBB40-3168-400A-9188-0D2CAF4A1CB9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74;p37">
              <a:extLst>
                <a:ext uri="{FF2B5EF4-FFF2-40B4-BE49-F238E27FC236}">
                  <a16:creationId xmlns="" xmlns:a16="http://schemas.microsoft.com/office/drawing/2014/main" id="{8E34DC3D-AF55-4302-BD1A-F783E8FE865F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75;p37">
              <a:extLst>
                <a:ext uri="{FF2B5EF4-FFF2-40B4-BE49-F238E27FC236}">
                  <a16:creationId xmlns="" xmlns:a16="http://schemas.microsoft.com/office/drawing/2014/main" id="{FEF2E361-906E-4CD1-9838-8EB76E666A00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76;p37">
              <a:extLst>
                <a:ext uri="{FF2B5EF4-FFF2-40B4-BE49-F238E27FC236}">
                  <a16:creationId xmlns="" xmlns:a16="http://schemas.microsoft.com/office/drawing/2014/main" id="{8DF5ADFE-15F7-4107-9AB4-6E5EA6B52FAC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7;p37">
              <a:extLst>
                <a:ext uri="{FF2B5EF4-FFF2-40B4-BE49-F238E27FC236}">
                  <a16:creationId xmlns="" xmlns:a16="http://schemas.microsoft.com/office/drawing/2014/main" id="{03E3C429-822A-434F-8873-71BAF8008D19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8;p37">
              <a:extLst>
                <a:ext uri="{FF2B5EF4-FFF2-40B4-BE49-F238E27FC236}">
                  <a16:creationId xmlns="" xmlns:a16="http://schemas.microsoft.com/office/drawing/2014/main" id="{73792CA7-AD57-4085-80B7-8FDD05C8D63A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27;p37">
            <a:extLst>
              <a:ext uri="{FF2B5EF4-FFF2-40B4-BE49-F238E27FC236}">
                <a16:creationId xmlns="" xmlns:a16="http://schemas.microsoft.com/office/drawing/2014/main" id="{16A402A0-4DAB-4266-A69D-5E01EB8AD757}"/>
              </a:ext>
            </a:extLst>
          </p:cNvPr>
          <p:cNvGrpSpPr/>
          <p:nvPr/>
        </p:nvGrpSpPr>
        <p:grpSpPr>
          <a:xfrm>
            <a:off x="3461795" y="921808"/>
            <a:ext cx="299288" cy="253389"/>
            <a:chOff x="2599525" y="3688600"/>
            <a:chExt cx="428675" cy="351950"/>
          </a:xfrm>
        </p:grpSpPr>
        <p:sp>
          <p:nvSpPr>
            <p:cNvPr id="77" name="Google Shape;728;p37">
              <a:extLst>
                <a:ext uri="{FF2B5EF4-FFF2-40B4-BE49-F238E27FC236}">
                  <a16:creationId xmlns="" xmlns:a16="http://schemas.microsoft.com/office/drawing/2014/main" id="{9A2EFE24-734C-4BE9-8559-3F337A74B744}"/>
                </a:ext>
              </a:extLst>
            </p:cNvPr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29;p37">
              <a:extLst>
                <a:ext uri="{FF2B5EF4-FFF2-40B4-BE49-F238E27FC236}">
                  <a16:creationId xmlns="" xmlns:a16="http://schemas.microsoft.com/office/drawing/2014/main" id="{B2A0102D-EF9B-415E-9FB3-0FA0BD6C0EEC}"/>
                </a:ext>
              </a:extLst>
            </p:cNvPr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0;p37">
              <a:extLst>
                <a:ext uri="{FF2B5EF4-FFF2-40B4-BE49-F238E27FC236}">
                  <a16:creationId xmlns="" xmlns:a16="http://schemas.microsoft.com/office/drawing/2014/main" id="{D4709CF9-9EC2-49D5-B6ED-5B77D9AEF79B}"/>
                </a:ext>
              </a:extLst>
            </p:cNvPr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910;p37">
            <a:extLst>
              <a:ext uri="{FF2B5EF4-FFF2-40B4-BE49-F238E27FC236}">
                <a16:creationId xmlns="" xmlns:a16="http://schemas.microsoft.com/office/drawing/2014/main" id="{520121FE-34CC-4ABD-857E-D01CF37B8D19}"/>
              </a:ext>
            </a:extLst>
          </p:cNvPr>
          <p:cNvGrpSpPr/>
          <p:nvPr/>
        </p:nvGrpSpPr>
        <p:grpSpPr>
          <a:xfrm>
            <a:off x="3766414" y="1498927"/>
            <a:ext cx="327486" cy="199279"/>
            <a:chOff x="3269900" y="3064500"/>
            <a:chExt cx="432325" cy="263075"/>
          </a:xfrm>
        </p:grpSpPr>
        <p:sp>
          <p:nvSpPr>
            <p:cNvPr id="81" name="Google Shape;911;p37">
              <a:extLst>
                <a:ext uri="{FF2B5EF4-FFF2-40B4-BE49-F238E27FC236}">
                  <a16:creationId xmlns="" xmlns:a16="http://schemas.microsoft.com/office/drawing/2014/main" id="{E6A188EE-4D51-4A84-84F4-61822F24C7A9}"/>
                </a:ext>
              </a:extLst>
            </p:cNvPr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12;p37">
              <a:extLst>
                <a:ext uri="{FF2B5EF4-FFF2-40B4-BE49-F238E27FC236}">
                  <a16:creationId xmlns="" xmlns:a16="http://schemas.microsoft.com/office/drawing/2014/main" id="{21165067-FECE-4F3B-9F76-46A94D8394EF}"/>
                </a:ext>
              </a:extLst>
            </p:cNvPr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13;p37">
              <a:extLst>
                <a:ext uri="{FF2B5EF4-FFF2-40B4-BE49-F238E27FC236}">
                  <a16:creationId xmlns="" xmlns:a16="http://schemas.microsoft.com/office/drawing/2014/main" id="{5E28DE53-8A16-46B9-8F5B-5571C5B6137E}"/>
                </a:ext>
              </a:extLst>
            </p:cNvPr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533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5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 idx="4294967295"/>
          </p:nvPr>
        </p:nvSpPr>
        <p:spPr>
          <a:xfrm>
            <a:off x="0" y="392113"/>
            <a:ext cx="5492750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FATORES SETORIAIS</a:t>
            </a:r>
            <a:endParaRPr dirty="0"/>
          </a:p>
        </p:txBody>
      </p:sp>
      <p:sp>
        <p:nvSpPr>
          <p:cNvPr id="44" name="Semicírculo 43">
            <a:extLst>
              <a:ext uri="{FF2B5EF4-FFF2-40B4-BE49-F238E27FC236}">
                <a16:creationId xmlns="" xmlns:a16="http://schemas.microsoft.com/office/drawing/2014/main" id="{115440D2-7167-4B68-B37E-5F776E3780E3}"/>
              </a:ext>
            </a:extLst>
          </p:cNvPr>
          <p:cNvSpPr/>
          <p:nvPr/>
        </p:nvSpPr>
        <p:spPr>
          <a:xfrm>
            <a:off x="-1155261" y="-76380"/>
            <a:ext cx="5348119" cy="5348119"/>
          </a:xfrm>
          <a:prstGeom prst="blockArc">
            <a:avLst>
              <a:gd name="adj1" fmla="val 18900000"/>
              <a:gd name="adj2" fmla="val 2700000"/>
              <a:gd name="adj3" fmla="val 404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Forma Livre: Forma 44">
            <a:extLst>
              <a:ext uri="{FF2B5EF4-FFF2-40B4-BE49-F238E27FC236}">
                <a16:creationId xmlns="" xmlns:a16="http://schemas.microsoft.com/office/drawing/2014/main" id="{279E47B6-DA17-420B-9826-4330355C9FEE}"/>
              </a:ext>
            </a:extLst>
          </p:cNvPr>
          <p:cNvSpPr/>
          <p:nvPr/>
        </p:nvSpPr>
        <p:spPr>
          <a:xfrm>
            <a:off x="3611980" y="792600"/>
            <a:ext cx="4237227" cy="360904"/>
          </a:xfrm>
          <a:custGeom>
            <a:avLst/>
            <a:gdLst>
              <a:gd name="connsiteX0" fmla="*/ 0 w 4237227"/>
              <a:gd name="connsiteY0" fmla="*/ 0 h 360904"/>
              <a:gd name="connsiteX1" fmla="*/ 4237227 w 4237227"/>
              <a:gd name="connsiteY1" fmla="*/ 0 h 360904"/>
              <a:gd name="connsiteX2" fmla="*/ 4237227 w 4237227"/>
              <a:gd name="connsiteY2" fmla="*/ 360904 h 360904"/>
              <a:gd name="connsiteX3" fmla="*/ 0 w 4237227"/>
              <a:gd name="connsiteY3" fmla="*/ 360904 h 360904"/>
              <a:gd name="connsiteX4" fmla="*/ 0 w 4237227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7227" h="360904">
                <a:moveTo>
                  <a:pt x="0" y="0"/>
                </a:moveTo>
                <a:lnTo>
                  <a:pt x="4237227" y="0"/>
                </a:lnTo>
                <a:lnTo>
                  <a:pt x="4237227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 smtClean="0"/>
              <a:t>Sistema e Estratégia de GP</a:t>
            </a:r>
            <a:endParaRPr lang="pt-BR" sz="1900" kern="1200" dirty="0"/>
          </a:p>
        </p:txBody>
      </p:sp>
      <p:sp>
        <p:nvSpPr>
          <p:cNvPr id="46" name="Elipse 45">
            <a:extLst>
              <a:ext uri="{FF2B5EF4-FFF2-40B4-BE49-F238E27FC236}">
                <a16:creationId xmlns="" xmlns:a16="http://schemas.microsoft.com/office/drawing/2014/main" id="{B39D19D0-96D8-4D56-9A4B-B439DE89AC10}"/>
              </a:ext>
            </a:extLst>
          </p:cNvPr>
          <p:cNvSpPr/>
          <p:nvPr/>
        </p:nvSpPr>
        <p:spPr>
          <a:xfrm>
            <a:off x="3386414" y="747487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Forma Livre: Forma 46">
            <a:extLst>
              <a:ext uri="{FF2B5EF4-FFF2-40B4-BE49-F238E27FC236}">
                <a16:creationId xmlns="" xmlns:a16="http://schemas.microsoft.com/office/drawing/2014/main" id="{F2721240-98E7-48B2-A403-F4A6A94F3B62}"/>
              </a:ext>
            </a:extLst>
          </p:cNvPr>
          <p:cNvSpPr/>
          <p:nvPr/>
        </p:nvSpPr>
        <p:spPr>
          <a:xfrm>
            <a:off x="3938811" y="1334275"/>
            <a:ext cx="3910395" cy="360904"/>
          </a:xfrm>
          <a:custGeom>
            <a:avLst/>
            <a:gdLst>
              <a:gd name="connsiteX0" fmla="*/ 0 w 3910395"/>
              <a:gd name="connsiteY0" fmla="*/ 0 h 360904"/>
              <a:gd name="connsiteX1" fmla="*/ 3910395 w 3910395"/>
              <a:gd name="connsiteY1" fmla="*/ 0 h 360904"/>
              <a:gd name="connsiteX2" fmla="*/ 3910395 w 3910395"/>
              <a:gd name="connsiteY2" fmla="*/ 360904 h 360904"/>
              <a:gd name="connsiteX3" fmla="*/ 0 w 3910395"/>
              <a:gd name="connsiteY3" fmla="*/ 360904 h 360904"/>
              <a:gd name="connsiteX4" fmla="*/ 0 w 3910395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395" h="360904">
                <a:moveTo>
                  <a:pt x="0" y="0"/>
                </a:moveTo>
                <a:lnTo>
                  <a:pt x="3910395" y="0"/>
                </a:lnTo>
                <a:lnTo>
                  <a:pt x="3910395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32576"/>
              <a:satOff val="336"/>
              <a:lumOff val="7713"/>
              <a:alphaOff val="0"/>
            </a:schemeClr>
          </a:fillRef>
          <a:effectRef idx="1">
            <a:schemeClr val="accent2">
              <a:hueOff val="-32576"/>
              <a:satOff val="336"/>
              <a:lumOff val="771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850" kern="1200" dirty="0"/>
              <a:t>Inserção </a:t>
            </a:r>
            <a:r>
              <a:rPr lang="pt-BR" sz="1850" kern="1200" dirty="0" smtClean="0"/>
              <a:t>Estratégica da GP</a:t>
            </a:r>
            <a:endParaRPr lang="pt-BR" sz="1850" kern="1200" dirty="0"/>
          </a:p>
        </p:txBody>
      </p:sp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2380CBA6-C7CF-4205-B6CF-94C36488C4E9}"/>
              </a:ext>
            </a:extLst>
          </p:cNvPr>
          <p:cNvSpPr/>
          <p:nvPr/>
        </p:nvSpPr>
        <p:spPr>
          <a:xfrm>
            <a:off x="3713246" y="1289162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-32576"/>
              <a:satOff val="336"/>
              <a:lumOff val="7713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Forma Livre: Forma 48">
            <a:extLst>
              <a:ext uri="{FF2B5EF4-FFF2-40B4-BE49-F238E27FC236}">
                <a16:creationId xmlns="" xmlns:a16="http://schemas.microsoft.com/office/drawing/2014/main" id="{2FCC7D5C-7E60-4082-8D0E-753BA799A102}"/>
              </a:ext>
            </a:extLst>
          </p:cNvPr>
          <p:cNvSpPr/>
          <p:nvPr/>
        </p:nvSpPr>
        <p:spPr>
          <a:xfrm>
            <a:off x="4117913" y="1875552"/>
            <a:ext cx="3731293" cy="360904"/>
          </a:xfrm>
          <a:custGeom>
            <a:avLst/>
            <a:gdLst>
              <a:gd name="connsiteX0" fmla="*/ 0 w 3731293"/>
              <a:gd name="connsiteY0" fmla="*/ 0 h 360904"/>
              <a:gd name="connsiteX1" fmla="*/ 3731293 w 3731293"/>
              <a:gd name="connsiteY1" fmla="*/ 0 h 360904"/>
              <a:gd name="connsiteX2" fmla="*/ 3731293 w 3731293"/>
              <a:gd name="connsiteY2" fmla="*/ 360904 h 360904"/>
              <a:gd name="connsiteX3" fmla="*/ 0 w 3731293"/>
              <a:gd name="connsiteY3" fmla="*/ 360904 h 360904"/>
              <a:gd name="connsiteX4" fmla="*/ 0 w 3731293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1293" h="360904">
                <a:moveTo>
                  <a:pt x="0" y="0"/>
                </a:moveTo>
                <a:lnTo>
                  <a:pt x="3731293" y="0"/>
                </a:lnTo>
                <a:lnTo>
                  <a:pt x="3731293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65152"/>
              <a:satOff val="672"/>
              <a:lumOff val="15425"/>
              <a:alphaOff val="0"/>
            </a:schemeClr>
          </a:fillRef>
          <a:effectRef idx="1">
            <a:schemeClr val="accent2">
              <a:hueOff val="-65152"/>
              <a:satOff val="672"/>
              <a:lumOff val="1542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 smtClean="0"/>
              <a:t>Estrutura da Unidade </a:t>
            </a:r>
            <a:endParaRPr lang="pt-BR" sz="1900" kern="1200" dirty="0"/>
          </a:p>
        </p:txBody>
      </p:sp>
      <p:sp>
        <p:nvSpPr>
          <p:cNvPr id="50" name="Elipse 49">
            <a:extLst>
              <a:ext uri="{FF2B5EF4-FFF2-40B4-BE49-F238E27FC236}">
                <a16:creationId xmlns="" xmlns:a16="http://schemas.microsoft.com/office/drawing/2014/main" id="{F13C1102-109A-421B-B04B-F744F3A57BC9}"/>
              </a:ext>
            </a:extLst>
          </p:cNvPr>
          <p:cNvSpPr/>
          <p:nvPr/>
        </p:nvSpPr>
        <p:spPr>
          <a:xfrm>
            <a:off x="3892348" y="1830439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-65152"/>
              <a:satOff val="672"/>
              <a:lumOff val="15425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Forma Livre: Forma 50">
            <a:extLst>
              <a:ext uri="{FF2B5EF4-FFF2-40B4-BE49-F238E27FC236}">
                <a16:creationId xmlns="" xmlns:a16="http://schemas.microsoft.com/office/drawing/2014/main" id="{D6D860A0-E40C-49E7-9CB4-451C582F225F}"/>
              </a:ext>
            </a:extLst>
          </p:cNvPr>
          <p:cNvSpPr/>
          <p:nvPr/>
        </p:nvSpPr>
        <p:spPr>
          <a:xfrm>
            <a:off x="4175099" y="2417226"/>
            <a:ext cx="3674108" cy="360904"/>
          </a:xfrm>
          <a:custGeom>
            <a:avLst/>
            <a:gdLst>
              <a:gd name="connsiteX0" fmla="*/ 0 w 3674108"/>
              <a:gd name="connsiteY0" fmla="*/ 0 h 360904"/>
              <a:gd name="connsiteX1" fmla="*/ 3674108 w 3674108"/>
              <a:gd name="connsiteY1" fmla="*/ 0 h 360904"/>
              <a:gd name="connsiteX2" fmla="*/ 3674108 w 3674108"/>
              <a:gd name="connsiteY2" fmla="*/ 360904 h 360904"/>
              <a:gd name="connsiteX3" fmla="*/ 0 w 3674108"/>
              <a:gd name="connsiteY3" fmla="*/ 360904 h 360904"/>
              <a:gd name="connsiteX4" fmla="*/ 0 w 3674108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108" h="360904">
                <a:moveTo>
                  <a:pt x="0" y="0"/>
                </a:moveTo>
                <a:lnTo>
                  <a:pt x="3674108" y="0"/>
                </a:lnTo>
                <a:lnTo>
                  <a:pt x="3674108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97728"/>
              <a:satOff val="1008"/>
              <a:lumOff val="23138"/>
              <a:alphaOff val="0"/>
            </a:schemeClr>
          </a:fillRef>
          <a:effectRef idx="1">
            <a:schemeClr val="accent2">
              <a:hueOff val="-97728"/>
              <a:satOff val="1008"/>
              <a:lumOff val="2313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 smtClean="0"/>
              <a:t>Equipe</a:t>
            </a:r>
            <a:endParaRPr lang="pt-BR" sz="1900" kern="1200" dirty="0"/>
          </a:p>
        </p:txBody>
      </p:sp>
      <p:sp>
        <p:nvSpPr>
          <p:cNvPr id="52" name="Elipse 51">
            <a:extLst>
              <a:ext uri="{FF2B5EF4-FFF2-40B4-BE49-F238E27FC236}">
                <a16:creationId xmlns="" xmlns:a16="http://schemas.microsoft.com/office/drawing/2014/main" id="{EBB1C06A-E7C3-43F9-9C09-497CCB9B7FF9}"/>
              </a:ext>
            </a:extLst>
          </p:cNvPr>
          <p:cNvSpPr/>
          <p:nvPr/>
        </p:nvSpPr>
        <p:spPr>
          <a:xfrm>
            <a:off x="3949533" y="2372113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-97728"/>
              <a:satOff val="1008"/>
              <a:lumOff val="23138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Forma Livre: Forma 52">
            <a:extLst>
              <a:ext uri="{FF2B5EF4-FFF2-40B4-BE49-F238E27FC236}">
                <a16:creationId xmlns="" xmlns:a16="http://schemas.microsoft.com/office/drawing/2014/main" id="{8E8FDD6B-2FEA-4F89-85D9-05956D577164}"/>
              </a:ext>
            </a:extLst>
          </p:cNvPr>
          <p:cNvSpPr/>
          <p:nvPr/>
        </p:nvSpPr>
        <p:spPr>
          <a:xfrm>
            <a:off x="4117913" y="2958901"/>
            <a:ext cx="3731293" cy="360904"/>
          </a:xfrm>
          <a:custGeom>
            <a:avLst/>
            <a:gdLst>
              <a:gd name="connsiteX0" fmla="*/ 0 w 3731293"/>
              <a:gd name="connsiteY0" fmla="*/ 0 h 360904"/>
              <a:gd name="connsiteX1" fmla="*/ 3731293 w 3731293"/>
              <a:gd name="connsiteY1" fmla="*/ 0 h 360904"/>
              <a:gd name="connsiteX2" fmla="*/ 3731293 w 3731293"/>
              <a:gd name="connsiteY2" fmla="*/ 360904 h 360904"/>
              <a:gd name="connsiteX3" fmla="*/ 0 w 3731293"/>
              <a:gd name="connsiteY3" fmla="*/ 360904 h 360904"/>
              <a:gd name="connsiteX4" fmla="*/ 0 w 3731293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1293" h="360904">
                <a:moveTo>
                  <a:pt x="0" y="0"/>
                </a:moveTo>
                <a:lnTo>
                  <a:pt x="3731293" y="0"/>
                </a:lnTo>
                <a:lnTo>
                  <a:pt x="3731293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30305"/>
              <a:satOff val="1344"/>
              <a:lumOff val="30850"/>
              <a:alphaOff val="0"/>
            </a:schemeClr>
          </a:fillRef>
          <a:effectRef idx="1">
            <a:schemeClr val="accent2">
              <a:hueOff val="-130305"/>
              <a:satOff val="1344"/>
              <a:lumOff val="3085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/>
              <a:t>Autonomia</a:t>
            </a:r>
          </a:p>
        </p:txBody>
      </p:sp>
      <p:sp>
        <p:nvSpPr>
          <p:cNvPr id="54" name="Elipse 53">
            <a:extLst>
              <a:ext uri="{FF2B5EF4-FFF2-40B4-BE49-F238E27FC236}">
                <a16:creationId xmlns="" xmlns:a16="http://schemas.microsoft.com/office/drawing/2014/main" id="{3D7D5167-E911-417C-97DC-1495263BF58C}"/>
              </a:ext>
            </a:extLst>
          </p:cNvPr>
          <p:cNvSpPr/>
          <p:nvPr/>
        </p:nvSpPr>
        <p:spPr>
          <a:xfrm>
            <a:off x="3892348" y="2913788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-130305"/>
              <a:satOff val="1344"/>
              <a:lumOff val="3085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Forma Livre: Forma 54">
            <a:extLst>
              <a:ext uri="{FF2B5EF4-FFF2-40B4-BE49-F238E27FC236}">
                <a16:creationId xmlns="" xmlns:a16="http://schemas.microsoft.com/office/drawing/2014/main" id="{BC7CE698-50D0-4F6C-86D9-E473CC5EAAB1}"/>
              </a:ext>
            </a:extLst>
          </p:cNvPr>
          <p:cNvSpPr/>
          <p:nvPr/>
        </p:nvSpPr>
        <p:spPr>
          <a:xfrm>
            <a:off x="3938811" y="3500178"/>
            <a:ext cx="3910395" cy="360904"/>
          </a:xfrm>
          <a:custGeom>
            <a:avLst/>
            <a:gdLst>
              <a:gd name="connsiteX0" fmla="*/ 0 w 3910395"/>
              <a:gd name="connsiteY0" fmla="*/ 0 h 360904"/>
              <a:gd name="connsiteX1" fmla="*/ 3910395 w 3910395"/>
              <a:gd name="connsiteY1" fmla="*/ 0 h 360904"/>
              <a:gd name="connsiteX2" fmla="*/ 3910395 w 3910395"/>
              <a:gd name="connsiteY2" fmla="*/ 360904 h 360904"/>
              <a:gd name="connsiteX3" fmla="*/ 0 w 3910395"/>
              <a:gd name="connsiteY3" fmla="*/ 360904 h 360904"/>
              <a:gd name="connsiteX4" fmla="*/ 0 w 3910395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395" h="360904">
                <a:moveTo>
                  <a:pt x="0" y="0"/>
                </a:moveTo>
                <a:lnTo>
                  <a:pt x="3910395" y="0"/>
                </a:lnTo>
                <a:lnTo>
                  <a:pt x="3910395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62881"/>
              <a:satOff val="1680"/>
              <a:lumOff val="38563"/>
              <a:alphaOff val="0"/>
            </a:schemeClr>
          </a:fillRef>
          <a:effectRef idx="1">
            <a:schemeClr val="accent2">
              <a:hueOff val="-162881"/>
              <a:satOff val="1680"/>
              <a:lumOff val="3856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/>
              <a:t>Reputação</a:t>
            </a:r>
          </a:p>
        </p:txBody>
      </p:sp>
      <p:sp>
        <p:nvSpPr>
          <p:cNvPr id="56" name="Elipse 55">
            <a:extLst>
              <a:ext uri="{FF2B5EF4-FFF2-40B4-BE49-F238E27FC236}">
                <a16:creationId xmlns="" xmlns:a16="http://schemas.microsoft.com/office/drawing/2014/main" id="{E01F95AB-05BE-454D-8403-9EC8D5EBBF13}"/>
              </a:ext>
            </a:extLst>
          </p:cNvPr>
          <p:cNvSpPr/>
          <p:nvPr/>
        </p:nvSpPr>
        <p:spPr>
          <a:xfrm>
            <a:off x="3713246" y="3455065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-162881"/>
              <a:satOff val="1680"/>
              <a:lumOff val="38563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Forma Livre: Forma 56">
            <a:extLst>
              <a:ext uri="{FF2B5EF4-FFF2-40B4-BE49-F238E27FC236}">
                <a16:creationId xmlns="" xmlns:a16="http://schemas.microsoft.com/office/drawing/2014/main" id="{85CE4816-B79E-42A4-A661-B915887F83B5}"/>
              </a:ext>
            </a:extLst>
          </p:cNvPr>
          <p:cNvSpPr/>
          <p:nvPr/>
        </p:nvSpPr>
        <p:spPr>
          <a:xfrm>
            <a:off x="3611980" y="4041852"/>
            <a:ext cx="4237227" cy="360904"/>
          </a:xfrm>
          <a:custGeom>
            <a:avLst/>
            <a:gdLst>
              <a:gd name="connsiteX0" fmla="*/ 0 w 4237227"/>
              <a:gd name="connsiteY0" fmla="*/ 0 h 360904"/>
              <a:gd name="connsiteX1" fmla="*/ 4237227 w 4237227"/>
              <a:gd name="connsiteY1" fmla="*/ 0 h 360904"/>
              <a:gd name="connsiteX2" fmla="*/ 4237227 w 4237227"/>
              <a:gd name="connsiteY2" fmla="*/ 360904 h 360904"/>
              <a:gd name="connsiteX3" fmla="*/ 0 w 4237227"/>
              <a:gd name="connsiteY3" fmla="*/ 360904 h 360904"/>
              <a:gd name="connsiteX4" fmla="*/ 0 w 4237227"/>
              <a:gd name="connsiteY4" fmla="*/ 0 h 3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7227" h="360904">
                <a:moveTo>
                  <a:pt x="0" y="0"/>
                </a:moveTo>
                <a:lnTo>
                  <a:pt x="4237227" y="0"/>
                </a:lnTo>
                <a:lnTo>
                  <a:pt x="4237227" y="360904"/>
                </a:lnTo>
                <a:lnTo>
                  <a:pt x="0" y="36090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95457"/>
              <a:satOff val="2016"/>
              <a:lumOff val="46275"/>
              <a:alphaOff val="0"/>
            </a:schemeClr>
          </a:fillRef>
          <a:effectRef idx="1">
            <a:schemeClr val="accent2">
              <a:hueOff val="-195457"/>
              <a:satOff val="2016"/>
              <a:lumOff val="4627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6468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/>
              <a:t>Recursos financeiros e tecnológicos</a:t>
            </a:r>
          </a:p>
        </p:txBody>
      </p:sp>
      <p:sp>
        <p:nvSpPr>
          <p:cNvPr id="58" name="Elipse 57">
            <a:extLst>
              <a:ext uri="{FF2B5EF4-FFF2-40B4-BE49-F238E27FC236}">
                <a16:creationId xmlns="" xmlns:a16="http://schemas.microsoft.com/office/drawing/2014/main" id="{44389075-B18C-4D24-B2CF-2D39E72D8FE6}"/>
              </a:ext>
            </a:extLst>
          </p:cNvPr>
          <p:cNvSpPr/>
          <p:nvPr/>
        </p:nvSpPr>
        <p:spPr>
          <a:xfrm>
            <a:off x="3386414" y="3996739"/>
            <a:ext cx="451130" cy="451130"/>
          </a:xfrm>
          <a:prstGeom prst="ellipse">
            <a:avLst/>
          </a:prstGeom>
        </p:spPr>
        <p:style>
          <a:lnRef idx="1">
            <a:schemeClr val="accent2">
              <a:hueOff val="-195457"/>
              <a:satOff val="2016"/>
              <a:lumOff val="46275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461E06D-4C2D-4877-A008-60DC02BF31CA}"/>
              </a:ext>
            </a:extLst>
          </p:cNvPr>
          <p:cNvSpPr txBox="1"/>
          <p:nvPr/>
        </p:nvSpPr>
        <p:spPr>
          <a:xfrm>
            <a:off x="320112" y="2041479"/>
            <a:ext cx="3359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Capacidade de a unidade de </a:t>
            </a:r>
            <a:r>
              <a:rPr lang="pt-BR" sz="1600" b="1" dirty="0"/>
              <a:t>gestão de pessoas responder às demandas </a:t>
            </a:r>
            <a:r>
              <a:rPr lang="pt-BR" sz="1600" dirty="0"/>
              <a:t>oriundas da alta gestão, do corpo gestor e dos trabalhadores.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9A3C72E-8B7D-439C-BCD7-BA1B40E8AD4A}"/>
              </a:ext>
            </a:extLst>
          </p:cNvPr>
          <p:cNvSpPr txBox="1"/>
          <p:nvPr/>
        </p:nvSpPr>
        <p:spPr>
          <a:xfrm>
            <a:off x="655185" y="1600879"/>
            <a:ext cx="312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4">
                    <a:lumMod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FATORES SETORIAIS</a:t>
            </a:r>
          </a:p>
        </p:txBody>
      </p:sp>
      <p:grpSp>
        <p:nvGrpSpPr>
          <p:cNvPr id="9" name="Google Shape;631;p37">
            <a:extLst>
              <a:ext uri="{FF2B5EF4-FFF2-40B4-BE49-F238E27FC236}">
                <a16:creationId xmlns="" xmlns:a16="http://schemas.microsoft.com/office/drawing/2014/main" id="{BE4D9FC2-605D-4A42-AC66-EC2B45E6BDB5}"/>
              </a:ext>
            </a:extLst>
          </p:cNvPr>
          <p:cNvGrpSpPr/>
          <p:nvPr/>
        </p:nvGrpSpPr>
        <p:grpSpPr>
          <a:xfrm>
            <a:off x="3457986" y="825483"/>
            <a:ext cx="323793" cy="299525"/>
            <a:chOff x="5961125" y="1623900"/>
            <a:chExt cx="427450" cy="448175"/>
          </a:xfrm>
        </p:grpSpPr>
        <p:sp>
          <p:nvSpPr>
            <p:cNvPr id="10" name="Google Shape;632;p37">
              <a:extLst>
                <a:ext uri="{FF2B5EF4-FFF2-40B4-BE49-F238E27FC236}">
                  <a16:creationId xmlns="" xmlns:a16="http://schemas.microsoft.com/office/drawing/2014/main" id="{2CA2336A-4289-4247-95F8-4C1A05293A80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633;p37">
              <a:extLst>
                <a:ext uri="{FF2B5EF4-FFF2-40B4-BE49-F238E27FC236}">
                  <a16:creationId xmlns="" xmlns:a16="http://schemas.microsoft.com/office/drawing/2014/main" id="{DF465D1D-0230-4737-ABE9-1F3ABEB1FBBD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634;p37">
              <a:extLst>
                <a:ext uri="{FF2B5EF4-FFF2-40B4-BE49-F238E27FC236}">
                  <a16:creationId xmlns="" xmlns:a16="http://schemas.microsoft.com/office/drawing/2014/main" id="{E0F9D2E8-2162-4906-AE88-5C5148523C09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5;p37">
              <a:extLst>
                <a:ext uri="{FF2B5EF4-FFF2-40B4-BE49-F238E27FC236}">
                  <a16:creationId xmlns="" xmlns:a16="http://schemas.microsoft.com/office/drawing/2014/main" id="{B53DD9C8-7FF1-484C-8AB4-7B35A7BFBDFC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6;p37">
              <a:extLst>
                <a:ext uri="{FF2B5EF4-FFF2-40B4-BE49-F238E27FC236}">
                  <a16:creationId xmlns="" xmlns:a16="http://schemas.microsoft.com/office/drawing/2014/main" id="{927E7539-1BC6-4859-8D26-EC949A855C82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7;p37">
              <a:extLst>
                <a:ext uri="{FF2B5EF4-FFF2-40B4-BE49-F238E27FC236}">
                  <a16:creationId xmlns="" xmlns:a16="http://schemas.microsoft.com/office/drawing/2014/main" id="{D296A93B-A3D6-4654-AE77-62D59D2200B2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8;p37">
              <a:extLst>
                <a:ext uri="{FF2B5EF4-FFF2-40B4-BE49-F238E27FC236}">
                  <a16:creationId xmlns="" xmlns:a16="http://schemas.microsoft.com/office/drawing/2014/main" id="{CA58E33C-2552-443F-861A-1B5801B907D4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" name="Google Shape;945;p37">
            <a:extLst>
              <a:ext uri="{FF2B5EF4-FFF2-40B4-BE49-F238E27FC236}">
                <a16:creationId xmlns="" xmlns:a16="http://schemas.microsoft.com/office/drawing/2014/main" id="{303330BC-6624-4167-AEC3-20ACD4E1BBA2}"/>
              </a:ext>
            </a:extLst>
          </p:cNvPr>
          <p:cNvGrpSpPr/>
          <p:nvPr/>
        </p:nvGrpSpPr>
        <p:grpSpPr>
          <a:xfrm>
            <a:off x="3976461" y="1933310"/>
            <a:ext cx="268162" cy="264069"/>
            <a:chOff x="5233525" y="4954450"/>
            <a:chExt cx="538275" cy="516350"/>
          </a:xfrm>
        </p:grpSpPr>
        <p:sp>
          <p:nvSpPr>
            <p:cNvPr id="18" name="Google Shape;946;p37">
              <a:extLst>
                <a:ext uri="{FF2B5EF4-FFF2-40B4-BE49-F238E27FC236}">
                  <a16:creationId xmlns="" xmlns:a16="http://schemas.microsoft.com/office/drawing/2014/main" id="{9F02EF5A-42E7-4BCF-BBD5-7CBA0AD49BAE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7;p37">
              <a:extLst>
                <a:ext uri="{FF2B5EF4-FFF2-40B4-BE49-F238E27FC236}">
                  <a16:creationId xmlns="" xmlns:a16="http://schemas.microsoft.com/office/drawing/2014/main" id="{ABAB4FD5-6CBD-450C-AD93-0C36A80ABAA9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8;p37">
              <a:extLst>
                <a:ext uri="{FF2B5EF4-FFF2-40B4-BE49-F238E27FC236}">
                  <a16:creationId xmlns="" xmlns:a16="http://schemas.microsoft.com/office/drawing/2014/main" id="{9B3EFA03-662A-4293-96B5-69B278C07667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49;p37">
              <a:extLst>
                <a:ext uri="{FF2B5EF4-FFF2-40B4-BE49-F238E27FC236}">
                  <a16:creationId xmlns="" xmlns:a16="http://schemas.microsoft.com/office/drawing/2014/main" id="{2C9F1644-87A2-4832-8DD7-5DFE70898F1E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50;p37">
              <a:extLst>
                <a:ext uri="{FF2B5EF4-FFF2-40B4-BE49-F238E27FC236}">
                  <a16:creationId xmlns="" xmlns:a16="http://schemas.microsoft.com/office/drawing/2014/main" id="{86B2466A-F9E1-4428-9DF7-770F0863B56B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51;p37">
              <a:extLst>
                <a:ext uri="{FF2B5EF4-FFF2-40B4-BE49-F238E27FC236}">
                  <a16:creationId xmlns="" xmlns:a16="http://schemas.microsoft.com/office/drawing/2014/main" id="{184B4BDB-A66C-4241-BCD5-2F2E766A841E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52;p37">
              <a:extLst>
                <a:ext uri="{FF2B5EF4-FFF2-40B4-BE49-F238E27FC236}">
                  <a16:creationId xmlns="" xmlns:a16="http://schemas.microsoft.com/office/drawing/2014/main" id="{49CA6829-7B22-44FB-A048-3F523AD324E7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53;p37">
              <a:extLst>
                <a:ext uri="{FF2B5EF4-FFF2-40B4-BE49-F238E27FC236}">
                  <a16:creationId xmlns="" xmlns:a16="http://schemas.microsoft.com/office/drawing/2014/main" id="{181A7B55-9242-4E08-B75F-FD107FC01B61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54;p37">
              <a:extLst>
                <a:ext uri="{FF2B5EF4-FFF2-40B4-BE49-F238E27FC236}">
                  <a16:creationId xmlns="" xmlns:a16="http://schemas.microsoft.com/office/drawing/2014/main" id="{C64B14F1-C41F-4AD3-8185-43C061FF7BB7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55;p37">
              <a:extLst>
                <a:ext uri="{FF2B5EF4-FFF2-40B4-BE49-F238E27FC236}">
                  <a16:creationId xmlns="" xmlns:a16="http://schemas.microsoft.com/office/drawing/2014/main" id="{D2B4DC0C-69B6-45E8-9B37-8E6BF23CF498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56;p37">
              <a:extLst>
                <a:ext uri="{FF2B5EF4-FFF2-40B4-BE49-F238E27FC236}">
                  <a16:creationId xmlns="" xmlns:a16="http://schemas.microsoft.com/office/drawing/2014/main" id="{900BCCFB-738D-47E5-AF85-0C02D6AB2BCD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678;p37">
            <a:extLst>
              <a:ext uri="{FF2B5EF4-FFF2-40B4-BE49-F238E27FC236}">
                <a16:creationId xmlns="" xmlns:a16="http://schemas.microsoft.com/office/drawing/2014/main" id="{12522A99-F44C-47FE-9289-4104259C9BCC}"/>
              </a:ext>
            </a:extLst>
          </p:cNvPr>
          <p:cNvSpPr/>
          <p:nvPr/>
        </p:nvSpPr>
        <p:spPr>
          <a:xfrm>
            <a:off x="4032906" y="2471687"/>
            <a:ext cx="268162" cy="253864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693;p37">
            <a:extLst>
              <a:ext uri="{FF2B5EF4-FFF2-40B4-BE49-F238E27FC236}">
                <a16:creationId xmlns="" xmlns:a16="http://schemas.microsoft.com/office/drawing/2014/main" id="{F8951563-F848-4AD1-ADDD-C599678C2461}"/>
              </a:ext>
            </a:extLst>
          </p:cNvPr>
          <p:cNvGrpSpPr/>
          <p:nvPr/>
        </p:nvGrpSpPr>
        <p:grpSpPr>
          <a:xfrm>
            <a:off x="3481475" y="4112383"/>
            <a:ext cx="277726" cy="230376"/>
            <a:chOff x="2583100" y="2973775"/>
            <a:chExt cx="461550" cy="437200"/>
          </a:xfrm>
        </p:grpSpPr>
        <p:sp>
          <p:nvSpPr>
            <p:cNvPr id="31" name="Google Shape;694;p37">
              <a:extLst>
                <a:ext uri="{FF2B5EF4-FFF2-40B4-BE49-F238E27FC236}">
                  <a16:creationId xmlns="" xmlns:a16="http://schemas.microsoft.com/office/drawing/2014/main" id="{F926CA6E-A7E2-42D7-A842-EAB63123F29E}"/>
                </a:ext>
              </a:extLst>
            </p:cNvPr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95;p37">
              <a:extLst>
                <a:ext uri="{FF2B5EF4-FFF2-40B4-BE49-F238E27FC236}">
                  <a16:creationId xmlns="" xmlns:a16="http://schemas.microsoft.com/office/drawing/2014/main" id="{CE57AEDA-F114-4DAD-A8DF-899091E52662}"/>
                </a:ext>
              </a:extLst>
            </p:cNvPr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586;p37">
            <a:extLst>
              <a:ext uri="{FF2B5EF4-FFF2-40B4-BE49-F238E27FC236}">
                <a16:creationId xmlns="" xmlns:a16="http://schemas.microsoft.com/office/drawing/2014/main" id="{C55D8FB3-2895-406A-ABB7-68C7A6E779D2}"/>
              </a:ext>
            </a:extLst>
          </p:cNvPr>
          <p:cNvSpPr/>
          <p:nvPr/>
        </p:nvSpPr>
        <p:spPr>
          <a:xfrm>
            <a:off x="3796368" y="3568920"/>
            <a:ext cx="324930" cy="216156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901;p37">
            <a:extLst>
              <a:ext uri="{FF2B5EF4-FFF2-40B4-BE49-F238E27FC236}">
                <a16:creationId xmlns="" xmlns:a16="http://schemas.microsoft.com/office/drawing/2014/main" id="{54422AD9-1D7F-45BD-A043-A15D08DF5E11}"/>
              </a:ext>
            </a:extLst>
          </p:cNvPr>
          <p:cNvGrpSpPr/>
          <p:nvPr/>
        </p:nvGrpSpPr>
        <p:grpSpPr>
          <a:xfrm>
            <a:off x="4032338" y="2984773"/>
            <a:ext cx="194640" cy="308587"/>
            <a:chOff x="6718575" y="2318625"/>
            <a:chExt cx="256950" cy="407375"/>
          </a:xfrm>
        </p:grpSpPr>
        <p:sp>
          <p:nvSpPr>
            <p:cNvPr id="35" name="Google Shape;902;p37">
              <a:extLst>
                <a:ext uri="{FF2B5EF4-FFF2-40B4-BE49-F238E27FC236}">
                  <a16:creationId xmlns="" xmlns:a16="http://schemas.microsoft.com/office/drawing/2014/main" id="{5555F548-DD83-4084-B618-2D04A5990158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3;p37">
              <a:extLst>
                <a:ext uri="{FF2B5EF4-FFF2-40B4-BE49-F238E27FC236}">
                  <a16:creationId xmlns="" xmlns:a16="http://schemas.microsoft.com/office/drawing/2014/main" id="{E29C5DBE-937A-499C-B289-A7B6D26A0372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4;p37">
              <a:extLst>
                <a:ext uri="{FF2B5EF4-FFF2-40B4-BE49-F238E27FC236}">
                  <a16:creationId xmlns="" xmlns:a16="http://schemas.microsoft.com/office/drawing/2014/main" id="{4BC60AE0-0E21-4D1C-A55D-F625D4DDFB91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5;p37">
              <a:extLst>
                <a:ext uri="{FF2B5EF4-FFF2-40B4-BE49-F238E27FC236}">
                  <a16:creationId xmlns="" xmlns:a16="http://schemas.microsoft.com/office/drawing/2014/main" id="{8BDE0FBF-B28E-476E-B6B5-FFCB8E1DC763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6;p37">
              <a:extLst>
                <a:ext uri="{FF2B5EF4-FFF2-40B4-BE49-F238E27FC236}">
                  <a16:creationId xmlns="" xmlns:a16="http://schemas.microsoft.com/office/drawing/2014/main" id="{147F4154-EFFC-4841-8413-13D55A9470EC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07;p37">
              <a:extLst>
                <a:ext uri="{FF2B5EF4-FFF2-40B4-BE49-F238E27FC236}">
                  <a16:creationId xmlns="" xmlns:a16="http://schemas.microsoft.com/office/drawing/2014/main" id="{F7C6322D-05B8-4943-957F-B98D9258F1C6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08;p37">
              <a:extLst>
                <a:ext uri="{FF2B5EF4-FFF2-40B4-BE49-F238E27FC236}">
                  <a16:creationId xmlns="" xmlns:a16="http://schemas.microsoft.com/office/drawing/2014/main" id="{C3184844-D949-45F3-A09A-1CB06756C596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09;p37">
              <a:extLst>
                <a:ext uri="{FF2B5EF4-FFF2-40B4-BE49-F238E27FC236}">
                  <a16:creationId xmlns="" xmlns:a16="http://schemas.microsoft.com/office/drawing/2014/main" id="{AF099E34-00D8-49F2-B79A-41DEBB0E96A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618;p37">
            <a:extLst>
              <a:ext uri="{FF2B5EF4-FFF2-40B4-BE49-F238E27FC236}">
                <a16:creationId xmlns="" xmlns:a16="http://schemas.microsoft.com/office/drawing/2014/main" id="{BBD98ECD-80B4-4321-A659-496921B1F9AB}"/>
              </a:ext>
            </a:extLst>
          </p:cNvPr>
          <p:cNvSpPr/>
          <p:nvPr/>
        </p:nvSpPr>
        <p:spPr>
          <a:xfrm>
            <a:off x="3808496" y="1388807"/>
            <a:ext cx="285391" cy="240715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4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1" grpId="0" animBg="1"/>
      <p:bldP spid="53" grpId="0" animBg="1"/>
      <p:bldP spid="55" grpId="0" animBg="1"/>
      <p:bldP spid="57" grpId="0" animBg="1"/>
      <p:bldP spid="29" grpId="0" animBg="1"/>
      <p:bldP spid="33" grpId="0" animBg="1"/>
      <p:bldP spid="43" grpId="0" animBg="1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461</Words>
  <Application>Microsoft Office PowerPoint</Application>
  <PresentationFormat>Apresentação na tela (16:9)</PresentationFormat>
  <Paragraphs>98</Paragraphs>
  <Slides>11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Roboto Condensed</vt:lpstr>
      <vt:lpstr>Arial</vt:lpstr>
      <vt:lpstr>Roboto Condensed Light</vt:lpstr>
      <vt:lpstr>Aileron Regular</vt:lpstr>
      <vt:lpstr>Calibri</vt:lpstr>
      <vt:lpstr>Arvo</vt:lpstr>
      <vt:lpstr>Times New Roman</vt:lpstr>
      <vt:lpstr>Salerio template</vt:lpstr>
      <vt:lpstr>Desafios da Gestão de Pessoas no Setor Público</vt:lpstr>
      <vt:lpstr>Implementação e Inovação em Práticas de GP</vt:lpstr>
      <vt:lpstr>Implementação e Inovação em Práticas de GP</vt:lpstr>
      <vt:lpstr>Pressupostos e Desafios</vt:lpstr>
      <vt:lpstr>Fatores Contextuais para a GP no Setor Público</vt:lpstr>
      <vt:lpstr>Apresentação do PowerPoint</vt:lpstr>
      <vt:lpstr>FATORES SETORIAIS</vt:lpstr>
      <vt:lpstr>FATORES SETORIAIS</vt:lpstr>
      <vt:lpstr>FATORES SETORIAIS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Gestão Estratégica de Pessoas na Administração Pública Brasileira</dc:title>
  <dc:creator>Luciana Graziani</dc:creator>
  <cp:lastModifiedBy>Bruna Brasil Fraga Silva</cp:lastModifiedBy>
  <cp:revision>55</cp:revision>
  <dcterms:modified xsi:type="dcterms:W3CDTF">2019-10-29T16:46:36Z</dcterms:modified>
</cp:coreProperties>
</file>