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3"/>
  </p:notesMasterIdLst>
  <p:sldIdLst>
    <p:sldId id="300" r:id="rId2"/>
    <p:sldId id="296" r:id="rId3"/>
    <p:sldId id="297" r:id="rId4"/>
    <p:sldId id="298" r:id="rId5"/>
    <p:sldId id="299" r:id="rId6"/>
    <p:sldId id="285" r:id="rId7"/>
    <p:sldId id="293" r:id="rId8"/>
    <p:sldId id="291" r:id="rId9"/>
    <p:sldId id="294" r:id="rId10"/>
    <p:sldId id="295" r:id="rId11"/>
    <p:sldId id="258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 Carolina Alencastro Dal Ben" initials="ACADB" lastIdx="1" clrIdx="0">
    <p:extLst>
      <p:ext uri="{19B8F6BF-5375-455C-9EA6-DF929625EA0E}">
        <p15:presenceInfo xmlns:p15="http://schemas.microsoft.com/office/powerpoint/2012/main" userId="S-1-5-21-3823220882-3813106159-3648312854-351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F50"/>
    <a:srgbClr val="0058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4" d="100"/>
          <a:sy n="74" d="100"/>
        </p:scale>
        <p:origin x="2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D8C868-5938-4190-8BA1-3E97CA22B716}" type="datetimeFigureOut">
              <a:rPr lang="pt-BR" smtClean="0"/>
              <a:t>29/10/2019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D6B7CD-3DC1-4C3B-9B53-6F16503827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1538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BE566-17FF-42E8-BE21-D1AB9F2040E9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5735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5872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906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29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1976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939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29/10/2019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8628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29/10/2019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21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29/10/2019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6649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29/10/2019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382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29/10/2019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9255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29/10/2019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251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0E721-4F8D-4661-BBF4-F997E8D989BD}" type="datetimeFigureOut">
              <a:rPr lang="pt-BR" smtClean="0"/>
              <a:t>29/10/2019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335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svg"/><Relationship Id="rId5" Type="http://schemas.openxmlformats.org/officeDocument/2006/relationships/image" Target="../media/image11.png"/><Relationship Id="rId10" Type="http://schemas.openxmlformats.org/officeDocument/2006/relationships/image" Target="../media/image17.svg"/><Relationship Id="rId4" Type="http://schemas.openxmlformats.org/officeDocument/2006/relationships/image" Target="../media/image10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19148" y="1682741"/>
            <a:ext cx="7641005" cy="3152454"/>
          </a:xfrm>
        </p:spPr>
        <p:txBody>
          <a:bodyPr>
            <a:normAutofit fontScale="90000"/>
          </a:bodyPr>
          <a:lstStyle/>
          <a:p>
            <a:pPr algn="l"/>
            <a:r>
              <a:rPr lang="pt-BR" sz="5300" kern="0" dirty="0">
                <a:latin typeface="Arial Black" panose="020B0A04020102020204" pitchFamily="34" charset="0"/>
                <a:cs typeface="Arial Black"/>
              </a:rPr>
              <a:t>Desafios da Gestão de Pessoas na </a:t>
            </a:r>
            <a:r>
              <a:rPr lang="pt-BR" sz="5300" kern="0" dirty="0" smtClean="0">
                <a:latin typeface="Arial Black" panose="020B0A04020102020204" pitchFamily="34" charset="0"/>
                <a:cs typeface="Arial Black"/>
              </a:rPr>
              <a:t>Administração </a:t>
            </a:r>
            <a:r>
              <a:rPr lang="pt-BR" sz="5300" kern="0" dirty="0">
                <a:latin typeface="Arial Black" panose="020B0A04020102020204" pitchFamily="34" charset="0"/>
                <a:cs typeface="Arial Black"/>
              </a:rPr>
              <a:t>Pública Federal</a:t>
            </a:r>
            <a:r>
              <a:rPr lang="pt-BR" kern="0" dirty="0">
                <a:latin typeface="Calibri Light" panose="020F0302020204030204" pitchFamily="34" charset="0"/>
                <a:cs typeface="Arial Black"/>
              </a:rPr>
              <a:t/>
            </a:r>
            <a:br>
              <a:rPr lang="pt-BR" kern="0" dirty="0">
                <a:latin typeface="Calibri Light" panose="020F0302020204030204" pitchFamily="34" charset="0"/>
                <a:cs typeface="Arial Black"/>
              </a:rPr>
            </a:br>
            <a:endParaRPr lang="pt-BR" sz="3200" dirty="0">
              <a:solidFill>
                <a:srgbClr val="005825"/>
              </a:solidFill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66001" y="162072"/>
            <a:ext cx="8035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latin typeface="Arial Black" panose="020B0A04020102020204" pitchFamily="34" charset="0"/>
              </a:rPr>
              <a:t>SECRETARIA DE GESTÃO E DESEMPENHO DE PESSOAL - SGP </a:t>
            </a:r>
          </a:p>
        </p:txBody>
      </p:sp>
    </p:spTree>
    <p:extLst>
      <p:ext uri="{BB962C8B-B14F-4D97-AF65-F5344CB8AC3E}">
        <p14:creationId xmlns:p14="http://schemas.microsoft.com/office/powerpoint/2010/main" val="1902338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23"/>
          <p:cNvSpPr/>
          <p:nvPr/>
        </p:nvSpPr>
        <p:spPr>
          <a:xfrm>
            <a:off x="854676" y="2483999"/>
            <a:ext cx="4962173" cy="9698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9" name="Group 7"/>
          <p:cNvGrpSpPr/>
          <p:nvPr/>
        </p:nvGrpSpPr>
        <p:grpSpPr>
          <a:xfrm>
            <a:off x="743839" y="2387033"/>
            <a:ext cx="4909237" cy="969818"/>
            <a:chOff x="3925455" y="1191491"/>
            <a:chExt cx="4909237" cy="969818"/>
          </a:xfrm>
        </p:grpSpPr>
        <p:sp>
          <p:nvSpPr>
            <p:cNvPr id="132" name="Rectangle 4"/>
            <p:cNvSpPr/>
            <p:nvPr/>
          </p:nvSpPr>
          <p:spPr>
            <a:xfrm>
              <a:off x="4895271" y="1191491"/>
              <a:ext cx="3939421" cy="9698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3" name="Group 6"/>
            <p:cNvGrpSpPr/>
            <p:nvPr/>
          </p:nvGrpSpPr>
          <p:grpSpPr>
            <a:xfrm>
              <a:off x="3925455" y="1191491"/>
              <a:ext cx="1178646" cy="969818"/>
              <a:chOff x="3925455" y="1191491"/>
              <a:chExt cx="1178646" cy="969818"/>
            </a:xfrm>
          </p:grpSpPr>
          <p:sp>
            <p:nvSpPr>
              <p:cNvPr id="134" name="Rectangle 3"/>
              <p:cNvSpPr/>
              <p:nvPr/>
            </p:nvSpPr>
            <p:spPr>
              <a:xfrm>
                <a:off x="3925455" y="1191491"/>
                <a:ext cx="969818" cy="969818"/>
              </a:xfrm>
              <a:prstGeom prst="rect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5" name="Isosceles Triangle 5"/>
              <p:cNvSpPr/>
              <p:nvPr/>
            </p:nvSpPr>
            <p:spPr>
              <a:xfrm rot="5400000">
                <a:off x="4803124" y="1537059"/>
                <a:ext cx="323272" cy="278683"/>
              </a:xfrm>
              <a:prstGeom prst="triangle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1" name="Group 27"/>
          <p:cNvGrpSpPr/>
          <p:nvPr/>
        </p:nvGrpSpPr>
        <p:grpSpPr>
          <a:xfrm>
            <a:off x="2020989" y="2414743"/>
            <a:ext cx="3906697" cy="917625"/>
            <a:chOff x="4465375" y="1164120"/>
            <a:chExt cx="3906697" cy="917625"/>
          </a:xfrm>
        </p:grpSpPr>
        <p:sp>
          <p:nvSpPr>
            <p:cNvPr id="152" name="TextBox 25"/>
            <p:cNvSpPr txBox="1"/>
            <p:nvPr/>
          </p:nvSpPr>
          <p:spPr>
            <a:xfrm>
              <a:off x="4481981" y="1164120"/>
              <a:ext cx="3890091" cy="384721"/>
            </a:xfrm>
            <a:prstGeom prst="rect">
              <a:avLst/>
            </a:prstGeom>
            <a:noFill/>
          </p:spPr>
          <p:txBody>
            <a:bodyPr wrap="square" lIns="0" rtlCol="0" anchor="b">
              <a:spAutoFit/>
            </a:bodyPr>
            <a:lstStyle/>
            <a:p>
              <a:r>
                <a:rPr lang="en-US" sz="1900" b="1" dirty="0" err="1"/>
                <a:t>Política</a:t>
              </a:r>
              <a:r>
                <a:rPr lang="en-US" sz="1900" b="1" dirty="0"/>
                <a:t> </a:t>
              </a:r>
              <a:r>
                <a:rPr lang="en-US" sz="1900" b="1" dirty="0" err="1"/>
                <a:t>Nac</a:t>
              </a:r>
              <a:r>
                <a:rPr lang="en-US" sz="1900" b="1" dirty="0"/>
                <a:t>. de </a:t>
              </a:r>
              <a:r>
                <a:rPr lang="en-US" sz="1900" b="1" dirty="0" err="1"/>
                <a:t>Desenv</a:t>
              </a:r>
              <a:r>
                <a:rPr lang="en-US" sz="1900" b="1" dirty="0"/>
                <a:t>. de Pessoas</a:t>
              </a:r>
            </a:p>
          </p:txBody>
        </p:sp>
        <p:sp>
          <p:nvSpPr>
            <p:cNvPr id="153" name="TextBox 26"/>
            <p:cNvSpPr txBox="1"/>
            <p:nvPr/>
          </p:nvSpPr>
          <p:spPr>
            <a:xfrm>
              <a:off x="4465375" y="1496970"/>
              <a:ext cx="3410763" cy="58477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pt-BR" sz="1600" i="1" dirty="0"/>
                <a:t>novas diretrizes para o desenvolvimento efetivo dos servidores</a:t>
              </a:r>
              <a:endPara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38" name="Rectangle 23"/>
          <p:cNvSpPr/>
          <p:nvPr/>
        </p:nvSpPr>
        <p:spPr>
          <a:xfrm>
            <a:off x="853995" y="4966106"/>
            <a:ext cx="4962173" cy="9698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9" name="Group 7"/>
          <p:cNvGrpSpPr/>
          <p:nvPr/>
        </p:nvGrpSpPr>
        <p:grpSpPr>
          <a:xfrm>
            <a:off x="743158" y="4869140"/>
            <a:ext cx="4909237" cy="969818"/>
            <a:chOff x="3925455" y="1191491"/>
            <a:chExt cx="4909237" cy="969818"/>
          </a:xfrm>
        </p:grpSpPr>
        <p:sp>
          <p:nvSpPr>
            <p:cNvPr id="240" name="Rectangle 4"/>
            <p:cNvSpPr/>
            <p:nvPr/>
          </p:nvSpPr>
          <p:spPr>
            <a:xfrm>
              <a:off x="4895271" y="1191491"/>
              <a:ext cx="3939421" cy="9698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1" name="Group 6"/>
            <p:cNvGrpSpPr/>
            <p:nvPr/>
          </p:nvGrpSpPr>
          <p:grpSpPr>
            <a:xfrm>
              <a:off x="3925455" y="1191491"/>
              <a:ext cx="1178646" cy="969818"/>
              <a:chOff x="3925455" y="1191491"/>
              <a:chExt cx="1178646" cy="969818"/>
            </a:xfrm>
          </p:grpSpPr>
          <p:sp>
            <p:nvSpPr>
              <p:cNvPr id="242" name="Rectangle 3"/>
              <p:cNvSpPr/>
              <p:nvPr/>
            </p:nvSpPr>
            <p:spPr>
              <a:xfrm>
                <a:off x="3925455" y="1191491"/>
                <a:ext cx="969818" cy="969818"/>
              </a:xfrm>
              <a:prstGeom prst="rect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43" name="Isosceles Triangle 5"/>
              <p:cNvSpPr/>
              <p:nvPr/>
            </p:nvSpPr>
            <p:spPr>
              <a:xfrm rot="5400000">
                <a:off x="4803124" y="1537059"/>
                <a:ext cx="323272" cy="278683"/>
              </a:xfrm>
              <a:prstGeom prst="triangle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44" name="Group 27"/>
          <p:cNvGrpSpPr/>
          <p:nvPr/>
        </p:nvGrpSpPr>
        <p:grpSpPr>
          <a:xfrm>
            <a:off x="2036915" y="4875814"/>
            <a:ext cx="3410763" cy="882811"/>
            <a:chOff x="4481982" y="1143084"/>
            <a:chExt cx="3410763" cy="882811"/>
          </a:xfrm>
        </p:grpSpPr>
        <p:sp>
          <p:nvSpPr>
            <p:cNvPr id="245" name="TextBox 25"/>
            <p:cNvSpPr txBox="1"/>
            <p:nvPr/>
          </p:nvSpPr>
          <p:spPr>
            <a:xfrm>
              <a:off x="4481982" y="1143084"/>
              <a:ext cx="2937088" cy="384721"/>
            </a:xfrm>
            <a:prstGeom prst="rect">
              <a:avLst/>
            </a:prstGeom>
            <a:noFill/>
          </p:spPr>
          <p:txBody>
            <a:bodyPr wrap="square" lIns="0" rtlCol="0" anchor="b">
              <a:spAutoFit/>
            </a:bodyPr>
            <a:lstStyle/>
            <a:p>
              <a:r>
                <a:rPr lang="pt-BR" sz="1900" b="1" dirty="0"/>
                <a:t>Pesquisa de Clima</a:t>
              </a:r>
            </a:p>
          </p:txBody>
        </p:sp>
        <p:sp>
          <p:nvSpPr>
            <p:cNvPr id="246" name="TextBox 26"/>
            <p:cNvSpPr txBox="1"/>
            <p:nvPr/>
          </p:nvSpPr>
          <p:spPr>
            <a:xfrm>
              <a:off x="4481982" y="1441120"/>
              <a:ext cx="3410763" cy="58477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pt-BR" sz="1600" i="1" dirty="0"/>
                <a:t>diagnóstico da realidade atual, servindo para melhorias contínuas</a:t>
              </a:r>
              <a:endParaRPr lang="en-US" sz="1600" dirty="0"/>
            </a:p>
          </p:txBody>
        </p:sp>
      </p:grpSp>
      <p:sp>
        <p:nvSpPr>
          <p:cNvPr id="278" name="Rectangle 23"/>
          <p:cNvSpPr/>
          <p:nvPr/>
        </p:nvSpPr>
        <p:spPr>
          <a:xfrm>
            <a:off x="6389713" y="2507134"/>
            <a:ext cx="4962173" cy="9698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9" name="Group 7"/>
          <p:cNvGrpSpPr/>
          <p:nvPr/>
        </p:nvGrpSpPr>
        <p:grpSpPr>
          <a:xfrm>
            <a:off x="6278876" y="2410168"/>
            <a:ext cx="4909237" cy="969818"/>
            <a:chOff x="3925455" y="1191491"/>
            <a:chExt cx="4909237" cy="969818"/>
          </a:xfrm>
        </p:grpSpPr>
        <p:sp>
          <p:nvSpPr>
            <p:cNvPr id="280" name="Rectangle 4"/>
            <p:cNvSpPr/>
            <p:nvPr/>
          </p:nvSpPr>
          <p:spPr>
            <a:xfrm>
              <a:off x="4895271" y="1191491"/>
              <a:ext cx="3939421" cy="9698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81" name="Group 6"/>
            <p:cNvGrpSpPr/>
            <p:nvPr/>
          </p:nvGrpSpPr>
          <p:grpSpPr>
            <a:xfrm>
              <a:off x="3925455" y="1191491"/>
              <a:ext cx="1178646" cy="969818"/>
              <a:chOff x="3925455" y="1191491"/>
              <a:chExt cx="1178646" cy="969818"/>
            </a:xfrm>
          </p:grpSpPr>
          <p:sp>
            <p:nvSpPr>
              <p:cNvPr id="282" name="Rectangle 3"/>
              <p:cNvSpPr/>
              <p:nvPr/>
            </p:nvSpPr>
            <p:spPr>
              <a:xfrm>
                <a:off x="3925455" y="1191491"/>
                <a:ext cx="969818" cy="969818"/>
              </a:xfrm>
              <a:prstGeom prst="rect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83" name="Isosceles Triangle 5"/>
              <p:cNvSpPr/>
              <p:nvPr/>
            </p:nvSpPr>
            <p:spPr>
              <a:xfrm rot="5400000">
                <a:off x="4803124" y="1537059"/>
                <a:ext cx="323272" cy="278683"/>
              </a:xfrm>
              <a:prstGeom prst="triangle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84" name="Group 27"/>
          <p:cNvGrpSpPr/>
          <p:nvPr/>
        </p:nvGrpSpPr>
        <p:grpSpPr>
          <a:xfrm>
            <a:off x="7572633" y="2416842"/>
            <a:ext cx="3410763" cy="882811"/>
            <a:chOff x="4481982" y="1143084"/>
            <a:chExt cx="3410763" cy="882811"/>
          </a:xfrm>
        </p:grpSpPr>
        <p:sp>
          <p:nvSpPr>
            <p:cNvPr id="285" name="TextBox 25"/>
            <p:cNvSpPr txBox="1"/>
            <p:nvPr/>
          </p:nvSpPr>
          <p:spPr>
            <a:xfrm>
              <a:off x="4481982" y="1143084"/>
              <a:ext cx="3333492" cy="384721"/>
            </a:xfrm>
            <a:prstGeom prst="rect">
              <a:avLst/>
            </a:prstGeom>
            <a:noFill/>
          </p:spPr>
          <p:txBody>
            <a:bodyPr wrap="square" lIns="0" rtlCol="0" anchor="b">
              <a:spAutoFit/>
            </a:bodyPr>
            <a:lstStyle/>
            <a:p>
              <a:r>
                <a:rPr lang="pt-BR" sz="1900" b="1" dirty="0" smtClean="0"/>
                <a:t>Racionalização dos normativos</a:t>
              </a:r>
              <a:endParaRPr lang="pt-BR" sz="1900" b="1" dirty="0"/>
            </a:p>
          </p:txBody>
        </p:sp>
        <p:sp>
          <p:nvSpPr>
            <p:cNvPr id="286" name="TextBox 26"/>
            <p:cNvSpPr txBox="1"/>
            <p:nvPr/>
          </p:nvSpPr>
          <p:spPr>
            <a:xfrm>
              <a:off x="4481982" y="1441120"/>
              <a:ext cx="3410763" cy="58477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pt-BR" sz="1600" i="1" dirty="0"/>
                <a:t>m</a:t>
              </a:r>
              <a:r>
                <a:rPr lang="pt-BR" sz="1600" i="1" dirty="0" smtClean="0"/>
                <a:t>enos normas e normas mais diretas e simplificadas para as unidades de RH </a:t>
              </a:r>
              <a:endParaRPr lang="en-US" sz="1600" dirty="0"/>
            </a:p>
          </p:txBody>
        </p:sp>
      </p:grpSp>
      <p:sp>
        <p:nvSpPr>
          <p:cNvPr id="288" name="Rectangle 23"/>
          <p:cNvSpPr/>
          <p:nvPr/>
        </p:nvSpPr>
        <p:spPr>
          <a:xfrm>
            <a:off x="6409405" y="3751302"/>
            <a:ext cx="4962173" cy="9698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9" name="Group 7"/>
          <p:cNvGrpSpPr/>
          <p:nvPr/>
        </p:nvGrpSpPr>
        <p:grpSpPr>
          <a:xfrm>
            <a:off x="6298568" y="3654336"/>
            <a:ext cx="4909237" cy="969818"/>
            <a:chOff x="3925455" y="1191491"/>
            <a:chExt cx="4909237" cy="969818"/>
          </a:xfrm>
        </p:grpSpPr>
        <p:sp>
          <p:nvSpPr>
            <p:cNvPr id="290" name="Rectangle 4"/>
            <p:cNvSpPr/>
            <p:nvPr/>
          </p:nvSpPr>
          <p:spPr>
            <a:xfrm>
              <a:off x="4895271" y="1191491"/>
              <a:ext cx="3939421" cy="9698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1" name="Group 6"/>
            <p:cNvGrpSpPr/>
            <p:nvPr/>
          </p:nvGrpSpPr>
          <p:grpSpPr>
            <a:xfrm>
              <a:off x="3925455" y="1191491"/>
              <a:ext cx="1178646" cy="969818"/>
              <a:chOff x="3925455" y="1191491"/>
              <a:chExt cx="1178646" cy="969818"/>
            </a:xfrm>
          </p:grpSpPr>
          <p:sp>
            <p:nvSpPr>
              <p:cNvPr id="292" name="Rectangle 3"/>
              <p:cNvSpPr/>
              <p:nvPr/>
            </p:nvSpPr>
            <p:spPr>
              <a:xfrm>
                <a:off x="3925455" y="1191491"/>
                <a:ext cx="969818" cy="969818"/>
              </a:xfrm>
              <a:prstGeom prst="rect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3" name="Isosceles Triangle 5"/>
              <p:cNvSpPr/>
              <p:nvPr/>
            </p:nvSpPr>
            <p:spPr>
              <a:xfrm rot="5400000">
                <a:off x="4803124" y="1537059"/>
                <a:ext cx="323272" cy="278683"/>
              </a:xfrm>
              <a:prstGeom prst="triangle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94" name="Group 27"/>
          <p:cNvGrpSpPr/>
          <p:nvPr/>
        </p:nvGrpSpPr>
        <p:grpSpPr>
          <a:xfrm>
            <a:off x="7592325" y="3676399"/>
            <a:ext cx="3410763" cy="867422"/>
            <a:chOff x="4481982" y="1158473"/>
            <a:chExt cx="3410763" cy="867422"/>
          </a:xfrm>
        </p:grpSpPr>
        <p:sp>
          <p:nvSpPr>
            <p:cNvPr id="295" name="TextBox 25"/>
            <p:cNvSpPr txBox="1"/>
            <p:nvPr/>
          </p:nvSpPr>
          <p:spPr>
            <a:xfrm>
              <a:off x="4481982" y="1158473"/>
              <a:ext cx="2937088" cy="369332"/>
            </a:xfrm>
            <a:prstGeom prst="rect">
              <a:avLst/>
            </a:prstGeom>
            <a:noFill/>
          </p:spPr>
          <p:txBody>
            <a:bodyPr wrap="square" lIns="0" rtlCol="0" anchor="b">
              <a:spAutoFit/>
            </a:bodyPr>
            <a:lstStyle/>
            <a:p>
              <a:r>
                <a:rPr lang="pt-BR" b="1" dirty="0"/>
                <a:t>Programa de incentivos</a:t>
              </a:r>
            </a:p>
          </p:txBody>
        </p:sp>
        <p:sp>
          <p:nvSpPr>
            <p:cNvPr id="296" name="TextBox 26"/>
            <p:cNvSpPr txBox="1"/>
            <p:nvPr/>
          </p:nvSpPr>
          <p:spPr>
            <a:xfrm>
              <a:off x="4481982" y="1441120"/>
              <a:ext cx="3410763" cy="58477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pt-BR" sz="1600" i="1" dirty="0"/>
                <a:t>reconhecer o desempenho notável e excepcional dos melhores servidores</a:t>
              </a:r>
              <a:endParaRPr lang="pt-BR" sz="1600" dirty="0"/>
            </a:p>
          </p:txBody>
        </p:sp>
      </p:grpSp>
      <p:sp>
        <p:nvSpPr>
          <p:cNvPr id="298" name="Rectangle 23"/>
          <p:cNvSpPr/>
          <p:nvPr/>
        </p:nvSpPr>
        <p:spPr>
          <a:xfrm>
            <a:off x="6395829" y="4981313"/>
            <a:ext cx="4962173" cy="9698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9" name="Group 7"/>
          <p:cNvGrpSpPr/>
          <p:nvPr/>
        </p:nvGrpSpPr>
        <p:grpSpPr>
          <a:xfrm>
            <a:off x="6284992" y="4884347"/>
            <a:ext cx="4909237" cy="969818"/>
            <a:chOff x="3925455" y="1191491"/>
            <a:chExt cx="4909237" cy="969818"/>
          </a:xfrm>
        </p:grpSpPr>
        <p:sp>
          <p:nvSpPr>
            <p:cNvPr id="300" name="Rectangle 4"/>
            <p:cNvSpPr/>
            <p:nvPr/>
          </p:nvSpPr>
          <p:spPr>
            <a:xfrm>
              <a:off x="4895271" y="1191491"/>
              <a:ext cx="3939421" cy="9698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01" name="Group 6"/>
            <p:cNvGrpSpPr/>
            <p:nvPr/>
          </p:nvGrpSpPr>
          <p:grpSpPr>
            <a:xfrm>
              <a:off x="3925455" y="1191491"/>
              <a:ext cx="1178646" cy="969818"/>
              <a:chOff x="3925455" y="1191491"/>
              <a:chExt cx="1178646" cy="969818"/>
            </a:xfrm>
          </p:grpSpPr>
          <p:sp>
            <p:nvSpPr>
              <p:cNvPr id="302" name="Rectangle 3"/>
              <p:cNvSpPr/>
              <p:nvPr/>
            </p:nvSpPr>
            <p:spPr>
              <a:xfrm>
                <a:off x="3925455" y="1191491"/>
                <a:ext cx="969818" cy="969818"/>
              </a:xfrm>
              <a:prstGeom prst="rect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03" name="Isosceles Triangle 5"/>
              <p:cNvSpPr/>
              <p:nvPr/>
            </p:nvSpPr>
            <p:spPr>
              <a:xfrm rot="5400000">
                <a:off x="4803124" y="1537059"/>
                <a:ext cx="323272" cy="278683"/>
              </a:xfrm>
              <a:prstGeom prst="triangle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04" name="Group 27"/>
          <p:cNvGrpSpPr/>
          <p:nvPr/>
        </p:nvGrpSpPr>
        <p:grpSpPr>
          <a:xfrm>
            <a:off x="7578749" y="4891021"/>
            <a:ext cx="3405828" cy="882811"/>
            <a:chOff x="4481982" y="1143084"/>
            <a:chExt cx="3405828" cy="882811"/>
          </a:xfrm>
        </p:grpSpPr>
        <p:sp>
          <p:nvSpPr>
            <p:cNvPr id="305" name="TextBox 25"/>
            <p:cNvSpPr txBox="1"/>
            <p:nvPr/>
          </p:nvSpPr>
          <p:spPr>
            <a:xfrm>
              <a:off x="4481982" y="1143084"/>
              <a:ext cx="2937088" cy="384721"/>
            </a:xfrm>
            <a:prstGeom prst="rect">
              <a:avLst/>
            </a:prstGeom>
            <a:noFill/>
          </p:spPr>
          <p:txBody>
            <a:bodyPr wrap="square" lIns="0" rtlCol="0" anchor="b">
              <a:spAutoFit/>
            </a:bodyPr>
            <a:lstStyle/>
            <a:p>
              <a:r>
                <a:rPr lang="pt-BR" sz="1900" b="1" dirty="0"/>
                <a:t>Clube de Descontos</a:t>
              </a:r>
            </a:p>
          </p:txBody>
        </p:sp>
        <p:sp>
          <p:nvSpPr>
            <p:cNvPr id="306" name="TextBox 26"/>
            <p:cNvSpPr txBox="1"/>
            <p:nvPr/>
          </p:nvSpPr>
          <p:spPr>
            <a:xfrm>
              <a:off x="4481982" y="1441120"/>
              <a:ext cx="3405828" cy="58477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pt-BR" sz="1600" i="1" dirty="0"/>
                <a:t>bens e serviços com descontos para os servidores</a:t>
              </a:r>
            </a:p>
          </p:txBody>
        </p:sp>
      </p:grp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794" y="2508343"/>
            <a:ext cx="746358" cy="7212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9105" y="2586550"/>
            <a:ext cx="923321" cy="627481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51964" y="3703691"/>
            <a:ext cx="872309" cy="872309"/>
          </a:xfrm>
          <a:prstGeom prst="rect">
            <a:avLst/>
          </a:prstGeom>
        </p:spPr>
      </p:pic>
      <p:sp>
        <p:nvSpPr>
          <p:cNvPr id="85" name="Shape 1632">
            <a:extLst>
              <a:ext uri="{FF2B5EF4-FFF2-40B4-BE49-F238E27FC236}">
                <a16:creationId xmlns:a16="http://schemas.microsoft.com/office/drawing/2014/main" xmlns="" id="{4697E5C3-144B-4615-B89E-740736C26827}"/>
              </a:ext>
            </a:extLst>
          </p:cNvPr>
          <p:cNvSpPr/>
          <p:nvPr/>
        </p:nvSpPr>
        <p:spPr>
          <a:xfrm>
            <a:off x="835989" y="5010816"/>
            <a:ext cx="749577" cy="6813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880"/>
                </a:moveTo>
                <a:cubicBezTo>
                  <a:pt x="20618" y="12476"/>
                  <a:pt x="20178" y="12960"/>
                  <a:pt x="19636" y="12960"/>
                </a:cubicBezTo>
                <a:lnTo>
                  <a:pt x="19636" y="8640"/>
                </a:lnTo>
                <a:cubicBezTo>
                  <a:pt x="20178" y="8640"/>
                  <a:pt x="20618" y="9124"/>
                  <a:pt x="20618" y="9720"/>
                </a:cubicBezTo>
                <a:cubicBezTo>
                  <a:pt x="20618" y="9720"/>
                  <a:pt x="20618" y="11880"/>
                  <a:pt x="20618" y="11880"/>
                </a:cubicBezTo>
                <a:close/>
                <a:moveTo>
                  <a:pt x="18655" y="19980"/>
                </a:moveTo>
                <a:cubicBezTo>
                  <a:pt x="18655" y="20279"/>
                  <a:pt x="18434" y="20520"/>
                  <a:pt x="18164" y="20520"/>
                </a:cubicBezTo>
                <a:cubicBezTo>
                  <a:pt x="17893" y="20520"/>
                  <a:pt x="17673" y="20279"/>
                  <a:pt x="17673" y="19980"/>
                </a:cubicBezTo>
                <a:lnTo>
                  <a:pt x="17673" y="1620"/>
                </a:lnTo>
                <a:cubicBezTo>
                  <a:pt x="17673" y="1322"/>
                  <a:pt x="17893" y="1080"/>
                  <a:pt x="18164" y="1080"/>
                </a:cubicBezTo>
                <a:cubicBezTo>
                  <a:pt x="18434" y="1080"/>
                  <a:pt x="18655" y="1322"/>
                  <a:pt x="18655" y="1620"/>
                </a:cubicBezTo>
                <a:cubicBezTo>
                  <a:pt x="18655" y="1620"/>
                  <a:pt x="18655" y="19980"/>
                  <a:pt x="18655" y="19980"/>
                </a:cubicBezTo>
                <a:close/>
                <a:moveTo>
                  <a:pt x="16691" y="18404"/>
                </a:moveTo>
                <a:lnTo>
                  <a:pt x="2944" y="13512"/>
                </a:lnTo>
                <a:cubicBezTo>
                  <a:pt x="2944" y="13508"/>
                  <a:pt x="2945" y="13504"/>
                  <a:pt x="2945" y="13500"/>
                </a:cubicBezTo>
                <a:lnTo>
                  <a:pt x="2945" y="8100"/>
                </a:lnTo>
                <a:cubicBezTo>
                  <a:pt x="2945" y="8096"/>
                  <a:pt x="2944" y="8093"/>
                  <a:pt x="2944" y="8089"/>
                </a:cubicBezTo>
                <a:lnTo>
                  <a:pt x="16691" y="3197"/>
                </a:lnTo>
                <a:cubicBezTo>
                  <a:pt x="16691" y="3197"/>
                  <a:pt x="16691" y="18404"/>
                  <a:pt x="16691" y="18404"/>
                </a:cubicBezTo>
                <a:close/>
                <a:moveTo>
                  <a:pt x="12480" y="18725"/>
                </a:moveTo>
                <a:cubicBezTo>
                  <a:pt x="12316" y="19294"/>
                  <a:pt x="11764" y="19608"/>
                  <a:pt x="11247" y="19428"/>
                </a:cubicBezTo>
                <a:lnTo>
                  <a:pt x="6102" y="17625"/>
                </a:lnTo>
                <a:cubicBezTo>
                  <a:pt x="5585" y="17444"/>
                  <a:pt x="5299" y="16837"/>
                  <a:pt x="5464" y="16269"/>
                </a:cubicBezTo>
                <a:lnTo>
                  <a:pt x="5654" y="15610"/>
                </a:lnTo>
                <a:lnTo>
                  <a:pt x="12661" y="18104"/>
                </a:lnTo>
                <a:cubicBezTo>
                  <a:pt x="12661" y="18104"/>
                  <a:pt x="12480" y="18725"/>
                  <a:pt x="12480" y="18725"/>
                </a:cubicBezTo>
                <a:close/>
                <a:moveTo>
                  <a:pt x="1964" y="13500"/>
                </a:moveTo>
                <a:lnTo>
                  <a:pt x="982" y="13500"/>
                </a:lnTo>
                <a:lnTo>
                  <a:pt x="982" y="8100"/>
                </a:lnTo>
                <a:lnTo>
                  <a:pt x="1964" y="8100"/>
                </a:lnTo>
                <a:cubicBezTo>
                  <a:pt x="1964" y="8100"/>
                  <a:pt x="1964" y="13500"/>
                  <a:pt x="1964" y="13500"/>
                </a:cubicBezTo>
                <a:close/>
                <a:moveTo>
                  <a:pt x="19636" y="7560"/>
                </a:moveTo>
                <a:lnTo>
                  <a:pt x="19636" y="1620"/>
                </a:lnTo>
                <a:cubicBezTo>
                  <a:pt x="19636" y="725"/>
                  <a:pt x="18977" y="0"/>
                  <a:pt x="18164" y="0"/>
                </a:cubicBezTo>
                <a:cubicBezTo>
                  <a:pt x="17350" y="0"/>
                  <a:pt x="16691" y="725"/>
                  <a:pt x="16691" y="1620"/>
                </a:cubicBezTo>
                <a:lnTo>
                  <a:pt x="16691" y="2062"/>
                </a:lnTo>
                <a:lnTo>
                  <a:pt x="2411" y="7144"/>
                </a:lnTo>
                <a:cubicBezTo>
                  <a:pt x="2276" y="7067"/>
                  <a:pt x="2126" y="7020"/>
                  <a:pt x="1964" y="7020"/>
                </a:cubicBezTo>
                <a:lnTo>
                  <a:pt x="982" y="7020"/>
                </a:lnTo>
                <a:cubicBezTo>
                  <a:pt x="440" y="7020"/>
                  <a:pt x="0" y="7504"/>
                  <a:pt x="0" y="8100"/>
                </a:cubicBezTo>
                <a:lnTo>
                  <a:pt x="0" y="13500"/>
                </a:lnTo>
                <a:cubicBezTo>
                  <a:pt x="0" y="14097"/>
                  <a:pt x="440" y="14580"/>
                  <a:pt x="982" y="14580"/>
                </a:cubicBezTo>
                <a:lnTo>
                  <a:pt x="1964" y="14580"/>
                </a:lnTo>
                <a:cubicBezTo>
                  <a:pt x="2126" y="14580"/>
                  <a:pt x="2276" y="14533"/>
                  <a:pt x="2411" y="14457"/>
                </a:cubicBezTo>
                <a:lnTo>
                  <a:pt x="4720" y="15278"/>
                </a:lnTo>
                <a:lnTo>
                  <a:pt x="4529" y="15941"/>
                </a:lnTo>
                <a:cubicBezTo>
                  <a:pt x="4199" y="17078"/>
                  <a:pt x="4770" y="18292"/>
                  <a:pt x="5803" y="18654"/>
                </a:cubicBezTo>
                <a:lnTo>
                  <a:pt x="10949" y="20456"/>
                </a:lnTo>
                <a:cubicBezTo>
                  <a:pt x="11983" y="20819"/>
                  <a:pt x="13087" y="20190"/>
                  <a:pt x="13416" y="19053"/>
                </a:cubicBezTo>
                <a:lnTo>
                  <a:pt x="13595" y="18437"/>
                </a:lnTo>
                <a:lnTo>
                  <a:pt x="16691" y="19538"/>
                </a:lnTo>
                <a:lnTo>
                  <a:pt x="16691" y="19980"/>
                </a:lnTo>
                <a:cubicBezTo>
                  <a:pt x="16691" y="20875"/>
                  <a:pt x="17350" y="21600"/>
                  <a:pt x="18164" y="21600"/>
                </a:cubicBezTo>
                <a:cubicBezTo>
                  <a:pt x="18977" y="21600"/>
                  <a:pt x="19636" y="20875"/>
                  <a:pt x="19636" y="19980"/>
                </a:cubicBezTo>
                <a:lnTo>
                  <a:pt x="19636" y="14040"/>
                </a:lnTo>
                <a:cubicBezTo>
                  <a:pt x="20721" y="14040"/>
                  <a:pt x="21600" y="13073"/>
                  <a:pt x="21600" y="11880"/>
                </a:cubicBezTo>
                <a:lnTo>
                  <a:pt x="21600" y="9720"/>
                </a:lnTo>
                <a:cubicBezTo>
                  <a:pt x="21600" y="8527"/>
                  <a:pt x="20721" y="7560"/>
                  <a:pt x="19636" y="7560"/>
                </a:cubicBezTo>
              </a:path>
            </a:pathLst>
          </a:custGeom>
          <a:solidFill>
            <a:schemeClr val="bg1"/>
          </a:solidFill>
          <a:ln w="12700">
            <a:solidFill>
              <a:schemeClr val="bg1"/>
            </a:solidFill>
            <a:miter lim="400000"/>
          </a:ln>
        </p:spPr>
        <p:txBody>
          <a:bodyPr lIns="45719" rIns="45719" anchor="ctr"/>
          <a:lstStyle/>
          <a:p>
            <a:pPr marL="0" marR="0" lvl="0" indent="0" algn="l" defTabSz="4389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pPr>
            <a:endParaRPr kumimoji="0" sz="3000" b="0" i="0" u="none" strike="noStrike" kern="1200" cap="none" spc="0" normalizeH="0" baseline="0" noProof="0">
              <a:ln>
                <a:noFill/>
              </a:ln>
              <a:solidFill>
                <a:srgbClr val="2B474D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Neo Sans Std Black" panose="020B0A04030504040204" pitchFamily="34" charset="0"/>
              <a:cs typeface="Arial"/>
              <a:sym typeface="Arial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3118" y="4952684"/>
            <a:ext cx="808012" cy="808012"/>
          </a:xfrm>
          <a:prstGeom prst="rect">
            <a:avLst/>
          </a:prstGeom>
        </p:spPr>
      </p:pic>
      <p:sp>
        <p:nvSpPr>
          <p:cNvPr id="83" name="Rectangle 23">
            <a:extLst>
              <a:ext uri="{FF2B5EF4-FFF2-40B4-BE49-F238E27FC236}">
                <a16:creationId xmlns:a16="http://schemas.microsoft.com/office/drawing/2014/main" xmlns="" id="{5AD04F58-5C4C-3443-BB01-AF15E12C61B7}"/>
              </a:ext>
            </a:extLst>
          </p:cNvPr>
          <p:cNvSpPr/>
          <p:nvPr/>
        </p:nvSpPr>
        <p:spPr>
          <a:xfrm>
            <a:off x="853995" y="3731925"/>
            <a:ext cx="4962173" cy="9698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4" name="Group 7">
            <a:extLst>
              <a:ext uri="{FF2B5EF4-FFF2-40B4-BE49-F238E27FC236}">
                <a16:creationId xmlns:a16="http://schemas.microsoft.com/office/drawing/2014/main" xmlns="" id="{60733E47-D68B-A84A-802E-879875982C05}"/>
              </a:ext>
            </a:extLst>
          </p:cNvPr>
          <p:cNvGrpSpPr/>
          <p:nvPr/>
        </p:nvGrpSpPr>
        <p:grpSpPr>
          <a:xfrm>
            <a:off x="743158" y="3634959"/>
            <a:ext cx="4909237" cy="969818"/>
            <a:chOff x="3925455" y="1191491"/>
            <a:chExt cx="4909237" cy="969818"/>
          </a:xfrm>
        </p:grpSpPr>
        <p:sp>
          <p:nvSpPr>
            <p:cNvPr id="86" name="Rectangle 4">
              <a:extLst>
                <a:ext uri="{FF2B5EF4-FFF2-40B4-BE49-F238E27FC236}">
                  <a16:creationId xmlns:a16="http://schemas.microsoft.com/office/drawing/2014/main" xmlns="" id="{0668CFA1-B972-E544-A423-8445684A39C6}"/>
                </a:ext>
              </a:extLst>
            </p:cNvPr>
            <p:cNvSpPr/>
            <p:nvPr/>
          </p:nvSpPr>
          <p:spPr>
            <a:xfrm>
              <a:off x="4895271" y="1191491"/>
              <a:ext cx="3939421" cy="9698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7" name="Group 6">
              <a:extLst>
                <a:ext uri="{FF2B5EF4-FFF2-40B4-BE49-F238E27FC236}">
                  <a16:creationId xmlns:a16="http://schemas.microsoft.com/office/drawing/2014/main" xmlns="" id="{15A0DAD9-1886-5A45-9722-648534F75AD3}"/>
                </a:ext>
              </a:extLst>
            </p:cNvPr>
            <p:cNvGrpSpPr/>
            <p:nvPr/>
          </p:nvGrpSpPr>
          <p:grpSpPr>
            <a:xfrm>
              <a:off x="3925455" y="1191491"/>
              <a:ext cx="1178646" cy="969818"/>
              <a:chOff x="3925455" y="1191491"/>
              <a:chExt cx="1178646" cy="969818"/>
            </a:xfrm>
          </p:grpSpPr>
          <p:sp>
            <p:nvSpPr>
              <p:cNvPr id="88" name="Rectangle 3">
                <a:extLst>
                  <a:ext uri="{FF2B5EF4-FFF2-40B4-BE49-F238E27FC236}">
                    <a16:creationId xmlns:a16="http://schemas.microsoft.com/office/drawing/2014/main" xmlns="" id="{16DB24A2-46EF-174E-B8D8-E3B95E695B6F}"/>
                  </a:ext>
                </a:extLst>
              </p:cNvPr>
              <p:cNvSpPr/>
              <p:nvPr/>
            </p:nvSpPr>
            <p:spPr>
              <a:xfrm>
                <a:off x="3925455" y="1191491"/>
                <a:ext cx="969818" cy="969818"/>
              </a:xfrm>
              <a:prstGeom prst="rect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89" name="Isosceles Triangle 5">
                <a:extLst>
                  <a:ext uri="{FF2B5EF4-FFF2-40B4-BE49-F238E27FC236}">
                    <a16:creationId xmlns:a16="http://schemas.microsoft.com/office/drawing/2014/main" xmlns="" id="{6C792FA5-34F6-514E-91FA-60F19933886A}"/>
                  </a:ext>
                </a:extLst>
              </p:cNvPr>
              <p:cNvSpPr/>
              <p:nvPr/>
            </p:nvSpPr>
            <p:spPr>
              <a:xfrm rot="5400000">
                <a:off x="4803124" y="1537059"/>
                <a:ext cx="323272" cy="278683"/>
              </a:xfrm>
              <a:prstGeom prst="triangle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0" name="Group 27">
            <a:extLst>
              <a:ext uri="{FF2B5EF4-FFF2-40B4-BE49-F238E27FC236}">
                <a16:creationId xmlns:a16="http://schemas.microsoft.com/office/drawing/2014/main" xmlns="" id="{02DE2D12-F274-6843-9225-CC3B38D39357}"/>
              </a:ext>
            </a:extLst>
          </p:cNvPr>
          <p:cNvGrpSpPr/>
          <p:nvPr/>
        </p:nvGrpSpPr>
        <p:grpSpPr>
          <a:xfrm>
            <a:off x="2036915" y="3641633"/>
            <a:ext cx="3410763" cy="882811"/>
            <a:chOff x="4481982" y="1143084"/>
            <a:chExt cx="3410763" cy="882811"/>
          </a:xfrm>
        </p:grpSpPr>
        <p:sp>
          <p:nvSpPr>
            <p:cNvPr id="91" name="TextBox 25">
              <a:extLst>
                <a:ext uri="{FF2B5EF4-FFF2-40B4-BE49-F238E27FC236}">
                  <a16:creationId xmlns:a16="http://schemas.microsoft.com/office/drawing/2014/main" xmlns="" id="{45423D27-58AA-8F41-9739-1E811E045641}"/>
                </a:ext>
              </a:extLst>
            </p:cNvPr>
            <p:cNvSpPr txBox="1"/>
            <p:nvPr/>
          </p:nvSpPr>
          <p:spPr>
            <a:xfrm>
              <a:off x="4481982" y="1143084"/>
              <a:ext cx="2937088" cy="384721"/>
            </a:xfrm>
            <a:prstGeom prst="rect">
              <a:avLst/>
            </a:prstGeom>
            <a:noFill/>
          </p:spPr>
          <p:txBody>
            <a:bodyPr wrap="square" lIns="0" rtlCol="0" anchor="b">
              <a:spAutoFit/>
            </a:bodyPr>
            <a:lstStyle/>
            <a:p>
              <a:r>
                <a:rPr lang="en-US" sz="1900" b="1" dirty="0" smtClean="0"/>
                <a:t>SISREF</a:t>
              </a:r>
              <a:endParaRPr lang="en-US" sz="1900" b="1" dirty="0"/>
            </a:p>
          </p:txBody>
        </p:sp>
        <p:sp>
          <p:nvSpPr>
            <p:cNvPr id="92" name="TextBox 26">
              <a:extLst>
                <a:ext uri="{FF2B5EF4-FFF2-40B4-BE49-F238E27FC236}">
                  <a16:creationId xmlns:a16="http://schemas.microsoft.com/office/drawing/2014/main" xmlns="" id="{FAE68731-4C4B-2248-8130-43F8363BB7A2}"/>
                </a:ext>
              </a:extLst>
            </p:cNvPr>
            <p:cNvSpPr txBox="1"/>
            <p:nvPr/>
          </p:nvSpPr>
          <p:spPr>
            <a:xfrm>
              <a:off x="4481982" y="1441120"/>
              <a:ext cx="3410763" cy="58477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pt-BR" sz="1600" i="1" dirty="0" smtClean="0"/>
                <a:t>Sistema de registro eletrônico de frequência, mais transparência</a:t>
              </a:r>
              <a:endParaRPr lang="en-US" sz="1600" i="1" dirty="0"/>
            </a:p>
          </p:txBody>
        </p:sp>
      </p:grpSp>
      <p:sp>
        <p:nvSpPr>
          <p:cNvPr id="122" name="CaixaDeTexto 2">
            <a:extLst>
              <a:ext uri="{FF2B5EF4-FFF2-40B4-BE49-F238E27FC236}">
                <a16:creationId xmlns:a16="http://schemas.microsoft.com/office/drawing/2014/main" xmlns="" id="{57B69C73-7580-D842-9A94-D3DE8D7C8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569" y="1948574"/>
            <a:ext cx="1033651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pt-BR" sz="2000" dirty="0">
                <a:solidFill>
                  <a:srgbClr val="333F50"/>
                </a:solidFill>
                <a:latin typeface="Oswald Medium" panose="020B0604020202020204" charset="0"/>
                <a:ea typeface="Futura-Black"/>
                <a:cs typeface="Futura-Black"/>
              </a:rPr>
              <a:t>Projetos em andamento:</a:t>
            </a:r>
          </a:p>
        </p:txBody>
      </p:sp>
      <p:sp>
        <p:nvSpPr>
          <p:cNvPr id="64" name="CaixaDeTexto 2">
            <a:extLst>
              <a:ext uri="{FF2B5EF4-FFF2-40B4-BE49-F238E27FC236}">
                <a16:creationId xmlns:a16="http://schemas.microsoft.com/office/drawing/2014/main" xmlns="" id="{D10D70AD-B76C-4944-969C-C76E8042B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309" y="-53315"/>
            <a:ext cx="11252191" cy="1920526"/>
          </a:xfrm>
          <a:prstGeom prst="rect">
            <a:avLst/>
          </a:prstGeom>
          <a:extLst/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4400" b="1" u="sng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altLang="pt-BR" dirty="0"/>
              <a:t>APRIMORAMENTO DA GESTÃO DE PESSOAS: </a:t>
            </a:r>
            <a:endParaRPr lang="pt-BR" altLang="pt-BR" dirty="0" smtClean="0"/>
          </a:p>
          <a:p>
            <a:r>
              <a:rPr lang="pt-BR" altLang="pt-BR" sz="3200" dirty="0" smtClean="0"/>
              <a:t>a </a:t>
            </a:r>
            <a:r>
              <a:rPr lang="pt-BR" altLang="pt-BR" sz="3200" dirty="0"/>
              <a:t>transformação efetiva também depende do que fizermos no nível gerencial e cultural</a:t>
            </a:r>
          </a:p>
        </p:txBody>
      </p:sp>
      <p:pic>
        <p:nvPicPr>
          <p:cNvPr id="67" name="Imagem 6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401" y="3681434"/>
            <a:ext cx="984438" cy="942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514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43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630 mil…"/>
          <p:cNvSpPr txBox="1"/>
          <p:nvPr/>
        </p:nvSpPr>
        <p:spPr>
          <a:xfrm>
            <a:off x="849653" y="1838918"/>
            <a:ext cx="2709716" cy="1059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25400" tIns="25400" rIns="25400" bIns="25400" anchor="ctr">
            <a:spAutoFit/>
          </a:bodyPr>
          <a:lstStyle/>
          <a:p>
            <a:pPr algn="ctr">
              <a:defRPr sz="9100" b="0">
                <a:solidFill>
                  <a:srgbClr val="424242"/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rPr sz="4550" dirty="0"/>
              <a:t>630 mil</a:t>
            </a:r>
          </a:p>
          <a:p>
            <a:pPr algn="ctr">
              <a:defRPr sz="4000">
                <a:solidFill>
                  <a:srgbClr val="424242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sz="2000" dirty="0"/>
              <a:t>SERVIDORES ATIVOS</a:t>
            </a:r>
          </a:p>
        </p:txBody>
      </p:sp>
      <p:sp>
        <p:nvSpPr>
          <p:cNvPr id="120" name="640 mil…"/>
          <p:cNvSpPr txBox="1"/>
          <p:nvPr/>
        </p:nvSpPr>
        <p:spPr>
          <a:xfrm>
            <a:off x="4424703" y="1838918"/>
            <a:ext cx="2980368" cy="1059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25400" tIns="25400" rIns="25400" bIns="25400" anchor="ctr">
            <a:spAutoFit/>
          </a:bodyPr>
          <a:lstStyle/>
          <a:p>
            <a:pPr algn="ctr">
              <a:defRPr sz="9100" b="0">
                <a:solidFill>
                  <a:srgbClr val="424242"/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rPr sz="4550"/>
              <a:t>640 mil</a:t>
            </a:r>
          </a:p>
          <a:p>
            <a:pPr algn="ctr">
              <a:defRPr sz="4000">
                <a:solidFill>
                  <a:srgbClr val="424242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sz="2000"/>
              <a:t>SERVIDORES INATIVOS</a:t>
            </a:r>
          </a:p>
        </p:txBody>
      </p:sp>
      <p:sp>
        <p:nvSpPr>
          <p:cNvPr id="121" name="300 mil…"/>
          <p:cNvSpPr txBox="1"/>
          <p:nvPr/>
        </p:nvSpPr>
        <p:spPr>
          <a:xfrm>
            <a:off x="7876220" y="1838918"/>
            <a:ext cx="3672929" cy="1059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25400" tIns="25400" rIns="25400" bIns="25400" anchor="ctr">
            <a:spAutoFit/>
          </a:bodyPr>
          <a:lstStyle/>
          <a:p>
            <a:pPr algn="ctr">
              <a:defRPr sz="9100" b="0">
                <a:solidFill>
                  <a:srgbClr val="424242"/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rPr sz="4550"/>
              <a:t>300 mil</a:t>
            </a:r>
          </a:p>
          <a:p>
            <a:pPr algn="ctr">
              <a:defRPr sz="4000">
                <a:solidFill>
                  <a:srgbClr val="424242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sz="2000"/>
              <a:t>SERVIDORES NA EDUCAÇÃO</a:t>
            </a:r>
          </a:p>
        </p:txBody>
      </p:sp>
      <p:sp>
        <p:nvSpPr>
          <p:cNvPr id="122" name="100 mil…"/>
          <p:cNvSpPr txBox="1"/>
          <p:nvPr/>
        </p:nvSpPr>
        <p:spPr>
          <a:xfrm>
            <a:off x="1997695" y="4644130"/>
            <a:ext cx="3640612" cy="136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25400" tIns="25400" rIns="25400" bIns="25400" anchor="ctr">
            <a:spAutoFit/>
          </a:bodyPr>
          <a:lstStyle/>
          <a:p>
            <a:pPr algn="ctr">
              <a:defRPr sz="9100" b="0">
                <a:solidFill>
                  <a:srgbClr val="424242"/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rPr sz="4550"/>
              <a:t>100 mil</a:t>
            </a:r>
          </a:p>
          <a:p>
            <a:pPr algn="ctr">
              <a:defRPr sz="4000">
                <a:solidFill>
                  <a:srgbClr val="424242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sz="2000"/>
              <a:t>SERVIDORES EM CONDIÇÃO</a:t>
            </a:r>
          </a:p>
          <a:p>
            <a:pPr algn="ctr">
              <a:defRPr sz="4000">
                <a:solidFill>
                  <a:srgbClr val="424242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sz="2000"/>
              <a:t>DE SE APOSENTAR</a:t>
            </a:r>
          </a:p>
        </p:txBody>
      </p:sp>
      <p:sp>
        <p:nvSpPr>
          <p:cNvPr id="123" name="R$ 108 bi…"/>
          <p:cNvSpPr txBox="1"/>
          <p:nvPr/>
        </p:nvSpPr>
        <p:spPr>
          <a:xfrm>
            <a:off x="6420337" y="4644130"/>
            <a:ext cx="3034485" cy="136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25400" tIns="25400" rIns="25400" bIns="25400" anchor="ctr">
            <a:spAutoFit/>
          </a:bodyPr>
          <a:lstStyle/>
          <a:p>
            <a:pPr algn="ctr">
              <a:defRPr sz="9100" b="0">
                <a:solidFill>
                  <a:srgbClr val="424242"/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rPr sz="4550" dirty="0"/>
              <a:t>R$ 1</a:t>
            </a:r>
            <a:r>
              <a:rPr lang="pt-BR" sz="4550" dirty="0"/>
              <a:t>10</a:t>
            </a:r>
            <a:r>
              <a:rPr sz="4550" dirty="0"/>
              <a:t> bi</a:t>
            </a:r>
          </a:p>
          <a:p>
            <a:pPr algn="ctr">
              <a:defRPr sz="4000">
                <a:solidFill>
                  <a:srgbClr val="424242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sz="2000" dirty="0"/>
              <a:t>CUSTO DE PESSOAL </a:t>
            </a:r>
          </a:p>
          <a:p>
            <a:pPr algn="ctr">
              <a:defRPr sz="4000">
                <a:solidFill>
                  <a:srgbClr val="424242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sz="2000" dirty="0"/>
              <a:t>ATIVO POR ANO</a:t>
            </a:r>
          </a:p>
        </p:txBody>
      </p:sp>
      <p:pic>
        <p:nvPicPr>
          <p:cNvPr id="124" name="Imagem" descr="Imagem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7413" y="890969"/>
            <a:ext cx="991425" cy="99142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5" name="Imagem" descr="Imagem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5425" y="865981"/>
            <a:ext cx="1270001" cy="127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26" name="Imagem" descr="Imagem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1063" y="3659188"/>
            <a:ext cx="974725" cy="97472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7" name="Imagem" descr="Imagem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59740" y="952252"/>
            <a:ext cx="868859" cy="86886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8" name="Imagem" descr="Imagem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74532" y="3598602"/>
            <a:ext cx="1095897" cy="109589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860615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rupo"/>
          <p:cNvGrpSpPr/>
          <p:nvPr/>
        </p:nvGrpSpPr>
        <p:grpSpPr>
          <a:xfrm>
            <a:off x="1980238" y="1987451"/>
            <a:ext cx="5185715" cy="751488"/>
            <a:chOff x="-3824059" y="-16074"/>
            <a:chExt cx="10371427" cy="1502976"/>
          </a:xfrm>
        </p:grpSpPr>
        <p:sp>
          <p:nvSpPr>
            <p:cNvPr id="130" name="309"/>
            <p:cNvSpPr txBox="1"/>
            <p:nvPr/>
          </p:nvSpPr>
          <p:spPr>
            <a:xfrm>
              <a:off x="-3824059" y="-16074"/>
              <a:ext cx="2439771" cy="15029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9100" b="0">
                  <a:solidFill>
                    <a:srgbClr val="424242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lvl1pPr>
            </a:lstStyle>
            <a:p>
              <a:r>
                <a:rPr lang="pt-BR" sz="4550" dirty="0"/>
                <a:t>160</a:t>
              </a:r>
              <a:endParaRPr sz="4550" dirty="0"/>
            </a:p>
          </p:txBody>
        </p:sp>
        <p:sp>
          <p:nvSpPr>
            <p:cNvPr id="131" name="PLANOS/CARREIRAS"/>
            <p:cNvSpPr txBox="1"/>
            <p:nvPr/>
          </p:nvSpPr>
          <p:spPr>
            <a:xfrm>
              <a:off x="-1384288" y="291386"/>
              <a:ext cx="7931656" cy="8412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/>
            <a:p>
              <a:pPr>
                <a:defRPr sz="9100" b="0">
                  <a:solidFill>
                    <a:srgbClr val="424242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rPr sz="2400" b="1" dirty="0">
                  <a:latin typeface="Arial Black" panose="020B0A04020102020204" pitchFamily="34" charset="0"/>
                  <a:ea typeface="Arial Narrow"/>
                  <a:cs typeface="Arial Narrow"/>
                  <a:sym typeface="Arial Narrow"/>
                </a:rPr>
                <a:t>PLANOS</a:t>
              </a:r>
              <a:r>
                <a:rPr lang="pt-BR" sz="2400" b="1" dirty="0">
                  <a:latin typeface="Arial Black" panose="020B0A04020102020204" pitchFamily="34" charset="0"/>
                  <a:ea typeface="Arial Narrow"/>
                  <a:cs typeface="Arial Narrow"/>
                  <a:sym typeface="Arial Narrow"/>
                </a:rPr>
                <a:t> E </a:t>
              </a:r>
              <a:r>
                <a:rPr sz="2400" b="1" dirty="0">
                  <a:latin typeface="Arial Black" panose="020B0A04020102020204" pitchFamily="34" charset="0"/>
                  <a:ea typeface="Arial Narrow"/>
                  <a:cs typeface="Arial Narrow"/>
                  <a:sym typeface="Arial Narrow"/>
                </a:rPr>
                <a:t>CARREIRAS</a:t>
              </a:r>
              <a:r>
                <a:rPr sz="2000" b="1" dirty="0">
                  <a:latin typeface="Arial Black" panose="020B0A04020102020204" pitchFamily="34" charset="0"/>
                  <a:ea typeface="Arial Narrow"/>
                  <a:cs typeface="Arial Narrow"/>
                  <a:sym typeface="Arial Narrow"/>
                </a:rPr>
                <a:t> </a:t>
              </a:r>
            </a:p>
          </p:txBody>
        </p:sp>
      </p:grpSp>
      <p:grpSp>
        <p:nvGrpSpPr>
          <p:cNvPr id="138" name="Grupo"/>
          <p:cNvGrpSpPr/>
          <p:nvPr/>
        </p:nvGrpSpPr>
        <p:grpSpPr>
          <a:xfrm>
            <a:off x="1576989" y="2833988"/>
            <a:ext cx="6638080" cy="751488"/>
            <a:chOff x="-4630556" y="-75600"/>
            <a:chExt cx="13276155" cy="1502976"/>
          </a:xfrm>
        </p:grpSpPr>
        <p:sp>
          <p:nvSpPr>
            <p:cNvPr id="136" name="724"/>
            <p:cNvSpPr txBox="1"/>
            <p:nvPr/>
          </p:nvSpPr>
          <p:spPr>
            <a:xfrm>
              <a:off x="-4630556" y="-75600"/>
              <a:ext cx="3209211" cy="15029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9100" b="0">
                  <a:solidFill>
                    <a:srgbClr val="424242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lvl1pPr>
            </a:lstStyle>
            <a:p>
              <a:r>
                <a:rPr lang="pt-BR" sz="4550" dirty="0"/>
                <a:t>+250</a:t>
              </a:r>
              <a:endParaRPr sz="4550" dirty="0"/>
            </a:p>
          </p:txBody>
        </p:sp>
        <p:sp>
          <p:nvSpPr>
            <p:cNvPr id="137" name="TABELAS REMUNERATÓRIAS"/>
            <p:cNvSpPr txBox="1"/>
            <p:nvPr/>
          </p:nvSpPr>
          <p:spPr>
            <a:xfrm>
              <a:off x="-1289041" y="250964"/>
              <a:ext cx="9934640" cy="8412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4800" i="1">
                  <a:solidFill>
                    <a:srgbClr val="424242"/>
                  </a:solidFill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pPr>
                <a:defRPr sz="9100" b="0" i="0"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rPr sz="2400" b="1" dirty="0"/>
                <a:t>TABELAS REMUNERATÓRIAS</a:t>
              </a:r>
            </a:p>
          </p:txBody>
        </p:sp>
      </p:grpSp>
      <p:grpSp>
        <p:nvGrpSpPr>
          <p:cNvPr id="141" name="Grupo"/>
          <p:cNvGrpSpPr/>
          <p:nvPr/>
        </p:nvGrpSpPr>
        <p:grpSpPr>
          <a:xfrm>
            <a:off x="1396745" y="3680525"/>
            <a:ext cx="5917664" cy="751488"/>
            <a:chOff x="-3835346" y="-376426"/>
            <a:chExt cx="11835327" cy="1502976"/>
          </a:xfrm>
        </p:grpSpPr>
        <p:sp>
          <p:nvSpPr>
            <p:cNvPr id="139" name="1.240"/>
            <p:cNvSpPr txBox="1"/>
            <p:nvPr/>
          </p:nvSpPr>
          <p:spPr>
            <a:xfrm>
              <a:off x="-3835346" y="-376426"/>
              <a:ext cx="3606758" cy="15029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9100" b="0">
                  <a:solidFill>
                    <a:srgbClr val="424242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lvl1pPr>
            </a:lstStyle>
            <a:p>
              <a:r>
                <a:rPr sz="4550" dirty="0"/>
                <a:t>1.240</a:t>
              </a:r>
            </a:p>
          </p:txBody>
        </p:sp>
        <p:sp>
          <p:nvSpPr>
            <p:cNvPr id="140" name="UNIDADES PAGADORAS"/>
            <p:cNvSpPr txBox="1"/>
            <p:nvPr/>
          </p:nvSpPr>
          <p:spPr>
            <a:xfrm>
              <a:off x="-114290" y="-54178"/>
              <a:ext cx="8114271" cy="8412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4800" i="1">
                  <a:solidFill>
                    <a:srgbClr val="424242"/>
                  </a:solidFill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pPr>
                <a:defRPr sz="9100" b="0" i="0"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rPr sz="2400" b="1" dirty="0"/>
                <a:t>UNIDADES PAGADORAS</a:t>
              </a:r>
            </a:p>
          </p:txBody>
        </p:sp>
      </p:grpSp>
      <p:grpSp>
        <p:nvGrpSpPr>
          <p:cNvPr id="144" name="Grupo"/>
          <p:cNvGrpSpPr/>
          <p:nvPr/>
        </p:nvGrpSpPr>
        <p:grpSpPr>
          <a:xfrm>
            <a:off x="1980238" y="1080240"/>
            <a:ext cx="7406195" cy="751488"/>
            <a:chOff x="-3824060" y="138004"/>
            <a:chExt cx="14812389" cy="1502976"/>
          </a:xfrm>
        </p:grpSpPr>
        <p:sp>
          <p:nvSpPr>
            <p:cNvPr id="142" name="240"/>
            <p:cNvSpPr txBox="1"/>
            <p:nvPr/>
          </p:nvSpPr>
          <p:spPr>
            <a:xfrm>
              <a:off x="-3824060" y="138004"/>
              <a:ext cx="2439772" cy="15029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9100" b="0">
                  <a:solidFill>
                    <a:srgbClr val="424242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lvl1pPr>
            </a:lstStyle>
            <a:p>
              <a:r>
                <a:rPr sz="4550" dirty="0"/>
                <a:t>240</a:t>
              </a:r>
            </a:p>
          </p:txBody>
        </p:sp>
        <p:sp>
          <p:nvSpPr>
            <p:cNvPr id="143" name="UNIDADES DE GESTÃO DE PESSOAS"/>
            <p:cNvSpPr txBox="1"/>
            <p:nvPr/>
          </p:nvSpPr>
          <p:spPr>
            <a:xfrm>
              <a:off x="-1384288" y="443186"/>
              <a:ext cx="12372617" cy="8412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4800" i="1">
                  <a:solidFill>
                    <a:srgbClr val="424242"/>
                  </a:solidFill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pPr>
                <a:defRPr sz="9100" b="0" i="0"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rPr sz="2400" b="1" dirty="0"/>
                <a:t>UNIDADES DE GESTÃO DE PESSOAS</a:t>
              </a:r>
            </a:p>
          </p:txBody>
        </p:sp>
      </p:grpSp>
      <p:grpSp>
        <p:nvGrpSpPr>
          <p:cNvPr id="147" name="Grupo"/>
          <p:cNvGrpSpPr/>
          <p:nvPr/>
        </p:nvGrpSpPr>
        <p:grpSpPr>
          <a:xfrm>
            <a:off x="665309" y="4535399"/>
            <a:ext cx="9217770" cy="751488"/>
            <a:chOff x="-4527373" y="-1086028"/>
            <a:chExt cx="18435538" cy="1502976"/>
          </a:xfrm>
        </p:grpSpPr>
        <p:sp>
          <p:nvSpPr>
            <p:cNvPr id="145" name="21.000"/>
            <p:cNvSpPr txBox="1"/>
            <p:nvPr/>
          </p:nvSpPr>
          <p:spPr>
            <a:xfrm>
              <a:off x="-4527373" y="-1086028"/>
              <a:ext cx="5164875" cy="15029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9100" b="0">
                  <a:solidFill>
                    <a:srgbClr val="424242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lvl1pPr>
            </a:lstStyle>
            <a:p>
              <a:r>
                <a:rPr lang="pt-BR" sz="4550" dirty="0"/>
                <a:t>13</a:t>
              </a:r>
              <a:r>
                <a:rPr sz="4550" dirty="0"/>
                <a:t>1.000</a:t>
              </a:r>
            </a:p>
          </p:txBody>
        </p:sp>
        <p:sp>
          <p:nvSpPr>
            <p:cNvPr id="146" name="SERVIDORES EM GESTÃO DE PESSOAS"/>
            <p:cNvSpPr txBox="1"/>
            <p:nvPr/>
          </p:nvSpPr>
          <p:spPr>
            <a:xfrm>
              <a:off x="727248" y="-816744"/>
              <a:ext cx="13180917" cy="8412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4800">
                  <a:solidFill>
                    <a:srgbClr val="424242"/>
                  </a:solidFill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pPr>
                <a:defRPr sz="9100" b="0"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rPr lang="pt-BR" sz="2400" b="1" dirty="0"/>
                <a:t>CARGOS, FUNÇÕES E GRATIFICAÇÕES</a:t>
              </a:r>
              <a:endParaRPr sz="2400" b="1" dirty="0"/>
            </a:p>
          </p:txBody>
        </p:sp>
      </p:grpSp>
      <p:sp>
        <p:nvSpPr>
          <p:cNvPr id="148" name="Retângulo"/>
          <p:cNvSpPr/>
          <p:nvPr/>
        </p:nvSpPr>
        <p:spPr>
          <a:xfrm>
            <a:off x="3257274" y="1538602"/>
            <a:ext cx="6020604" cy="65235"/>
          </a:xfrm>
          <a:prstGeom prst="rect">
            <a:avLst/>
          </a:prstGeom>
          <a:solidFill>
            <a:srgbClr val="5CA15D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49" name="Retângulo"/>
          <p:cNvSpPr/>
          <p:nvPr/>
        </p:nvSpPr>
        <p:spPr>
          <a:xfrm>
            <a:off x="3257273" y="1603838"/>
            <a:ext cx="6020604" cy="97368"/>
          </a:xfrm>
          <a:prstGeom prst="rect">
            <a:avLst/>
          </a:prstGeom>
          <a:solidFill>
            <a:srgbClr val="FED04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50" name="Retângulo"/>
          <p:cNvSpPr/>
          <p:nvPr/>
        </p:nvSpPr>
        <p:spPr>
          <a:xfrm>
            <a:off x="3247748" y="2451921"/>
            <a:ext cx="3381652" cy="52773"/>
          </a:xfrm>
          <a:prstGeom prst="rect">
            <a:avLst/>
          </a:prstGeom>
          <a:solidFill>
            <a:srgbClr val="5CA15D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51" name="Retângulo"/>
          <p:cNvSpPr/>
          <p:nvPr/>
        </p:nvSpPr>
        <p:spPr>
          <a:xfrm>
            <a:off x="3247747" y="2504708"/>
            <a:ext cx="3381652" cy="104847"/>
          </a:xfrm>
          <a:prstGeom prst="rect">
            <a:avLst/>
          </a:prstGeom>
          <a:solidFill>
            <a:srgbClr val="FED04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52" name="Retângulo"/>
          <p:cNvSpPr/>
          <p:nvPr/>
        </p:nvSpPr>
        <p:spPr>
          <a:xfrm>
            <a:off x="3257273" y="3305662"/>
            <a:ext cx="4867552" cy="68253"/>
          </a:xfrm>
          <a:prstGeom prst="rect">
            <a:avLst/>
          </a:prstGeom>
          <a:solidFill>
            <a:srgbClr val="5CA15D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53" name="Retângulo"/>
          <p:cNvSpPr/>
          <p:nvPr/>
        </p:nvSpPr>
        <p:spPr>
          <a:xfrm>
            <a:off x="3257273" y="3364185"/>
            <a:ext cx="4867552" cy="93409"/>
          </a:xfrm>
          <a:prstGeom prst="rect">
            <a:avLst/>
          </a:prstGeom>
          <a:solidFill>
            <a:srgbClr val="FED04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156" name="Grupo"/>
          <p:cNvGrpSpPr/>
          <p:nvPr/>
        </p:nvGrpSpPr>
        <p:grpSpPr>
          <a:xfrm>
            <a:off x="3306613" y="4157168"/>
            <a:ext cx="3894287" cy="146936"/>
            <a:chOff x="-2" y="-19050"/>
            <a:chExt cx="7788571" cy="293869"/>
          </a:xfrm>
        </p:grpSpPr>
        <p:sp>
          <p:nvSpPr>
            <p:cNvPr id="154" name="Retângulo"/>
            <p:cNvSpPr/>
            <p:nvPr/>
          </p:nvSpPr>
          <p:spPr>
            <a:xfrm>
              <a:off x="-2" y="-19050"/>
              <a:ext cx="7788571" cy="95425"/>
            </a:xfrm>
            <a:prstGeom prst="rect">
              <a:avLst/>
            </a:prstGeom>
            <a:solidFill>
              <a:srgbClr val="5CA15D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155" name="Retângulo"/>
            <p:cNvSpPr/>
            <p:nvPr/>
          </p:nvSpPr>
          <p:spPr>
            <a:xfrm>
              <a:off x="0" y="76441"/>
              <a:ext cx="7788569" cy="198378"/>
            </a:xfrm>
            <a:prstGeom prst="rect">
              <a:avLst/>
            </a:prstGeom>
            <a:solidFill>
              <a:srgbClr val="FED04A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</p:grpSp>
      <p:sp>
        <p:nvSpPr>
          <p:cNvPr id="159" name="Retângulo"/>
          <p:cNvSpPr/>
          <p:nvPr/>
        </p:nvSpPr>
        <p:spPr>
          <a:xfrm>
            <a:off x="3346999" y="4978691"/>
            <a:ext cx="6436098" cy="111977"/>
          </a:xfrm>
          <a:prstGeom prst="rect">
            <a:avLst/>
          </a:prstGeom>
          <a:solidFill>
            <a:srgbClr val="5CA15D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60" name="Retângulo"/>
          <p:cNvSpPr/>
          <p:nvPr/>
        </p:nvSpPr>
        <p:spPr>
          <a:xfrm>
            <a:off x="3346998" y="5041006"/>
            <a:ext cx="6436099" cy="111977"/>
          </a:xfrm>
          <a:prstGeom prst="rect">
            <a:avLst/>
          </a:prstGeom>
          <a:solidFill>
            <a:srgbClr val="FED04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</p:spTree>
    <p:extLst>
      <p:ext uri="{BB962C8B-B14F-4D97-AF65-F5344CB8AC3E}">
        <p14:creationId xmlns:p14="http://schemas.microsoft.com/office/powerpoint/2010/main" val="2582886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UNIDADES PAGADORAS"/>
          <p:cNvSpPr txBox="1"/>
          <p:nvPr/>
        </p:nvSpPr>
        <p:spPr>
          <a:xfrm>
            <a:off x="4228823" y="4729071"/>
            <a:ext cx="7591630" cy="4206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25400" tIns="25400" rIns="25400" bIns="25400" numCol="1" anchor="ctr">
            <a:spAutoFit/>
          </a:bodyPr>
          <a:lstStyle>
            <a:lvl1pPr>
              <a:defRPr sz="4800" i="1">
                <a:solidFill>
                  <a:srgbClr val="424242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pPr>
              <a:defRPr sz="9100" b="0" i="0">
                <a:latin typeface="Arial Black"/>
                <a:ea typeface="Arial Black"/>
                <a:cs typeface="Arial Black"/>
                <a:sym typeface="Arial Black"/>
              </a:defRPr>
            </a:pPr>
            <a:r>
              <a:rPr lang="pt-BR" sz="2400" b="1" dirty="0"/>
              <a:t>INCENTIVOS ADEQUADOS E ESTIMULANTES</a:t>
            </a:r>
            <a:endParaRPr sz="2400" b="1" dirty="0"/>
          </a:p>
        </p:txBody>
      </p:sp>
      <p:grpSp>
        <p:nvGrpSpPr>
          <p:cNvPr id="144" name="Grupo"/>
          <p:cNvGrpSpPr/>
          <p:nvPr/>
        </p:nvGrpSpPr>
        <p:grpSpPr>
          <a:xfrm>
            <a:off x="619996" y="624660"/>
            <a:ext cx="5389909" cy="1845164"/>
            <a:chOff x="-6544544" y="198394"/>
            <a:chExt cx="10779818" cy="3690328"/>
          </a:xfrm>
        </p:grpSpPr>
        <p:sp>
          <p:nvSpPr>
            <p:cNvPr id="142" name="240"/>
            <p:cNvSpPr txBox="1"/>
            <p:nvPr/>
          </p:nvSpPr>
          <p:spPr>
            <a:xfrm>
              <a:off x="-6544544" y="198394"/>
              <a:ext cx="5860578" cy="13336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9100" b="0">
                  <a:solidFill>
                    <a:srgbClr val="424242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lvl1pPr>
            </a:lstStyle>
            <a:p>
              <a:r>
                <a:rPr lang="pt-BR" sz="4000" dirty="0"/>
                <a:t>DESAFIOS</a:t>
              </a:r>
              <a:endParaRPr sz="4000" dirty="0"/>
            </a:p>
          </p:txBody>
        </p:sp>
        <p:sp>
          <p:nvSpPr>
            <p:cNvPr id="143" name="UNIDADES DE GESTÃO DE PESSOAS"/>
            <p:cNvSpPr txBox="1"/>
            <p:nvPr/>
          </p:nvSpPr>
          <p:spPr>
            <a:xfrm>
              <a:off x="-6448806" y="3047466"/>
              <a:ext cx="10684080" cy="8412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4800" i="1">
                  <a:solidFill>
                    <a:srgbClr val="424242"/>
                  </a:solidFill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pPr>
                <a:defRPr sz="9100" b="0" i="0"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rPr lang="pt-BR" sz="2400" b="1" dirty="0"/>
                <a:t>FLEXIBILIDADE E MOBILIDADE</a:t>
              </a:r>
              <a:endParaRPr sz="2400" b="1" dirty="0"/>
            </a:p>
          </p:txBody>
        </p:sp>
      </p:grpSp>
      <p:sp>
        <p:nvSpPr>
          <p:cNvPr id="148" name="Retângulo"/>
          <p:cNvSpPr/>
          <p:nvPr/>
        </p:nvSpPr>
        <p:spPr>
          <a:xfrm>
            <a:off x="715246" y="2361453"/>
            <a:ext cx="5104529" cy="108371"/>
          </a:xfrm>
          <a:prstGeom prst="rect">
            <a:avLst/>
          </a:prstGeom>
          <a:solidFill>
            <a:srgbClr val="5CA15D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53" name="Retângulo"/>
          <p:cNvSpPr/>
          <p:nvPr/>
        </p:nvSpPr>
        <p:spPr>
          <a:xfrm>
            <a:off x="2923666" y="3750206"/>
            <a:ext cx="6172478" cy="93673"/>
          </a:xfrm>
          <a:prstGeom prst="rect">
            <a:avLst/>
          </a:prstGeom>
          <a:solidFill>
            <a:srgbClr val="FED04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37" name="TABELAS REMUNERATÓRIAS"/>
          <p:cNvSpPr txBox="1"/>
          <p:nvPr/>
        </p:nvSpPr>
        <p:spPr>
          <a:xfrm>
            <a:off x="2895091" y="3442301"/>
            <a:ext cx="6401817" cy="4206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25400" tIns="25400" rIns="25400" bIns="25400" numCol="1" anchor="ctr">
            <a:spAutoFit/>
          </a:bodyPr>
          <a:lstStyle>
            <a:lvl1pPr>
              <a:defRPr sz="4800" i="1">
                <a:solidFill>
                  <a:srgbClr val="424242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pPr>
              <a:defRPr sz="9100" b="0" i="0">
                <a:latin typeface="Arial Black"/>
                <a:ea typeface="Arial Black"/>
                <a:cs typeface="Arial Black"/>
                <a:sym typeface="Arial Black"/>
              </a:defRPr>
            </a:pPr>
            <a:r>
              <a:rPr lang="pt-BR" sz="2400" b="1" dirty="0"/>
              <a:t>SIMPLIFICAÇÃO E RACIONALIZAÇÃO </a:t>
            </a:r>
            <a:endParaRPr sz="2400" b="1" dirty="0"/>
          </a:p>
        </p:txBody>
      </p:sp>
      <p:sp>
        <p:nvSpPr>
          <p:cNvPr id="33" name="Retângulo">
            <a:extLst>
              <a:ext uri="{FF2B5EF4-FFF2-40B4-BE49-F238E27FC236}">
                <a16:creationId xmlns="" xmlns:a16="http://schemas.microsoft.com/office/drawing/2014/main" id="{A0C62186-033C-4863-AE47-A2C6DB9A0A3D}"/>
              </a:ext>
            </a:extLst>
          </p:cNvPr>
          <p:cNvSpPr/>
          <p:nvPr/>
        </p:nvSpPr>
        <p:spPr>
          <a:xfrm>
            <a:off x="4276725" y="5040437"/>
            <a:ext cx="7419974" cy="109262"/>
          </a:xfrm>
          <a:prstGeom prst="rect">
            <a:avLst/>
          </a:prstGeom>
          <a:solidFill>
            <a:srgbClr val="5CA15D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</p:spTree>
    <p:extLst>
      <p:ext uri="{BB962C8B-B14F-4D97-AF65-F5344CB8AC3E}">
        <p14:creationId xmlns:p14="http://schemas.microsoft.com/office/powerpoint/2010/main" val="1411708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Grupo"/>
          <p:cNvGrpSpPr/>
          <p:nvPr/>
        </p:nvGrpSpPr>
        <p:grpSpPr>
          <a:xfrm>
            <a:off x="619996" y="624660"/>
            <a:ext cx="6925970" cy="1845164"/>
            <a:chOff x="-6544544" y="198394"/>
            <a:chExt cx="13851940" cy="3690328"/>
          </a:xfrm>
        </p:grpSpPr>
        <p:sp>
          <p:nvSpPr>
            <p:cNvPr id="142" name="240"/>
            <p:cNvSpPr txBox="1"/>
            <p:nvPr/>
          </p:nvSpPr>
          <p:spPr>
            <a:xfrm>
              <a:off x="-6544544" y="198394"/>
              <a:ext cx="5860578" cy="13336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9100" b="0">
                  <a:solidFill>
                    <a:srgbClr val="424242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lvl1pPr>
            </a:lstStyle>
            <a:p>
              <a:r>
                <a:rPr lang="pt-BR" sz="4000" dirty="0"/>
                <a:t>DESAFIOS</a:t>
              </a:r>
              <a:endParaRPr sz="4000" dirty="0"/>
            </a:p>
          </p:txBody>
        </p:sp>
        <p:sp>
          <p:nvSpPr>
            <p:cNvPr id="143" name="UNIDADES DE GESTÃO DE PESSOAS"/>
            <p:cNvSpPr txBox="1"/>
            <p:nvPr/>
          </p:nvSpPr>
          <p:spPr>
            <a:xfrm>
              <a:off x="-6448806" y="3047466"/>
              <a:ext cx="13756202" cy="8412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4800" i="1">
                  <a:solidFill>
                    <a:srgbClr val="424242"/>
                  </a:solidFill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pPr>
                <a:defRPr sz="9100" b="0" i="0"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rPr lang="pt-BR" sz="2400" b="1" dirty="0"/>
                <a:t>VERDADEIRA GESTÃO DE DESEMPENHO</a:t>
              </a:r>
              <a:endParaRPr sz="2400" b="1" dirty="0"/>
            </a:p>
          </p:txBody>
        </p:sp>
      </p:grpSp>
      <p:sp>
        <p:nvSpPr>
          <p:cNvPr id="148" name="Retângulo"/>
          <p:cNvSpPr/>
          <p:nvPr/>
        </p:nvSpPr>
        <p:spPr>
          <a:xfrm>
            <a:off x="715246" y="2362200"/>
            <a:ext cx="6695204" cy="107624"/>
          </a:xfrm>
          <a:prstGeom prst="rect">
            <a:avLst/>
          </a:prstGeom>
          <a:solidFill>
            <a:srgbClr val="5CA15D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53" name="Retângulo"/>
          <p:cNvSpPr/>
          <p:nvPr/>
        </p:nvSpPr>
        <p:spPr>
          <a:xfrm>
            <a:off x="2923666" y="3750206"/>
            <a:ext cx="7191884" cy="116944"/>
          </a:xfrm>
          <a:prstGeom prst="rect">
            <a:avLst/>
          </a:prstGeom>
          <a:solidFill>
            <a:srgbClr val="FED04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37" name="TABELAS REMUNERATÓRIAS"/>
          <p:cNvSpPr txBox="1"/>
          <p:nvPr/>
        </p:nvSpPr>
        <p:spPr>
          <a:xfrm>
            <a:off x="2895091" y="3442301"/>
            <a:ext cx="7442166" cy="4206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25400" tIns="25400" rIns="25400" bIns="25400" numCol="1" anchor="ctr">
            <a:spAutoFit/>
          </a:bodyPr>
          <a:lstStyle>
            <a:lvl1pPr>
              <a:defRPr sz="4800" i="1">
                <a:solidFill>
                  <a:srgbClr val="424242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pPr>
              <a:defRPr sz="9100" b="0" i="0">
                <a:latin typeface="Arial Black"/>
                <a:ea typeface="Arial Black"/>
                <a:cs typeface="Arial Black"/>
                <a:sym typeface="Arial Black"/>
              </a:defRPr>
            </a:pPr>
            <a:r>
              <a:rPr lang="pt-BR" sz="2400" b="1" dirty="0"/>
              <a:t>FOCO NO RESULTADO, NÃO NO PROCESSO </a:t>
            </a:r>
            <a:endParaRPr sz="2400" b="1" dirty="0"/>
          </a:p>
        </p:txBody>
      </p:sp>
      <p:sp>
        <p:nvSpPr>
          <p:cNvPr id="33" name="Retângulo">
            <a:extLst>
              <a:ext uri="{FF2B5EF4-FFF2-40B4-BE49-F238E27FC236}">
                <a16:creationId xmlns="" xmlns:a16="http://schemas.microsoft.com/office/drawing/2014/main" id="{A0C62186-033C-4863-AE47-A2C6DB9A0A3D}"/>
              </a:ext>
            </a:extLst>
          </p:cNvPr>
          <p:cNvSpPr/>
          <p:nvPr/>
        </p:nvSpPr>
        <p:spPr>
          <a:xfrm>
            <a:off x="4276724" y="5040437"/>
            <a:ext cx="7610475" cy="112588"/>
          </a:xfrm>
          <a:prstGeom prst="rect">
            <a:avLst/>
          </a:prstGeom>
          <a:solidFill>
            <a:srgbClr val="5CA15D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40" name="UNIDADES PAGADORAS"/>
          <p:cNvSpPr txBox="1"/>
          <p:nvPr/>
        </p:nvSpPr>
        <p:spPr>
          <a:xfrm>
            <a:off x="4228823" y="4729071"/>
            <a:ext cx="7798610" cy="4206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25400" tIns="25400" rIns="25400" bIns="25400" numCol="1" anchor="ctr">
            <a:spAutoFit/>
          </a:bodyPr>
          <a:lstStyle>
            <a:lvl1pPr>
              <a:defRPr sz="4800" i="1">
                <a:solidFill>
                  <a:srgbClr val="424242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pPr>
              <a:defRPr sz="9100" b="0" i="0">
                <a:latin typeface="Arial Black"/>
                <a:ea typeface="Arial Black"/>
                <a:cs typeface="Arial Black"/>
                <a:sym typeface="Arial Black"/>
              </a:defRPr>
            </a:pPr>
            <a:r>
              <a:rPr lang="pt-BR" sz="2400" b="1" dirty="0"/>
              <a:t>NOVAS GERAÇÕES E ATRAÇÃO DE TALENTOS</a:t>
            </a:r>
            <a:endParaRPr sz="2400" b="1" dirty="0"/>
          </a:p>
        </p:txBody>
      </p:sp>
    </p:spTree>
    <p:extLst>
      <p:ext uri="{BB962C8B-B14F-4D97-AF65-F5344CB8AC3E}">
        <p14:creationId xmlns:p14="http://schemas.microsoft.com/office/powerpoint/2010/main" val="1471438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tângulo 28"/>
          <p:cNvSpPr>
            <a:spLocks noChangeArrowheads="1"/>
          </p:cNvSpPr>
          <p:nvPr/>
        </p:nvSpPr>
        <p:spPr bwMode="auto">
          <a:xfrm>
            <a:off x="438894" y="1947593"/>
            <a:ext cx="1824567" cy="515203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 algn="ctr">
            <a:noFill/>
            <a:round/>
            <a:headEnd/>
            <a:tailEnd/>
          </a:ln>
          <a:effectLst/>
        </p:spPr>
        <p:txBody>
          <a:bodyPr lIns="122767" tIns="61384" rIns="122767" bIns="61384" anchor="ctr" anchorCtr="1"/>
          <a:lstStyle/>
          <a:p>
            <a:pPr algn="ctr"/>
            <a:r>
              <a:rPr lang="en-US" sz="1867" b="1" dirty="0">
                <a:solidFill>
                  <a:srgbClr val="FFFFFF"/>
                </a:solidFill>
                <a:ea typeface="MS PGothic"/>
              </a:rPr>
              <a:t>MISSÃO</a:t>
            </a:r>
          </a:p>
        </p:txBody>
      </p:sp>
      <p:sp>
        <p:nvSpPr>
          <p:cNvPr id="30" name="Retângulo 29"/>
          <p:cNvSpPr>
            <a:spLocks noChangeArrowheads="1"/>
          </p:cNvSpPr>
          <p:nvPr/>
        </p:nvSpPr>
        <p:spPr bwMode="auto">
          <a:xfrm>
            <a:off x="438895" y="3374854"/>
            <a:ext cx="1824567" cy="549228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 algn="ctr">
            <a:noFill/>
            <a:round/>
            <a:headEnd/>
            <a:tailEnd/>
          </a:ln>
          <a:effectLst/>
        </p:spPr>
        <p:txBody>
          <a:bodyPr lIns="122767" tIns="61384" rIns="122767" bIns="61384" anchor="ctr" anchorCtr="1"/>
          <a:lstStyle/>
          <a:p>
            <a:pPr algn="ctr"/>
            <a:r>
              <a:rPr lang="en-US" sz="1867" b="1" dirty="0">
                <a:solidFill>
                  <a:srgbClr val="FFFFFF"/>
                </a:solidFill>
                <a:ea typeface="MS PGothic"/>
              </a:rPr>
              <a:t>VISÃO</a:t>
            </a:r>
          </a:p>
        </p:txBody>
      </p:sp>
      <p:sp>
        <p:nvSpPr>
          <p:cNvPr id="31" name="Retângulo 30"/>
          <p:cNvSpPr>
            <a:spLocks noChangeArrowheads="1"/>
          </p:cNvSpPr>
          <p:nvPr/>
        </p:nvSpPr>
        <p:spPr bwMode="auto">
          <a:xfrm>
            <a:off x="438895" y="4746439"/>
            <a:ext cx="1824567" cy="549004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 algn="ctr">
            <a:noFill/>
            <a:round/>
            <a:headEnd/>
            <a:tailEnd/>
          </a:ln>
          <a:effectLst/>
        </p:spPr>
        <p:txBody>
          <a:bodyPr lIns="122767" tIns="61384" rIns="122767" bIns="61384" anchor="ctr" anchorCtr="1"/>
          <a:lstStyle/>
          <a:p>
            <a:pPr algn="ctr"/>
            <a:r>
              <a:rPr lang="en-US" sz="1867" b="1" dirty="0">
                <a:solidFill>
                  <a:srgbClr val="FFFFFF"/>
                </a:solidFill>
                <a:ea typeface="MS PGothic"/>
              </a:rPr>
              <a:t>LEMA</a:t>
            </a:r>
          </a:p>
        </p:txBody>
      </p:sp>
      <p:cxnSp>
        <p:nvCxnSpPr>
          <p:cNvPr id="39" name="Conector reto 13"/>
          <p:cNvCxnSpPr>
            <a:cxnSpLocks noChangeShapeType="1"/>
          </p:cNvCxnSpPr>
          <p:nvPr/>
        </p:nvCxnSpPr>
        <p:spPr bwMode="auto">
          <a:xfrm>
            <a:off x="242577" y="2940770"/>
            <a:ext cx="11688831" cy="3140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40" name="Conector reto 14"/>
          <p:cNvCxnSpPr>
            <a:cxnSpLocks noChangeShapeType="1"/>
          </p:cNvCxnSpPr>
          <p:nvPr/>
        </p:nvCxnSpPr>
        <p:spPr bwMode="auto">
          <a:xfrm>
            <a:off x="274811" y="4342985"/>
            <a:ext cx="1170364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41" name="Conector reto 15"/>
          <p:cNvCxnSpPr>
            <a:cxnSpLocks noChangeShapeType="1"/>
          </p:cNvCxnSpPr>
          <p:nvPr/>
        </p:nvCxnSpPr>
        <p:spPr bwMode="auto">
          <a:xfrm>
            <a:off x="242577" y="5844496"/>
            <a:ext cx="1176811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53" name="CaixaDeTexto 8"/>
          <p:cNvSpPr txBox="1">
            <a:spLocks noChangeArrowheads="1"/>
          </p:cNvSpPr>
          <p:nvPr/>
        </p:nvSpPr>
        <p:spPr bwMode="auto">
          <a:xfrm>
            <a:off x="2788277" y="1742914"/>
            <a:ext cx="867663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177800" indent="-177800">
              <a:buClr>
                <a:srgbClr val="B288B9"/>
              </a:buClr>
              <a:buFont typeface="Wingdings" pitchFamily="2" charset="2"/>
              <a:buChar char="q"/>
              <a:defRPr sz="1000" kern="0">
                <a:solidFill>
                  <a:schemeClr val="bg1">
                    <a:lumMod val="50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marL="0" indent="0" algn="just">
              <a:buNone/>
            </a:pP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Liderar a transformação da cultura de Gestão de Pessoas na APF, priorizando a atração, o desenvolvimento, a retenção e o reconhecimento de profissionais de </a:t>
            </a:r>
            <a:r>
              <a:rPr lang="pt-BR" sz="1800" b="1" dirty="0">
                <a:solidFill>
                  <a:schemeClr val="tx2">
                    <a:lumMod val="50000"/>
                  </a:schemeClr>
                </a:solidFill>
              </a:rPr>
              <a:t>alto desempenho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pt-BR" sz="1800" b="1" dirty="0">
                <a:solidFill>
                  <a:schemeClr val="tx2">
                    <a:lumMod val="50000"/>
                  </a:schemeClr>
                </a:solidFill>
              </a:rPr>
              <a:t>comprometidos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 com a entrega de </a:t>
            </a:r>
            <a:r>
              <a:rPr lang="pt-BR" sz="1800" b="1" dirty="0">
                <a:solidFill>
                  <a:schemeClr val="tx2">
                    <a:lumMod val="50000"/>
                  </a:schemeClr>
                </a:solidFill>
              </a:rPr>
              <a:t>serviços públicos de excelência à sociedade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34" name="CaixaDeTexto 8"/>
          <p:cNvSpPr txBox="1">
            <a:spLocks noChangeArrowheads="1"/>
          </p:cNvSpPr>
          <p:nvPr/>
        </p:nvSpPr>
        <p:spPr bwMode="auto">
          <a:xfrm>
            <a:off x="2788277" y="3464802"/>
            <a:ext cx="95121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177800" indent="-177800">
              <a:buClr>
                <a:srgbClr val="B288B9"/>
              </a:buClr>
              <a:buFont typeface="Wingdings" pitchFamily="2" charset="2"/>
              <a:buChar char="q"/>
              <a:defRPr sz="1000" kern="0">
                <a:solidFill>
                  <a:schemeClr val="bg1">
                    <a:lumMod val="50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marL="0" indent="0" algn="just">
              <a:buNone/>
            </a:pP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Ser a unidade que inspira, cria condições e apoia as pessoas que querem transformar o Brasil.</a:t>
            </a:r>
          </a:p>
        </p:txBody>
      </p:sp>
      <p:sp>
        <p:nvSpPr>
          <p:cNvPr id="35" name="CaixaDeTexto 8"/>
          <p:cNvSpPr txBox="1">
            <a:spLocks noChangeArrowheads="1"/>
          </p:cNvSpPr>
          <p:nvPr/>
        </p:nvSpPr>
        <p:spPr bwMode="auto">
          <a:xfrm>
            <a:off x="2788277" y="4838737"/>
            <a:ext cx="77273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177800" indent="-177800">
              <a:buClr>
                <a:srgbClr val="B288B9"/>
              </a:buClr>
              <a:buFont typeface="Wingdings" pitchFamily="2" charset="2"/>
              <a:buChar char="q"/>
              <a:defRPr sz="1000" kern="0">
                <a:solidFill>
                  <a:schemeClr val="bg1">
                    <a:lumMod val="50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marL="0" indent="0" algn="just">
              <a:buNone/>
            </a:pP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Inspirar pessoas a transformar o país.</a:t>
            </a:r>
          </a:p>
        </p:txBody>
      </p:sp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0" y="-134739"/>
            <a:ext cx="10515600" cy="1325563"/>
          </a:xfrm>
        </p:spPr>
        <p:txBody>
          <a:bodyPr/>
          <a:lstStyle/>
          <a:p>
            <a:r>
              <a:rPr lang="pt-BR" b="1" u="sng" dirty="0">
                <a:solidFill>
                  <a:schemeClr val="tx2">
                    <a:lumMod val="50000"/>
                  </a:schemeClr>
                </a:solidFill>
              </a:rPr>
              <a:t> Direcionamento</a:t>
            </a:r>
          </a:p>
        </p:txBody>
      </p:sp>
    </p:spTree>
    <p:extLst>
      <p:ext uri="{BB962C8B-B14F-4D97-AF65-F5344CB8AC3E}">
        <p14:creationId xmlns:p14="http://schemas.microsoft.com/office/powerpoint/2010/main" val="179964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ângulo 32"/>
          <p:cNvSpPr>
            <a:spLocks noChangeArrowheads="1"/>
          </p:cNvSpPr>
          <p:nvPr/>
        </p:nvSpPr>
        <p:spPr bwMode="auto">
          <a:xfrm>
            <a:off x="5197125" y="1380298"/>
            <a:ext cx="1824567" cy="557339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 algn="ctr">
            <a:noFill/>
            <a:round/>
            <a:headEnd/>
            <a:tailEnd/>
          </a:ln>
          <a:effectLst/>
        </p:spPr>
        <p:txBody>
          <a:bodyPr lIns="122767" tIns="61384" rIns="122767" bIns="61384" anchor="ctr" anchorCtr="1"/>
          <a:lstStyle/>
          <a:p>
            <a:pPr algn="ctr"/>
            <a:r>
              <a:rPr lang="en-US" sz="1867" b="1" dirty="0">
                <a:solidFill>
                  <a:srgbClr val="FFFFFF"/>
                </a:solidFill>
                <a:ea typeface="MS PGothic"/>
              </a:rPr>
              <a:t>VALORES</a:t>
            </a:r>
          </a:p>
        </p:txBody>
      </p:sp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0" y="-134739"/>
            <a:ext cx="10515600" cy="1325563"/>
          </a:xfrm>
        </p:spPr>
        <p:txBody>
          <a:bodyPr/>
          <a:lstStyle/>
          <a:p>
            <a:r>
              <a:rPr lang="pt-BR" b="1" u="sng" smtClean="0">
                <a:solidFill>
                  <a:schemeClr val="tx2">
                    <a:lumMod val="50000"/>
                  </a:schemeClr>
                </a:solidFill>
              </a:rPr>
              <a:t> Direcionamento</a:t>
            </a:r>
            <a:endParaRPr lang="pt-BR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628024" y="4518917"/>
            <a:ext cx="3707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❤</a:t>
            </a:r>
          </a:p>
        </p:txBody>
      </p:sp>
      <p:sp>
        <p:nvSpPr>
          <p:cNvPr id="3" name="Retângulo 2"/>
          <p:cNvSpPr/>
          <p:nvPr/>
        </p:nvSpPr>
        <p:spPr>
          <a:xfrm>
            <a:off x="620053" y="2446138"/>
            <a:ext cx="401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⚖</a:t>
            </a:r>
          </a:p>
        </p:txBody>
      </p:sp>
      <p:sp>
        <p:nvSpPr>
          <p:cNvPr id="4" name="Retângulo 3"/>
          <p:cNvSpPr/>
          <p:nvPr/>
        </p:nvSpPr>
        <p:spPr>
          <a:xfrm>
            <a:off x="605627" y="359171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☺</a:t>
            </a:r>
          </a:p>
        </p:txBody>
      </p:sp>
      <p:sp>
        <p:nvSpPr>
          <p:cNvPr id="6" name="Retângulo 5"/>
          <p:cNvSpPr/>
          <p:nvPr/>
        </p:nvSpPr>
        <p:spPr>
          <a:xfrm>
            <a:off x="6570878" y="4666251"/>
            <a:ext cx="381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∞</a:t>
            </a:r>
          </a:p>
        </p:txBody>
      </p:sp>
      <p:sp>
        <p:nvSpPr>
          <p:cNvPr id="7" name="Retângulo 6"/>
          <p:cNvSpPr/>
          <p:nvPr/>
        </p:nvSpPr>
        <p:spPr>
          <a:xfrm>
            <a:off x="6517178" y="2487634"/>
            <a:ext cx="4138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⊕</a:t>
            </a:r>
          </a:p>
        </p:txBody>
      </p:sp>
      <p:sp>
        <p:nvSpPr>
          <p:cNvPr id="10" name="Retângulo 9"/>
          <p:cNvSpPr/>
          <p:nvPr/>
        </p:nvSpPr>
        <p:spPr>
          <a:xfrm>
            <a:off x="6517178" y="3591710"/>
            <a:ext cx="489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⚯ </a:t>
            </a:r>
          </a:p>
        </p:txBody>
      </p:sp>
      <p:sp>
        <p:nvSpPr>
          <p:cNvPr id="24" name="CaixaDeTexto 8"/>
          <p:cNvSpPr txBox="1">
            <a:spLocks noChangeArrowheads="1"/>
          </p:cNvSpPr>
          <p:nvPr/>
        </p:nvSpPr>
        <p:spPr bwMode="auto">
          <a:xfrm>
            <a:off x="1006698" y="2429914"/>
            <a:ext cx="4629263" cy="2939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177800" indent="-177800">
              <a:buClr>
                <a:srgbClr val="B288B9"/>
              </a:buClr>
              <a:buFont typeface="Wingdings" pitchFamily="2" charset="2"/>
              <a:buChar char="q"/>
              <a:defRPr sz="1000" kern="0">
                <a:solidFill>
                  <a:schemeClr val="bg1">
                    <a:lumMod val="50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marL="0" indent="0" algn="just">
              <a:buClr>
                <a:schemeClr val="tx2">
                  <a:lumMod val="75000"/>
                </a:schemeClr>
              </a:buClr>
              <a:buSzPct val="60000"/>
              <a:buNone/>
            </a:pPr>
            <a:r>
              <a:rPr lang="pt-BR" sz="2000" b="1" dirty="0">
                <a:solidFill>
                  <a:schemeClr val="tx2">
                    <a:lumMod val="50000"/>
                  </a:schemeClr>
                </a:solidFill>
              </a:rPr>
              <a:t>Integridade</a:t>
            </a:r>
            <a:r>
              <a:rPr lang="pt-BR" sz="2000" dirty="0">
                <a:solidFill>
                  <a:schemeClr val="tx2">
                    <a:lumMod val="50000"/>
                  </a:schemeClr>
                </a:solidFill>
              </a:rPr>
              <a:t> – </a:t>
            </a:r>
            <a:r>
              <a:rPr lang="pt-BR" sz="1700" dirty="0">
                <a:solidFill>
                  <a:schemeClr val="tx2">
                    <a:lumMod val="50000"/>
                  </a:schemeClr>
                </a:solidFill>
              </a:rPr>
              <a:t>não pegamos atalhos, sempre fazemos o que é certo, com inabalável firmeza ética;</a:t>
            </a:r>
          </a:p>
          <a:p>
            <a:pPr marL="0" indent="0" algn="just">
              <a:buClr>
                <a:schemeClr val="tx2">
                  <a:lumMod val="75000"/>
                </a:schemeClr>
              </a:buClr>
              <a:buSzPct val="60000"/>
              <a:buNone/>
            </a:pPr>
            <a:endParaRPr lang="pt-BR" sz="20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Clr>
                <a:schemeClr val="tx2">
                  <a:lumMod val="75000"/>
                </a:schemeClr>
              </a:buClr>
              <a:buSzPct val="60000"/>
              <a:buNone/>
            </a:pPr>
            <a:r>
              <a:rPr lang="pt-BR" sz="2000" b="1" dirty="0" smtClean="0">
                <a:solidFill>
                  <a:schemeClr val="tx2">
                    <a:lumMod val="50000"/>
                  </a:schemeClr>
                </a:solidFill>
              </a:rPr>
              <a:t>Cuidado</a:t>
            </a:r>
            <a:r>
              <a:rPr lang="pt-BR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t-BR" sz="2000" dirty="0">
                <a:solidFill>
                  <a:schemeClr val="tx2">
                    <a:lumMod val="50000"/>
                  </a:schemeClr>
                </a:solidFill>
              </a:rPr>
              <a:t>– </a:t>
            </a:r>
            <a:r>
              <a:rPr lang="pt-BR" sz="1700" dirty="0">
                <a:solidFill>
                  <a:schemeClr val="tx2">
                    <a:lumMod val="50000"/>
                  </a:schemeClr>
                </a:solidFill>
              </a:rPr>
              <a:t>gostamos de gente, somos atenciosos e gentis;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60000"/>
              <a:buFont typeface="Wingdings" panose="05000000000000000000" pitchFamily="2" charset="2"/>
              <a:buChar char="ü"/>
            </a:pPr>
            <a:endParaRPr lang="pt-BR" sz="20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Clr>
                <a:schemeClr val="tx2">
                  <a:lumMod val="75000"/>
                </a:schemeClr>
              </a:buClr>
              <a:buSzPct val="60000"/>
              <a:buNone/>
            </a:pPr>
            <a:r>
              <a:rPr lang="pt-BR" sz="2000" b="1" dirty="0" smtClean="0">
                <a:solidFill>
                  <a:schemeClr val="tx2">
                    <a:lumMod val="50000"/>
                  </a:schemeClr>
                </a:solidFill>
              </a:rPr>
              <a:t>Paixão</a:t>
            </a:r>
            <a:r>
              <a:rPr lang="pt-BR" sz="2000" dirty="0" smtClean="0">
                <a:solidFill>
                  <a:schemeClr val="tx2">
                    <a:lumMod val="50000"/>
                  </a:schemeClr>
                </a:solidFill>
              </a:rPr>
              <a:t> – </a:t>
            </a:r>
            <a:r>
              <a:rPr lang="pt-BR" sz="1700" dirty="0" smtClean="0">
                <a:solidFill>
                  <a:schemeClr val="tx2">
                    <a:lumMod val="50000"/>
                  </a:schemeClr>
                </a:solidFill>
              </a:rPr>
              <a:t>somos </a:t>
            </a:r>
            <a:r>
              <a:rPr lang="pt-BR" sz="1700" dirty="0">
                <a:solidFill>
                  <a:schemeClr val="tx2">
                    <a:lumMod val="50000"/>
                  </a:schemeClr>
                </a:solidFill>
              </a:rPr>
              <a:t>apaixonados pelo que escolhemos fazer e nos realizamos com nosso trabalho</a:t>
            </a:r>
            <a:r>
              <a:rPr lang="pt-BR" sz="1700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  <a:endParaRPr lang="pt-BR" sz="17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CaixaDeTexto 8"/>
          <p:cNvSpPr txBox="1">
            <a:spLocks noChangeArrowheads="1"/>
          </p:cNvSpPr>
          <p:nvPr/>
        </p:nvSpPr>
        <p:spPr bwMode="auto">
          <a:xfrm>
            <a:off x="6931074" y="2479553"/>
            <a:ext cx="4601899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177800" indent="-177800">
              <a:buClr>
                <a:srgbClr val="B288B9"/>
              </a:buClr>
              <a:buFont typeface="Wingdings" pitchFamily="2" charset="2"/>
              <a:buChar char="q"/>
              <a:defRPr sz="1000" kern="0">
                <a:solidFill>
                  <a:schemeClr val="bg1">
                    <a:lumMod val="50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marL="0" indent="0" algn="just">
              <a:buClr>
                <a:schemeClr val="tx2">
                  <a:lumMod val="75000"/>
                </a:schemeClr>
              </a:buClr>
              <a:buSzPct val="60000"/>
              <a:buNone/>
            </a:pPr>
            <a:r>
              <a:rPr lang="pt-BR" sz="2000" b="1" dirty="0" smtClean="0">
                <a:solidFill>
                  <a:schemeClr val="tx2">
                    <a:lumMod val="50000"/>
                  </a:schemeClr>
                </a:solidFill>
              </a:rPr>
              <a:t>Excelência</a:t>
            </a:r>
            <a:r>
              <a:rPr lang="pt-BR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t-BR" sz="2000" dirty="0">
                <a:solidFill>
                  <a:schemeClr val="tx2">
                    <a:lumMod val="50000"/>
                  </a:schemeClr>
                </a:solidFill>
              </a:rPr>
              <a:t>– </a:t>
            </a:r>
            <a:r>
              <a:rPr lang="pt-BR" sz="1700" dirty="0">
                <a:solidFill>
                  <a:schemeClr val="tx2">
                    <a:lumMod val="50000"/>
                  </a:schemeClr>
                </a:solidFill>
              </a:rPr>
              <a:t>entregamos resultado e buscamos sempre mais e melhor</a:t>
            </a:r>
            <a:r>
              <a:rPr lang="pt-BR" sz="1700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</a:p>
          <a:p>
            <a:pPr marL="0" indent="0" algn="just">
              <a:buClr>
                <a:schemeClr val="tx2">
                  <a:lumMod val="75000"/>
                </a:schemeClr>
              </a:buClr>
              <a:buSzPct val="60000"/>
              <a:buNone/>
            </a:pPr>
            <a:endParaRPr lang="pt-BR" sz="17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Clr>
                <a:schemeClr val="tx2">
                  <a:lumMod val="75000"/>
                </a:schemeClr>
              </a:buClr>
              <a:buSzPct val="60000"/>
              <a:buNone/>
            </a:pPr>
            <a:endParaRPr lang="pt-BR" sz="1700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Clr>
                <a:schemeClr val="tx2">
                  <a:lumMod val="75000"/>
                </a:schemeClr>
              </a:buClr>
              <a:buSzPct val="60000"/>
              <a:buNone/>
            </a:pPr>
            <a:r>
              <a:rPr lang="pt-BR" sz="2000" b="1" dirty="0">
                <a:solidFill>
                  <a:schemeClr val="tx2">
                    <a:lumMod val="50000"/>
                  </a:schemeClr>
                </a:solidFill>
              </a:rPr>
              <a:t>Compromisso</a:t>
            </a:r>
            <a:r>
              <a:rPr lang="pt-BR" sz="2000" dirty="0">
                <a:solidFill>
                  <a:schemeClr val="tx2">
                    <a:lumMod val="50000"/>
                  </a:schemeClr>
                </a:solidFill>
              </a:rPr>
              <a:t> – </a:t>
            </a:r>
            <a:r>
              <a:rPr lang="pt-BR" sz="1700" dirty="0">
                <a:solidFill>
                  <a:schemeClr val="tx2">
                    <a:lumMod val="50000"/>
                  </a:schemeClr>
                </a:solidFill>
              </a:rPr>
              <a:t>pensamos no futuro, o longo prazo importa para as nossas decisões</a:t>
            </a:r>
            <a:r>
              <a:rPr lang="pt-BR" sz="1700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</a:p>
          <a:p>
            <a:pPr marL="0" indent="0" algn="just">
              <a:buClr>
                <a:schemeClr val="tx2">
                  <a:lumMod val="75000"/>
                </a:schemeClr>
              </a:buClr>
              <a:buSzPct val="60000"/>
              <a:buNone/>
            </a:pPr>
            <a:endParaRPr lang="pt-BR" sz="1700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60000"/>
              <a:buFont typeface="Wingdings" panose="05000000000000000000" pitchFamily="2" charset="2"/>
              <a:buChar char="ü"/>
            </a:pPr>
            <a:endParaRPr lang="pt-BR" sz="17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Clr>
                <a:schemeClr val="tx2">
                  <a:lumMod val="75000"/>
                </a:schemeClr>
              </a:buClr>
              <a:buSzPct val="60000"/>
              <a:buNone/>
            </a:pPr>
            <a:r>
              <a:rPr lang="pt-BR" sz="2000" b="1" dirty="0">
                <a:solidFill>
                  <a:schemeClr val="tx2">
                    <a:lumMod val="50000"/>
                  </a:schemeClr>
                </a:solidFill>
              </a:rPr>
              <a:t>Resiliência</a:t>
            </a:r>
            <a:r>
              <a:rPr lang="pt-BR" sz="2000" dirty="0">
                <a:solidFill>
                  <a:schemeClr val="tx2">
                    <a:lumMod val="50000"/>
                  </a:schemeClr>
                </a:solidFill>
              </a:rPr>
              <a:t> – </a:t>
            </a:r>
            <a:r>
              <a:rPr lang="pt-BR" sz="1700" dirty="0">
                <a:solidFill>
                  <a:schemeClr val="tx2">
                    <a:lumMod val="50000"/>
                  </a:schemeClr>
                </a:solidFill>
              </a:rPr>
              <a:t>nós nunca desistimos.</a:t>
            </a:r>
          </a:p>
          <a:p>
            <a:pPr marL="0" indent="0" algn="just">
              <a:buClr>
                <a:schemeClr val="tx2">
                  <a:lumMod val="75000"/>
                </a:schemeClr>
              </a:buClr>
              <a:buSzPct val="60000"/>
              <a:buNone/>
            </a:pPr>
            <a:endParaRPr lang="pt-BR" sz="20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59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tângulo 28"/>
          <p:cNvSpPr>
            <a:spLocks noChangeArrowheads="1"/>
          </p:cNvSpPr>
          <p:nvPr/>
        </p:nvSpPr>
        <p:spPr bwMode="auto">
          <a:xfrm>
            <a:off x="243066" y="1823484"/>
            <a:ext cx="452393" cy="401372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 algn="ctr">
            <a:noFill/>
            <a:round/>
            <a:headEnd/>
            <a:tailEnd/>
          </a:ln>
          <a:effectLst/>
        </p:spPr>
        <p:txBody>
          <a:bodyPr lIns="122767" tIns="61384" rIns="122767" bIns="61384" anchor="ctr" anchorCtr="1"/>
          <a:lstStyle/>
          <a:p>
            <a:pPr algn="ctr"/>
            <a:r>
              <a:rPr lang="en-US" sz="1867" b="1" dirty="0">
                <a:solidFill>
                  <a:srgbClr val="FFFFFF"/>
                </a:solidFill>
                <a:ea typeface="MS PGothic"/>
              </a:rPr>
              <a:t>1</a:t>
            </a:r>
          </a:p>
        </p:txBody>
      </p:sp>
      <p:cxnSp>
        <p:nvCxnSpPr>
          <p:cNvPr id="39" name="Conector reto 13"/>
          <p:cNvCxnSpPr>
            <a:cxnSpLocks noChangeShapeType="1"/>
          </p:cNvCxnSpPr>
          <p:nvPr/>
        </p:nvCxnSpPr>
        <p:spPr bwMode="auto">
          <a:xfrm>
            <a:off x="242575" y="2328975"/>
            <a:ext cx="11688831" cy="3140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40" name="Conector reto 14"/>
          <p:cNvCxnSpPr>
            <a:cxnSpLocks noChangeShapeType="1"/>
          </p:cNvCxnSpPr>
          <p:nvPr/>
        </p:nvCxnSpPr>
        <p:spPr bwMode="auto">
          <a:xfrm>
            <a:off x="244176" y="2895326"/>
            <a:ext cx="1170364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41" name="Conector reto 15"/>
          <p:cNvCxnSpPr>
            <a:cxnSpLocks noChangeShapeType="1"/>
          </p:cNvCxnSpPr>
          <p:nvPr/>
        </p:nvCxnSpPr>
        <p:spPr bwMode="auto">
          <a:xfrm>
            <a:off x="257544" y="3440430"/>
            <a:ext cx="1176811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34" name="CaixaDeTexto 8"/>
          <p:cNvSpPr txBox="1">
            <a:spLocks noChangeArrowheads="1"/>
          </p:cNvSpPr>
          <p:nvPr/>
        </p:nvSpPr>
        <p:spPr bwMode="auto">
          <a:xfrm>
            <a:off x="859023" y="1730266"/>
            <a:ext cx="1086245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pt-BR"/>
            </a:defPPr>
            <a:lvl1pPr indent="0" algn="just">
              <a:buClr>
                <a:srgbClr val="B288B9"/>
              </a:buClr>
              <a:buFont typeface="Wingdings" pitchFamily="2" charset="2"/>
              <a:buNone/>
              <a:defRPr sz="1600" kern="0">
                <a:solidFill>
                  <a:schemeClr val="tx2">
                    <a:lumMod val="50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pt-BR" b="1" dirty="0" smtClean="0"/>
              <a:t>Modernizar </a:t>
            </a:r>
            <a:r>
              <a:rPr lang="pt-BR" b="1" dirty="0"/>
              <a:t>e racionalizar a </a:t>
            </a:r>
            <a:r>
              <a:rPr lang="pt-BR" b="1" dirty="0" smtClean="0"/>
              <a:t>estrutura de carreiras da APF</a:t>
            </a:r>
            <a:r>
              <a:rPr lang="pt-BR" dirty="0" smtClean="0"/>
              <a:t>: com </a:t>
            </a:r>
            <a:r>
              <a:rPr lang="pt-BR" dirty="0"/>
              <a:t>foco no reconhecimento </a:t>
            </a:r>
            <a:r>
              <a:rPr lang="pt-BR" dirty="0" smtClean="0"/>
              <a:t>do desempenho, </a:t>
            </a:r>
            <a:r>
              <a:rPr lang="pt-BR" dirty="0"/>
              <a:t>na mobilidade dos servidores e na eficiência dos serviços prestados;</a:t>
            </a:r>
          </a:p>
        </p:txBody>
      </p:sp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0" y="-134739"/>
            <a:ext cx="10515600" cy="1325563"/>
          </a:xfrm>
        </p:spPr>
        <p:txBody>
          <a:bodyPr/>
          <a:lstStyle/>
          <a:p>
            <a:r>
              <a:rPr lang="pt-BR" b="1" u="sng" dirty="0">
                <a:solidFill>
                  <a:schemeClr val="tx2">
                    <a:lumMod val="50000"/>
                  </a:schemeClr>
                </a:solidFill>
              </a:rPr>
              <a:t> Objetivos estratégicos</a:t>
            </a:r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auto">
          <a:xfrm>
            <a:off x="242577" y="2416936"/>
            <a:ext cx="452393" cy="401372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 algn="ctr">
            <a:noFill/>
            <a:round/>
            <a:headEnd/>
            <a:tailEnd/>
          </a:ln>
          <a:effectLst/>
        </p:spPr>
        <p:txBody>
          <a:bodyPr lIns="122767" tIns="61384" rIns="122767" bIns="61384" anchor="ctr" anchorCtr="1"/>
          <a:lstStyle/>
          <a:p>
            <a:pPr algn="ctr"/>
            <a:r>
              <a:rPr lang="en-US" sz="1867" b="1" dirty="0">
                <a:solidFill>
                  <a:srgbClr val="FFFFFF"/>
                </a:solidFill>
                <a:ea typeface="MS PGothic"/>
              </a:rPr>
              <a:t>2</a:t>
            </a:r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auto">
          <a:xfrm>
            <a:off x="257585" y="2975676"/>
            <a:ext cx="452393" cy="390998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 algn="ctr">
            <a:noFill/>
            <a:round/>
            <a:headEnd/>
            <a:tailEnd/>
          </a:ln>
          <a:effectLst/>
        </p:spPr>
        <p:txBody>
          <a:bodyPr lIns="122767" tIns="61384" rIns="122767" bIns="61384" anchor="ctr" anchorCtr="1"/>
          <a:lstStyle/>
          <a:p>
            <a:pPr algn="ctr"/>
            <a:r>
              <a:rPr lang="en-US" sz="1867" b="1" dirty="0">
                <a:solidFill>
                  <a:srgbClr val="FFFFFF"/>
                </a:solidFill>
                <a:ea typeface="MS PGothic"/>
              </a:rPr>
              <a:t>3</a:t>
            </a:r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257585" y="3526652"/>
            <a:ext cx="452393" cy="401372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 algn="ctr">
            <a:noFill/>
            <a:round/>
            <a:headEnd/>
            <a:tailEnd/>
          </a:ln>
          <a:effectLst/>
        </p:spPr>
        <p:txBody>
          <a:bodyPr lIns="122767" tIns="61384" rIns="122767" bIns="61384" anchor="ctr" anchorCtr="1"/>
          <a:lstStyle/>
          <a:p>
            <a:pPr algn="ctr"/>
            <a:r>
              <a:rPr lang="en-US" sz="1867" b="1" dirty="0">
                <a:solidFill>
                  <a:srgbClr val="FFFFFF"/>
                </a:solidFill>
                <a:ea typeface="MS PGothic"/>
              </a:rPr>
              <a:t>4</a:t>
            </a:r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auto">
          <a:xfrm>
            <a:off x="249742" y="4107773"/>
            <a:ext cx="452393" cy="401372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 algn="ctr">
            <a:noFill/>
            <a:round/>
            <a:headEnd/>
            <a:tailEnd/>
          </a:ln>
          <a:effectLst/>
        </p:spPr>
        <p:txBody>
          <a:bodyPr lIns="122767" tIns="61384" rIns="122767" bIns="61384" anchor="ctr" anchorCtr="1"/>
          <a:lstStyle/>
          <a:p>
            <a:pPr algn="ctr"/>
            <a:r>
              <a:rPr lang="en-US" sz="1867" b="1" dirty="0">
                <a:solidFill>
                  <a:srgbClr val="FFFFFF"/>
                </a:solidFill>
                <a:ea typeface="MS PGothic"/>
              </a:rPr>
              <a:t>5</a:t>
            </a:r>
          </a:p>
        </p:txBody>
      </p:sp>
      <p:cxnSp>
        <p:nvCxnSpPr>
          <p:cNvPr id="23" name="Conector reto 15"/>
          <p:cNvCxnSpPr>
            <a:cxnSpLocks noChangeShapeType="1"/>
          </p:cNvCxnSpPr>
          <p:nvPr/>
        </p:nvCxnSpPr>
        <p:spPr bwMode="auto">
          <a:xfrm>
            <a:off x="254267" y="4004638"/>
            <a:ext cx="1176811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32" name="CaixaDeTexto 8"/>
          <p:cNvSpPr txBox="1">
            <a:spLocks noChangeArrowheads="1"/>
          </p:cNvSpPr>
          <p:nvPr/>
        </p:nvSpPr>
        <p:spPr bwMode="auto">
          <a:xfrm>
            <a:off x="859023" y="2451694"/>
            <a:ext cx="1086245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177800" indent="-177800">
              <a:buClr>
                <a:srgbClr val="B288B9"/>
              </a:buClr>
              <a:buFont typeface="Wingdings" pitchFamily="2" charset="2"/>
              <a:buChar char="q"/>
              <a:defRPr sz="1000" kern="0">
                <a:solidFill>
                  <a:schemeClr val="bg1">
                    <a:lumMod val="50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marL="0" indent="0" algn="just">
              <a:buNone/>
            </a:pPr>
            <a:r>
              <a:rPr lang="pt-BR" sz="1600" b="1" dirty="0">
                <a:solidFill>
                  <a:schemeClr val="tx2">
                    <a:lumMod val="50000"/>
                  </a:schemeClr>
                </a:solidFill>
              </a:rPr>
              <a:t>Melhorar as condições de trabalho dos </a:t>
            </a:r>
            <a:r>
              <a:rPr lang="pt-BR" sz="1600" b="1" dirty="0" smtClean="0">
                <a:solidFill>
                  <a:schemeClr val="tx2">
                    <a:lumMod val="50000"/>
                  </a:schemeClr>
                </a:solidFill>
              </a:rPr>
              <a:t>servidores</a:t>
            </a:r>
            <a:r>
              <a:rPr lang="pt-BR" sz="1600" dirty="0" smtClean="0">
                <a:solidFill>
                  <a:schemeClr val="tx2">
                    <a:lumMod val="50000"/>
                  </a:schemeClr>
                </a:solidFill>
              </a:rPr>
              <a:t>: entendendo </a:t>
            </a:r>
            <a:r>
              <a:rPr lang="pt-BR" sz="1600" dirty="0">
                <a:solidFill>
                  <a:schemeClr val="tx2">
                    <a:lumMod val="50000"/>
                  </a:schemeClr>
                </a:solidFill>
              </a:rPr>
              <a:t>suas necessidades e buscando formas de </a:t>
            </a:r>
            <a:r>
              <a:rPr lang="pt-BR" sz="1600" dirty="0" smtClean="0">
                <a:solidFill>
                  <a:schemeClr val="tx2">
                    <a:lumMod val="50000"/>
                  </a:schemeClr>
                </a:solidFill>
              </a:rPr>
              <a:t>atendê-las</a:t>
            </a:r>
            <a:r>
              <a:rPr lang="pt-BR" sz="1600" dirty="0">
                <a:solidFill>
                  <a:schemeClr val="tx2">
                    <a:lumMod val="50000"/>
                  </a:schemeClr>
                </a:solidFill>
              </a:rPr>
              <a:t>;</a:t>
            </a:r>
          </a:p>
        </p:txBody>
      </p:sp>
      <p:sp>
        <p:nvSpPr>
          <p:cNvPr id="37" name="CaixaDeTexto 8"/>
          <p:cNvSpPr txBox="1">
            <a:spLocks noChangeArrowheads="1"/>
          </p:cNvSpPr>
          <p:nvPr/>
        </p:nvSpPr>
        <p:spPr bwMode="auto">
          <a:xfrm>
            <a:off x="859023" y="3009447"/>
            <a:ext cx="1086245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177800" indent="-177800">
              <a:buClr>
                <a:srgbClr val="B288B9"/>
              </a:buClr>
              <a:buFont typeface="Wingdings" pitchFamily="2" charset="2"/>
              <a:buChar char="q"/>
              <a:defRPr sz="1000" kern="0">
                <a:solidFill>
                  <a:schemeClr val="bg1">
                    <a:lumMod val="50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marL="0" indent="0" algn="just">
              <a:buNone/>
            </a:pPr>
            <a:r>
              <a:rPr lang="pt-BR" sz="1600" b="1" dirty="0">
                <a:solidFill>
                  <a:schemeClr val="tx1"/>
                </a:solidFill>
              </a:rPr>
              <a:t>Modernizar </a:t>
            </a:r>
            <a:r>
              <a:rPr lang="pt-BR" sz="1600" b="1" dirty="0" smtClean="0">
                <a:solidFill>
                  <a:schemeClr val="tx1"/>
                </a:solidFill>
              </a:rPr>
              <a:t>a </a:t>
            </a:r>
            <a:r>
              <a:rPr lang="pt-BR" sz="1600" b="1" dirty="0">
                <a:solidFill>
                  <a:schemeClr val="tx1"/>
                </a:solidFill>
              </a:rPr>
              <a:t>seleção e a contratação de </a:t>
            </a:r>
            <a:r>
              <a:rPr lang="pt-BR" sz="1600" b="1" dirty="0" smtClean="0">
                <a:solidFill>
                  <a:schemeClr val="tx1"/>
                </a:solidFill>
              </a:rPr>
              <a:t>servidores</a:t>
            </a:r>
            <a:r>
              <a:rPr lang="pt-BR" sz="1600" dirty="0" smtClean="0">
                <a:solidFill>
                  <a:schemeClr val="tx1"/>
                </a:solidFill>
              </a:rPr>
              <a:t>;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38" name="CaixaDeTexto 8"/>
          <p:cNvSpPr txBox="1">
            <a:spLocks noChangeArrowheads="1"/>
          </p:cNvSpPr>
          <p:nvPr/>
        </p:nvSpPr>
        <p:spPr bwMode="auto">
          <a:xfrm>
            <a:off x="848291" y="3435055"/>
            <a:ext cx="1086245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177800" indent="-177800">
              <a:buClr>
                <a:srgbClr val="B288B9"/>
              </a:buClr>
              <a:buFont typeface="Wingdings" pitchFamily="2" charset="2"/>
              <a:buChar char="q"/>
              <a:defRPr sz="1000" kern="0">
                <a:solidFill>
                  <a:schemeClr val="bg1">
                    <a:lumMod val="50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marL="0" indent="0" algn="just">
              <a:buNone/>
            </a:pPr>
            <a:r>
              <a:rPr lang="pt-BR" sz="1600" b="1" dirty="0">
                <a:solidFill>
                  <a:schemeClr val="tx2">
                    <a:lumMod val="50000"/>
                  </a:schemeClr>
                </a:solidFill>
              </a:rPr>
              <a:t>Desburocratizar, simplificar e automatizar os </a:t>
            </a:r>
            <a:r>
              <a:rPr lang="pt-BR" sz="1600" b="1" dirty="0" smtClean="0">
                <a:solidFill>
                  <a:schemeClr val="tx2">
                    <a:lumMod val="50000"/>
                  </a:schemeClr>
                </a:solidFill>
              </a:rPr>
              <a:t>processos</a:t>
            </a:r>
            <a:r>
              <a:rPr lang="pt-BR" sz="1600" dirty="0" smtClean="0">
                <a:solidFill>
                  <a:schemeClr val="tx2">
                    <a:lumMod val="50000"/>
                  </a:schemeClr>
                </a:solidFill>
              </a:rPr>
              <a:t>: mapeando e repesando todos os processos de </a:t>
            </a:r>
            <a:r>
              <a:rPr lang="pt-BR" sz="1600" dirty="0">
                <a:solidFill>
                  <a:schemeClr val="tx2">
                    <a:lumMod val="50000"/>
                  </a:schemeClr>
                </a:solidFill>
              </a:rPr>
              <a:t>trabalho da SGP e das </a:t>
            </a:r>
            <a:r>
              <a:rPr lang="pt-BR" sz="1600" dirty="0" smtClean="0">
                <a:solidFill>
                  <a:schemeClr val="tx2">
                    <a:lumMod val="50000"/>
                  </a:schemeClr>
                </a:solidFill>
              </a:rPr>
              <a:t>unidades </a:t>
            </a:r>
            <a:r>
              <a:rPr lang="pt-BR" sz="1600" dirty="0">
                <a:solidFill>
                  <a:schemeClr val="tx2">
                    <a:lumMod val="50000"/>
                  </a:schemeClr>
                </a:solidFill>
              </a:rPr>
              <a:t>de RH;</a:t>
            </a:r>
          </a:p>
        </p:txBody>
      </p:sp>
      <p:sp>
        <p:nvSpPr>
          <p:cNvPr id="45" name="CaixaDeTexto 8"/>
          <p:cNvSpPr txBox="1">
            <a:spLocks noChangeArrowheads="1"/>
          </p:cNvSpPr>
          <p:nvPr/>
        </p:nvSpPr>
        <p:spPr bwMode="auto">
          <a:xfrm>
            <a:off x="859024" y="4139182"/>
            <a:ext cx="1086245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177800" indent="-177800">
              <a:buClr>
                <a:srgbClr val="B288B9"/>
              </a:buClr>
              <a:buFont typeface="Wingdings" pitchFamily="2" charset="2"/>
              <a:buChar char="q"/>
              <a:defRPr sz="1000" kern="0">
                <a:solidFill>
                  <a:schemeClr val="bg1">
                    <a:lumMod val="50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marL="0" indent="0" algn="just">
              <a:buNone/>
            </a:pPr>
            <a:r>
              <a:rPr lang="pt-BR" sz="1600" b="1" dirty="0">
                <a:solidFill>
                  <a:schemeClr val="tx2">
                    <a:lumMod val="50000"/>
                  </a:schemeClr>
                </a:solidFill>
              </a:rPr>
              <a:t>Aprimorar a comunicação </a:t>
            </a:r>
            <a:r>
              <a:rPr lang="pt-BR" sz="1600" b="1" dirty="0" smtClean="0">
                <a:solidFill>
                  <a:schemeClr val="tx2">
                    <a:lumMod val="50000"/>
                  </a:schemeClr>
                </a:solidFill>
              </a:rPr>
              <a:t>interna</a:t>
            </a:r>
            <a:r>
              <a:rPr lang="pt-BR" sz="1600" dirty="0" smtClean="0">
                <a:solidFill>
                  <a:schemeClr val="tx2">
                    <a:lumMod val="50000"/>
                  </a:schemeClr>
                </a:solidFill>
              </a:rPr>
              <a:t>: </a:t>
            </a:r>
            <a:r>
              <a:rPr lang="pt-BR" sz="1600" dirty="0" smtClean="0">
                <a:solidFill>
                  <a:schemeClr val="tx1"/>
                </a:solidFill>
              </a:rPr>
              <a:t>para </a:t>
            </a:r>
            <a:r>
              <a:rPr lang="pt-BR" sz="1600" dirty="0">
                <a:solidFill>
                  <a:schemeClr val="tx1"/>
                </a:solidFill>
              </a:rPr>
              <a:t>que seja capaz de informar com precisão os órgãos setoriais e os servidores;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xmlns="" id="{8AD34405-C8A7-4320-BAB4-F6E3F2234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741" y="4672356"/>
            <a:ext cx="452393" cy="401372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 algn="ctr">
            <a:noFill/>
            <a:round/>
            <a:headEnd/>
            <a:tailEnd/>
          </a:ln>
          <a:effectLst/>
        </p:spPr>
        <p:txBody>
          <a:bodyPr lIns="122767" tIns="61384" rIns="122767" bIns="61384" anchor="ctr" anchorCtr="1"/>
          <a:lstStyle/>
          <a:p>
            <a:pPr algn="ctr"/>
            <a:r>
              <a:rPr lang="en-US" sz="1867" b="1" dirty="0">
                <a:solidFill>
                  <a:srgbClr val="FFFFFF"/>
                </a:solidFill>
                <a:ea typeface="MS PGothic"/>
              </a:rPr>
              <a:t>6</a:t>
            </a:r>
          </a:p>
        </p:txBody>
      </p:sp>
      <p:cxnSp>
        <p:nvCxnSpPr>
          <p:cNvPr id="21" name="Conector reto 15">
            <a:extLst>
              <a:ext uri="{FF2B5EF4-FFF2-40B4-BE49-F238E27FC236}">
                <a16:creationId xmlns:a16="http://schemas.microsoft.com/office/drawing/2014/main" xmlns="" id="{86D96ECD-6D16-4E94-A768-C393EC26C38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54267" y="4587768"/>
            <a:ext cx="1176811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22" name="CaixaDeTexto 8">
            <a:extLst>
              <a:ext uri="{FF2B5EF4-FFF2-40B4-BE49-F238E27FC236}">
                <a16:creationId xmlns:a16="http://schemas.microsoft.com/office/drawing/2014/main" xmlns="" id="{7339E760-79E5-413B-91FD-A55430DF6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291" y="4715474"/>
            <a:ext cx="1086245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177800" indent="-177800">
              <a:buClr>
                <a:srgbClr val="B288B9"/>
              </a:buClr>
              <a:buFont typeface="Wingdings" pitchFamily="2" charset="2"/>
              <a:buChar char="q"/>
              <a:defRPr sz="1000" kern="0">
                <a:solidFill>
                  <a:schemeClr val="bg1">
                    <a:lumMod val="50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marL="0" indent="0" algn="just">
              <a:buNone/>
            </a:pPr>
            <a:r>
              <a:rPr lang="pt-BR" sz="1600" b="1" dirty="0">
                <a:solidFill>
                  <a:schemeClr val="tx1"/>
                </a:solidFill>
              </a:rPr>
              <a:t>Consolidar e manter a conformidade e </a:t>
            </a:r>
            <a:r>
              <a:rPr lang="pt-BR" sz="1600" b="1" dirty="0" smtClean="0">
                <a:solidFill>
                  <a:schemeClr val="tx1"/>
                </a:solidFill>
              </a:rPr>
              <a:t>a integridade </a:t>
            </a:r>
            <a:r>
              <a:rPr lang="pt-BR" sz="1600" b="1" dirty="0">
                <a:solidFill>
                  <a:schemeClr val="tx1"/>
                </a:solidFill>
              </a:rPr>
              <a:t>da folha de </a:t>
            </a:r>
            <a:r>
              <a:rPr lang="pt-BR" sz="1600" b="1" dirty="0" smtClean="0">
                <a:solidFill>
                  <a:schemeClr val="tx1"/>
                </a:solidFill>
              </a:rPr>
              <a:t>pagamento</a:t>
            </a:r>
            <a:r>
              <a:rPr lang="pt-BR" sz="1600" dirty="0" smtClean="0">
                <a:solidFill>
                  <a:schemeClr val="tx1"/>
                </a:solidFill>
              </a:rPr>
              <a:t>;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xmlns="" id="{E8F99009-FBD7-40E5-A1A3-8A1F6BB497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585" y="5225064"/>
            <a:ext cx="452393" cy="401372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 algn="ctr">
            <a:noFill/>
            <a:round/>
            <a:headEnd/>
            <a:tailEnd/>
          </a:ln>
          <a:effectLst/>
        </p:spPr>
        <p:txBody>
          <a:bodyPr lIns="122767" tIns="61384" rIns="122767" bIns="61384" anchor="ctr" anchorCtr="1"/>
          <a:lstStyle/>
          <a:p>
            <a:pPr algn="ctr"/>
            <a:r>
              <a:rPr lang="en-US" sz="1867" b="1" dirty="0">
                <a:solidFill>
                  <a:srgbClr val="FFFFFF"/>
                </a:solidFill>
                <a:ea typeface="MS PGothic"/>
              </a:rPr>
              <a:t>7</a:t>
            </a:r>
          </a:p>
        </p:txBody>
      </p:sp>
      <p:cxnSp>
        <p:nvCxnSpPr>
          <p:cNvPr id="25" name="Conector reto 15">
            <a:extLst>
              <a:ext uri="{FF2B5EF4-FFF2-40B4-BE49-F238E27FC236}">
                <a16:creationId xmlns:a16="http://schemas.microsoft.com/office/drawing/2014/main" xmlns="" id="{713301AC-FCB1-4432-9D7B-29BBAF8BC83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49741" y="5138871"/>
            <a:ext cx="1176811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26" name="CaixaDeTexto 8">
            <a:extLst>
              <a:ext uri="{FF2B5EF4-FFF2-40B4-BE49-F238E27FC236}">
                <a16:creationId xmlns:a16="http://schemas.microsoft.com/office/drawing/2014/main" xmlns="" id="{ED77550B-3450-4A3D-BABC-5042DDDA9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023" y="5256473"/>
            <a:ext cx="1086245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177800" indent="-177800">
              <a:buClr>
                <a:srgbClr val="B288B9"/>
              </a:buClr>
              <a:buFont typeface="Wingdings" pitchFamily="2" charset="2"/>
              <a:buChar char="q"/>
              <a:defRPr sz="1000" kern="0">
                <a:solidFill>
                  <a:schemeClr val="bg1">
                    <a:lumMod val="50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marL="0" indent="0" algn="just">
              <a:buNone/>
            </a:pPr>
            <a:r>
              <a:rPr lang="pt-BR" sz="1600" b="1" dirty="0">
                <a:solidFill>
                  <a:schemeClr val="tx1"/>
                </a:solidFill>
              </a:rPr>
              <a:t>Implementar estratégia eficiente e justa de capacitação e treinamento dos servidores</a:t>
            </a:r>
            <a:r>
              <a:rPr lang="pt-BR" sz="16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099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Rectangle 23"/>
          <p:cNvSpPr/>
          <p:nvPr/>
        </p:nvSpPr>
        <p:spPr>
          <a:xfrm>
            <a:off x="845795" y="2518572"/>
            <a:ext cx="4962173" cy="9698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pSp>
        <p:nvGrpSpPr>
          <p:cNvPr id="219" name="Group 7"/>
          <p:cNvGrpSpPr/>
          <p:nvPr/>
        </p:nvGrpSpPr>
        <p:grpSpPr>
          <a:xfrm>
            <a:off x="734958" y="2421606"/>
            <a:ext cx="4909237" cy="969818"/>
            <a:chOff x="3925455" y="1191491"/>
            <a:chExt cx="4909237" cy="969818"/>
          </a:xfrm>
        </p:grpSpPr>
        <p:sp>
          <p:nvSpPr>
            <p:cNvPr id="220" name="Rectangle 4"/>
            <p:cNvSpPr/>
            <p:nvPr/>
          </p:nvSpPr>
          <p:spPr>
            <a:xfrm>
              <a:off x="4895271" y="1191491"/>
              <a:ext cx="3939421" cy="9698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grpSp>
          <p:nvGrpSpPr>
            <p:cNvPr id="221" name="Group 6"/>
            <p:cNvGrpSpPr/>
            <p:nvPr/>
          </p:nvGrpSpPr>
          <p:grpSpPr>
            <a:xfrm>
              <a:off x="3925455" y="1191491"/>
              <a:ext cx="1178646" cy="969818"/>
              <a:chOff x="3925455" y="1191491"/>
              <a:chExt cx="1178646" cy="969818"/>
            </a:xfrm>
          </p:grpSpPr>
          <p:sp>
            <p:nvSpPr>
              <p:cNvPr id="222" name="Rectangle 3"/>
              <p:cNvSpPr/>
              <p:nvPr/>
            </p:nvSpPr>
            <p:spPr>
              <a:xfrm>
                <a:off x="3925455" y="1191491"/>
                <a:ext cx="969818" cy="969818"/>
              </a:xfrm>
              <a:prstGeom prst="rect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 sz="4800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23" name="Isosceles Triangle 5"/>
              <p:cNvSpPr/>
              <p:nvPr/>
            </p:nvSpPr>
            <p:spPr>
              <a:xfrm rot="5400000">
                <a:off x="4803124" y="1537059"/>
                <a:ext cx="323272" cy="278683"/>
              </a:xfrm>
              <a:prstGeom prst="triangle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</p:grpSp>
      <p:grpSp>
        <p:nvGrpSpPr>
          <p:cNvPr id="224" name="Group 27"/>
          <p:cNvGrpSpPr/>
          <p:nvPr/>
        </p:nvGrpSpPr>
        <p:grpSpPr>
          <a:xfrm>
            <a:off x="2028715" y="2428280"/>
            <a:ext cx="3410763" cy="1129033"/>
            <a:chOff x="4481982" y="1143084"/>
            <a:chExt cx="3410763" cy="1129033"/>
          </a:xfrm>
        </p:grpSpPr>
        <p:sp>
          <p:nvSpPr>
            <p:cNvPr id="225" name="TextBox 25"/>
            <p:cNvSpPr txBox="1"/>
            <p:nvPr/>
          </p:nvSpPr>
          <p:spPr>
            <a:xfrm>
              <a:off x="4481982" y="1143084"/>
              <a:ext cx="2937088" cy="384721"/>
            </a:xfrm>
            <a:prstGeom prst="rect">
              <a:avLst/>
            </a:prstGeom>
            <a:noFill/>
          </p:spPr>
          <p:txBody>
            <a:bodyPr wrap="square" lIns="0" rtlCol="0" anchor="b">
              <a:spAutoFit/>
            </a:bodyPr>
            <a:lstStyle/>
            <a:p>
              <a:r>
                <a:rPr lang="pt-PT" sz="1900" b="1"/>
                <a:t>Decreto de Movimentação</a:t>
              </a:r>
            </a:p>
          </p:txBody>
        </p:sp>
        <p:sp>
          <p:nvSpPr>
            <p:cNvPr id="226" name="TextBox 26"/>
            <p:cNvSpPr txBox="1"/>
            <p:nvPr/>
          </p:nvSpPr>
          <p:spPr>
            <a:xfrm>
              <a:off x="4481982" y="1441120"/>
              <a:ext cx="3410763" cy="83099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pt-PT" sz="1600" i="1" dirty="0"/>
                <a:t>nova política para movimentação e aproveitamento da força de trabalho</a:t>
              </a:r>
            </a:p>
            <a:p>
              <a:pPr algn="just"/>
              <a:endParaRPr lang="pt-PT" sz="1600" i="1" dirty="0"/>
            </a:p>
          </p:txBody>
        </p:sp>
      </p:grpSp>
      <p:sp>
        <p:nvSpPr>
          <p:cNvPr id="228" name="Rectangle 23"/>
          <p:cNvSpPr/>
          <p:nvPr/>
        </p:nvSpPr>
        <p:spPr>
          <a:xfrm>
            <a:off x="840860" y="3771726"/>
            <a:ext cx="4962173" cy="9698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pSp>
        <p:nvGrpSpPr>
          <p:cNvPr id="229" name="Group 7"/>
          <p:cNvGrpSpPr/>
          <p:nvPr/>
        </p:nvGrpSpPr>
        <p:grpSpPr>
          <a:xfrm>
            <a:off x="730023" y="3674760"/>
            <a:ext cx="4909237" cy="969818"/>
            <a:chOff x="3925455" y="1191491"/>
            <a:chExt cx="4909237" cy="969818"/>
          </a:xfrm>
        </p:grpSpPr>
        <p:sp>
          <p:nvSpPr>
            <p:cNvPr id="230" name="Rectangle 4"/>
            <p:cNvSpPr/>
            <p:nvPr/>
          </p:nvSpPr>
          <p:spPr>
            <a:xfrm>
              <a:off x="4895271" y="1191491"/>
              <a:ext cx="3939421" cy="9698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grpSp>
          <p:nvGrpSpPr>
            <p:cNvPr id="231" name="Group 6"/>
            <p:cNvGrpSpPr/>
            <p:nvPr/>
          </p:nvGrpSpPr>
          <p:grpSpPr>
            <a:xfrm>
              <a:off x="3925455" y="1191491"/>
              <a:ext cx="1178646" cy="969818"/>
              <a:chOff x="3925455" y="1191491"/>
              <a:chExt cx="1178646" cy="969818"/>
            </a:xfrm>
          </p:grpSpPr>
          <p:sp>
            <p:nvSpPr>
              <p:cNvPr id="232" name="Rectangle 3"/>
              <p:cNvSpPr/>
              <p:nvPr/>
            </p:nvSpPr>
            <p:spPr>
              <a:xfrm>
                <a:off x="3925455" y="1191491"/>
                <a:ext cx="969818" cy="969818"/>
              </a:xfrm>
              <a:prstGeom prst="rect">
                <a:avLst/>
              </a:prstGeom>
              <a:solidFill>
                <a:srgbClr val="2B474D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 sz="4800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33" name="Isosceles Triangle 5"/>
              <p:cNvSpPr/>
              <p:nvPr/>
            </p:nvSpPr>
            <p:spPr>
              <a:xfrm rot="5400000">
                <a:off x="4803124" y="1537059"/>
                <a:ext cx="323272" cy="278683"/>
              </a:xfrm>
              <a:prstGeom prst="triangle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</p:grpSp>
      <p:grpSp>
        <p:nvGrpSpPr>
          <p:cNvPr id="234" name="Group 27"/>
          <p:cNvGrpSpPr/>
          <p:nvPr/>
        </p:nvGrpSpPr>
        <p:grpSpPr>
          <a:xfrm>
            <a:off x="2023780" y="3681434"/>
            <a:ext cx="3410763" cy="882811"/>
            <a:chOff x="4481982" y="1143084"/>
            <a:chExt cx="3410763" cy="882811"/>
          </a:xfrm>
        </p:grpSpPr>
        <p:sp>
          <p:nvSpPr>
            <p:cNvPr id="235" name="TextBox 25"/>
            <p:cNvSpPr txBox="1"/>
            <p:nvPr/>
          </p:nvSpPr>
          <p:spPr>
            <a:xfrm>
              <a:off x="4481982" y="1143084"/>
              <a:ext cx="2937088" cy="384721"/>
            </a:xfrm>
            <a:prstGeom prst="rect">
              <a:avLst/>
            </a:prstGeom>
            <a:noFill/>
          </p:spPr>
          <p:txBody>
            <a:bodyPr wrap="square" lIns="0" rtlCol="0" anchor="b">
              <a:spAutoFit/>
            </a:bodyPr>
            <a:lstStyle/>
            <a:p>
              <a:r>
                <a:rPr lang="pt-PT" sz="1900" b="1" dirty="0"/>
                <a:t>Banco de Talentos</a:t>
              </a:r>
            </a:p>
          </p:txBody>
        </p:sp>
        <p:sp>
          <p:nvSpPr>
            <p:cNvPr id="236" name="TextBox 26"/>
            <p:cNvSpPr txBox="1"/>
            <p:nvPr/>
          </p:nvSpPr>
          <p:spPr>
            <a:xfrm>
              <a:off x="4481982" y="1441120"/>
              <a:ext cx="3410763" cy="58477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pt-PT" sz="1600" i="1" dirty="0"/>
                <a:t>plataforma para mobilidade, conectando oportunidades e talentos</a:t>
              </a:r>
            </a:p>
          </p:txBody>
        </p:sp>
      </p:grpSp>
      <p:sp>
        <p:nvSpPr>
          <p:cNvPr id="268" name="Rectangle 23"/>
          <p:cNvSpPr/>
          <p:nvPr/>
        </p:nvSpPr>
        <p:spPr>
          <a:xfrm>
            <a:off x="6404472" y="2530363"/>
            <a:ext cx="4962173" cy="9698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pSp>
        <p:nvGrpSpPr>
          <p:cNvPr id="269" name="Group 7"/>
          <p:cNvGrpSpPr/>
          <p:nvPr/>
        </p:nvGrpSpPr>
        <p:grpSpPr>
          <a:xfrm>
            <a:off x="6293635" y="2433397"/>
            <a:ext cx="4909237" cy="969818"/>
            <a:chOff x="3925455" y="1191491"/>
            <a:chExt cx="4909237" cy="969818"/>
          </a:xfrm>
        </p:grpSpPr>
        <p:sp>
          <p:nvSpPr>
            <p:cNvPr id="270" name="Rectangle 4"/>
            <p:cNvSpPr/>
            <p:nvPr/>
          </p:nvSpPr>
          <p:spPr>
            <a:xfrm>
              <a:off x="4895271" y="1191491"/>
              <a:ext cx="3939421" cy="9698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grpSp>
          <p:nvGrpSpPr>
            <p:cNvPr id="271" name="Group 6"/>
            <p:cNvGrpSpPr/>
            <p:nvPr/>
          </p:nvGrpSpPr>
          <p:grpSpPr>
            <a:xfrm>
              <a:off x="3925455" y="1191491"/>
              <a:ext cx="1178646" cy="969818"/>
              <a:chOff x="3925455" y="1191491"/>
              <a:chExt cx="1178646" cy="969818"/>
            </a:xfrm>
          </p:grpSpPr>
          <p:sp>
            <p:nvSpPr>
              <p:cNvPr id="272" name="Rectangle 3"/>
              <p:cNvSpPr/>
              <p:nvPr/>
            </p:nvSpPr>
            <p:spPr>
              <a:xfrm>
                <a:off x="3925455" y="1191491"/>
                <a:ext cx="969818" cy="969818"/>
              </a:xfrm>
              <a:prstGeom prst="rect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 sz="4800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73" name="Isosceles Triangle 5"/>
              <p:cNvSpPr/>
              <p:nvPr/>
            </p:nvSpPr>
            <p:spPr>
              <a:xfrm rot="5400000">
                <a:off x="4803124" y="1537059"/>
                <a:ext cx="323272" cy="278683"/>
              </a:xfrm>
              <a:prstGeom prst="triangle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</p:grpSp>
      <p:grpSp>
        <p:nvGrpSpPr>
          <p:cNvPr id="274" name="Group 27"/>
          <p:cNvGrpSpPr/>
          <p:nvPr/>
        </p:nvGrpSpPr>
        <p:grpSpPr>
          <a:xfrm>
            <a:off x="7587392" y="2440071"/>
            <a:ext cx="3410763" cy="882811"/>
            <a:chOff x="4481982" y="1143084"/>
            <a:chExt cx="3410763" cy="882811"/>
          </a:xfrm>
        </p:grpSpPr>
        <p:sp>
          <p:nvSpPr>
            <p:cNvPr id="275" name="TextBox 25"/>
            <p:cNvSpPr txBox="1"/>
            <p:nvPr/>
          </p:nvSpPr>
          <p:spPr>
            <a:xfrm>
              <a:off x="4481982" y="1143084"/>
              <a:ext cx="2937088" cy="384721"/>
            </a:xfrm>
            <a:prstGeom prst="rect">
              <a:avLst/>
            </a:prstGeom>
            <a:noFill/>
          </p:spPr>
          <p:txBody>
            <a:bodyPr wrap="square" lIns="0" rtlCol="0" anchor="b">
              <a:spAutoFit/>
            </a:bodyPr>
            <a:lstStyle/>
            <a:p>
              <a:r>
                <a:rPr lang="pt-PT" sz="1900" b="1"/>
                <a:t>Extinção de Cargos</a:t>
              </a:r>
            </a:p>
          </p:txBody>
        </p:sp>
        <p:sp>
          <p:nvSpPr>
            <p:cNvPr id="276" name="TextBox 26"/>
            <p:cNvSpPr txBox="1"/>
            <p:nvPr/>
          </p:nvSpPr>
          <p:spPr>
            <a:xfrm>
              <a:off x="4481982" y="1441120"/>
              <a:ext cx="3410763" cy="58477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pt-PT" sz="1600" i="1"/>
                <a:t>cargos obsoletos, desnecessários e/ou desalinhados ao novo serviço público</a:t>
              </a:r>
            </a:p>
          </p:txBody>
        </p:sp>
      </p:grpSp>
      <p:sp>
        <p:nvSpPr>
          <p:cNvPr id="76" name="CaixaDeTexto 2">
            <a:extLst>
              <a:ext uri="{FF2B5EF4-FFF2-40B4-BE49-F238E27FC236}">
                <a16:creationId xmlns:a16="http://schemas.microsoft.com/office/drawing/2014/main" xmlns="" id="{D10D70AD-B76C-4944-969C-C76E8042B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59" y="154948"/>
            <a:ext cx="11252191" cy="1920526"/>
          </a:xfrm>
          <a:prstGeom prst="rect">
            <a:avLst/>
          </a:prstGeom>
          <a:extLst/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4400" b="1" u="sng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altLang="pt-BR" dirty="0"/>
              <a:t>APRIMORAMENTO DA GESTÃO DE PESSOAS: </a:t>
            </a:r>
            <a:endParaRPr lang="pt-BR" altLang="pt-BR" dirty="0" smtClean="0"/>
          </a:p>
          <a:p>
            <a:r>
              <a:rPr lang="pt-BR" altLang="pt-BR" sz="3200" dirty="0" smtClean="0"/>
              <a:t>a </a:t>
            </a:r>
            <a:r>
              <a:rPr lang="pt-BR" altLang="pt-BR" sz="3200" dirty="0"/>
              <a:t>transformação efetiva também depende do que fizermos no nível gerencial e cultural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697" y="2467066"/>
            <a:ext cx="878897" cy="878897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401" y="3681434"/>
            <a:ext cx="984438" cy="942006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2233" y="2614695"/>
            <a:ext cx="656412" cy="656412"/>
          </a:xfrm>
          <a:prstGeom prst="rect">
            <a:avLst/>
          </a:prstGeom>
        </p:spPr>
      </p:pic>
      <p:sp>
        <p:nvSpPr>
          <p:cNvPr id="83" name="Rectangle 23">
            <a:extLst>
              <a:ext uri="{FF2B5EF4-FFF2-40B4-BE49-F238E27FC236}">
                <a16:creationId xmlns:a16="http://schemas.microsoft.com/office/drawing/2014/main" xmlns="" id="{B5AB6FF9-4AC3-5341-BE6D-19678BAB7C92}"/>
              </a:ext>
            </a:extLst>
          </p:cNvPr>
          <p:cNvSpPr/>
          <p:nvPr/>
        </p:nvSpPr>
        <p:spPr>
          <a:xfrm>
            <a:off x="840860" y="4997063"/>
            <a:ext cx="4962173" cy="9698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pSp>
        <p:nvGrpSpPr>
          <p:cNvPr id="84" name="Group 7">
            <a:extLst>
              <a:ext uri="{FF2B5EF4-FFF2-40B4-BE49-F238E27FC236}">
                <a16:creationId xmlns:a16="http://schemas.microsoft.com/office/drawing/2014/main" xmlns="" id="{10CABAAD-F724-7A44-B0E6-95BED2922586}"/>
              </a:ext>
            </a:extLst>
          </p:cNvPr>
          <p:cNvGrpSpPr/>
          <p:nvPr/>
        </p:nvGrpSpPr>
        <p:grpSpPr>
          <a:xfrm>
            <a:off x="730023" y="4900097"/>
            <a:ext cx="4909237" cy="969818"/>
            <a:chOff x="3925455" y="1191491"/>
            <a:chExt cx="4909237" cy="969818"/>
          </a:xfrm>
        </p:grpSpPr>
        <p:sp>
          <p:nvSpPr>
            <p:cNvPr id="86" name="Rectangle 4">
              <a:extLst>
                <a:ext uri="{FF2B5EF4-FFF2-40B4-BE49-F238E27FC236}">
                  <a16:creationId xmlns:a16="http://schemas.microsoft.com/office/drawing/2014/main" xmlns="" id="{87EFF858-A3A4-7C41-BF14-5537A50A3386}"/>
                </a:ext>
              </a:extLst>
            </p:cNvPr>
            <p:cNvSpPr/>
            <p:nvPr/>
          </p:nvSpPr>
          <p:spPr>
            <a:xfrm>
              <a:off x="4895271" y="1191491"/>
              <a:ext cx="3939421" cy="9698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grpSp>
          <p:nvGrpSpPr>
            <p:cNvPr id="87" name="Group 6">
              <a:extLst>
                <a:ext uri="{FF2B5EF4-FFF2-40B4-BE49-F238E27FC236}">
                  <a16:creationId xmlns:a16="http://schemas.microsoft.com/office/drawing/2014/main" xmlns="" id="{25F9BB0F-2A4D-6F46-8763-6D7E91F5406C}"/>
                </a:ext>
              </a:extLst>
            </p:cNvPr>
            <p:cNvGrpSpPr/>
            <p:nvPr/>
          </p:nvGrpSpPr>
          <p:grpSpPr>
            <a:xfrm>
              <a:off x="3925455" y="1191491"/>
              <a:ext cx="1178646" cy="969818"/>
              <a:chOff x="3925455" y="1191491"/>
              <a:chExt cx="1178646" cy="969818"/>
            </a:xfrm>
          </p:grpSpPr>
          <p:sp>
            <p:nvSpPr>
              <p:cNvPr id="88" name="Rectangle 3">
                <a:extLst>
                  <a:ext uri="{FF2B5EF4-FFF2-40B4-BE49-F238E27FC236}">
                    <a16:creationId xmlns:a16="http://schemas.microsoft.com/office/drawing/2014/main" xmlns="" id="{DC6F30CD-B0D1-CD49-8B96-39EE7D8BF1F5}"/>
                  </a:ext>
                </a:extLst>
              </p:cNvPr>
              <p:cNvSpPr/>
              <p:nvPr/>
            </p:nvSpPr>
            <p:spPr>
              <a:xfrm>
                <a:off x="3925455" y="1191491"/>
                <a:ext cx="969818" cy="969818"/>
              </a:xfrm>
              <a:prstGeom prst="rect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 sz="4800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89" name="Isosceles Triangle 5">
                <a:extLst>
                  <a:ext uri="{FF2B5EF4-FFF2-40B4-BE49-F238E27FC236}">
                    <a16:creationId xmlns:a16="http://schemas.microsoft.com/office/drawing/2014/main" xmlns="" id="{306DF535-CC7D-804D-BEB9-1B537DB562F0}"/>
                  </a:ext>
                </a:extLst>
              </p:cNvPr>
              <p:cNvSpPr/>
              <p:nvPr/>
            </p:nvSpPr>
            <p:spPr>
              <a:xfrm rot="5400000">
                <a:off x="4803124" y="1537059"/>
                <a:ext cx="323272" cy="278683"/>
              </a:xfrm>
              <a:prstGeom prst="triangle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</p:grpSp>
      <p:grpSp>
        <p:nvGrpSpPr>
          <p:cNvPr id="90" name="Group 27">
            <a:extLst>
              <a:ext uri="{FF2B5EF4-FFF2-40B4-BE49-F238E27FC236}">
                <a16:creationId xmlns:a16="http://schemas.microsoft.com/office/drawing/2014/main" xmlns="" id="{38D1DC78-F4EC-5A4D-A14A-4566E5A03AF3}"/>
              </a:ext>
            </a:extLst>
          </p:cNvPr>
          <p:cNvGrpSpPr/>
          <p:nvPr/>
        </p:nvGrpSpPr>
        <p:grpSpPr>
          <a:xfrm>
            <a:off x="2023780" y="4906771"/>
            <a:ext cx="3410763" cy="882811"/>
            <a:chOff x="4481982" y="1143084"/>
            <a:chExt cx="3410763" cy="882811"/>
          </a:xfrm>
        </p:grpSpPr>
        <p:sp>
          <p:nvSpPr>
            <p:cNvPr id="91" name="TextBox 25">
              <a:extLst>
                <a:ext uri="{FF2B5EF4-FFF2-40B4-BE49-F238E27FC236}">
                  <a16:creationId xmlns:a16="http://schemas.microsoft.com/office/drawing/2014/main" xmlns="" id="{86BC10F4-CE5B-114A-9D00-5F6027808CC7}"/>
                </a:ext>
              </a:extLst>
            </p:cNvPr>
            <p:cNvSpPr txBox="1"/>
            <p:nvPr/>
          </p:nvSpPr>
          <p:spPr>
            <a:xfrm>
              <a:off x="4481982" y="1143084"/>
              <a:ext cx="2937088" cy="384721"/>
            </a:xfrm>
            <a:prstGeom prst="rect">
              <a:avLst/>
            </a:prstGeom>
            <a:noFill/>
          </p:spPr>
          <p:txBody>
            <a:bodyPr wrap="square" lIns="0" rtlCol="0" anchor="b">
              <a:spAutoFit/>
            </a:bodyPr>
            <a:lstStyle/>
            <a:p>
              <a:r>
                <a:rPr lang="pt-PT" sz="1900" b="1"/>
                <a:t>Dimensionamento</a:t>
              </a:r>
            </a:p>
          </p:txBody>
        </p:sp>
        <p:sp>
          <p:nvSpPr>
            <p:cNvPr id="92" name="TextBox 26">
              <a:extLst>
                <a:ext uri="{FF2B5EF4-FFF2-40B4-BE49-F238E27FC236}">
                  <a16:creationId xmlns:a16="http://schemas.microsoft.com/office/drawing/2014/main" xmlns="" id="{84E436E9-1231-4344-9C18-D7B20F416D83}"/>
                </a:ext>
              </a:extLst>
            </p:cNvPr>
            <p:cNvSpPr txBox="1"/>
            <p:nvPr/>
          </p:nvSpPr>
          <p:spPr>
            <a:xfrm>
              <a:off x="4481982" y="1441120"/>
              <a:ext cx="3410763" cy="58477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pt-PT" sz="1600" i="1" dirty="0"/>
                <a:t>ferramenta de apoio técnico para decisões estratégicas de pessoal</a:t>
              </a:r>
              <a:endParaRPr lang="pt-PT" sz="1600" dirty="0"/>
            </a:p>
          </p:txBody>
        </p:sp>
      </p:grpSp>
      <p:sp>
        <p:nvSpPr>
          <p:cNvPr id="93" name="Rectangle 23">
            <a:extLst>
              <a:ext uri="{FF2B5EF4-FFF2-40B4-BE49-F238E27FC236}">
                <a16:creationId xmlns:a16="http://schemas.microsoft.com/office/drawing/2014/main" xmlns="" id="{A5769EC0-289D-CF4D-9913-F24C87A40192}"/>
              </a:ext>
            </a:extLst>
          </p:cNvPr>
          <p:cNvSpPr/>
          <p:nvPr/>
        </p:nvSpPr>
        <p:spPr>
          <a:xfrm>
            <a:off x="6409405" y="3776097"/>
            <a:ext cx="4962173" cy="9698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pSp>
        <p:nvGrpSpPr>
          <p:cNvPr id="94" name="Group 7">
            <a:extLst>
              <a:ext uri="{FF2B5EF4-FFF2-40B4-BE49-F238E27FC236}">
                <a16:creationId xmlns:a16="http://schemas.microsoft.com/office/drawing/2014/main" xmlns="" id="{C9189945-C7B3-414B-B7F5-D92A3823FC78}"/>
              </a:ext>
            </a:extLst>
          </p:cNvPr>
          <p:cNvGrpSpPr/>
          <p:nvPr/>
        </p:nvGrpSpPr>
        <p:grpSpPr>
          <a:xfrm>
            <a:off x="6298568" y="3679131"/>
            <a:ext cx="4909237" cy="969818"/>
            <a:chOff x="3925455" y="1191491"/>
            <a:chExt cx="4909237" cy="969818"/>
          </a:xfrm>
        </p:grpSpPr>
        <p:sp>
          <p:nvSpPr>
            <p:cNvPr id="95" name="Rectangle 4">
              <a:extLst>
                <a:ext uri="{FF2B5EF4-FFF2-40B4-BE49-F238E27FC236}">
                  <a16:creationId xmlns:a16="http://schemas.microsoft.com/office/drawing/2014/main" xmlns="" id="{ACDFEDB6-1F79-3549-A4D9-D35EAAA0168D}"/>
                </a:ext>
              </a:extLst>
            </p:cNvPr>
            <p:cNvSpPr/>
            <p:nvPr/>
          </p:nvSpPr>
          <p:spPr>
            <a:xfrm>
              <a:off x="4895271" y="1191491"/>
              <a:ext cx="3939421" cy="9698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grpSp>
          <p:nvGrpSpPr>
            <p:cNvPr id="96" name="Group 6">
              <a:extLst>
                <a:ext uri="{FF2B5EF4-FFF2-40B4-BE49-F238E27FC236}">
                  <a16:creationId xmlns:a16="http://schemas.microsoft.com/office/drawing/2014/main" xmlns="" id="{CC116228-1BA2-9B4F-AEAB-9253F3732118}"/>
                </a:ext>
              </a:extLst>
            </p:cNvPr>
            <p:cNvGrpSpPr/>
            <p:nvPr/>
          </p:nvGrpSpPr>
          <p:grpSpPr>
            <a:xfrm>
              <a:off x="3925455" y="1191491"/>
              <a:ext cx="1178646" cy="969818"/>
              <a:chOff x="3925455" y="1191491"/>
              <a:chExt cx="1178646" cy="969818"/>
            </a:xfrm>
          </p:grpSpPr>
          <p:sp>
            <p:nvSpPr>
              <p:cNvPr id="97" name="Rectangle 3">
                <a:extLst>
                  <a:ext uri="{FF2B5EF4-FFF2-40B4-BE49-F238E27FC236}">
                    <a16:creationId xmlns:a16="http://schemas.microsoft.com/office/drawing/2014/main" xmlns="" id="{20400238-A781-DB4B-8F3F-8E2CC7C36BA0}"/>
                  </a:ext>
                </a:extLst>
              </p:cNvPr>
              <p:cNvSpPr/>
              <p:nvPr/>
            </p:nvSpPr>
            <p:spPr>
              <a:xfrm>
                <a:off x="3925455" y="1191491"/>
                <a:ext cx="969818" cy="969818"/>
              </a:xfrm>
              <a:prstGeom prst="rect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 sz="4800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98" name="Isosceles Triangle 5">
                <a:extLst>
                  <a:ext uri="{FF2B5EF4-FFF2-40B4-BE49-F238E27FC236}">
                    <a16:creationId xmlns:a16="http://schemas.microsoft.com/office/drawing/2014/main" xmlns="" id="{A2CFDEAB-FF07-3E4F-A2B1-CCE95CDC0B56}"/>
                  </a:ext>
                </a:extLst>
              </p:cNvPr>
              <p:cNvSpPr/>
              <p:nvPr/>
            </p:nvSpPr>
            <p:spPr>
              <a:xfrm rot="5400000">
                <a:off x="4803124" y="1537059"/>
                <a:ext cx="323272" cy="278683"/>
              </a:xfrm>
              <a:prstGeom prst="triangle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</p:grpSp>
      <p:grpSp>
        <p:nvGrpSpPr>
          <p:cNvPr id="99" name="Group 27">
            <a:extLst>
              <a:ext uri="{FF2B5EF4-FFF2-40B4-BE49-F238E27FC236}">
                <a16:creationId xmlns:a16="http://schemas.microsoft.com/office/drawing/2014/main" xmlns="" id="{24997967-30A0-6246-9865-000E1E055047}"/>
              </a:ext>
            </a:extLst>
          </p:cNvPr>
          <p:cNvGrpSpPr/>
          <p:nvPr/>
        </p:nvGrpSpPr>
        <p:grpSpPr>
          <a:xfrm>
            <a:off x="7592325" y="3685805"/>
            <a:ext cx="3410763" cy="882811"/>
            <a:chOff x="4481982" y="1143084"/>
            <a:chExt cx="3410763" cy="882811"/>
          </a:xfrm>
        </p:grpSpPr>
        <p:sp>
          <p:nvSpPr>
            <p:cNvPr id="100" name="TextBox 25">
              <a:extLst>
                <a:ext uri="{FF2B5EF4-FFF2-40B4-BE49-F238E27FC236}">
                  <a16:creationId xmlns:a16="http://schemas.microsoft.com/office/drawing/2014/main" xmlns="" id="{7E558A31-2823-4F43-8ABE-F9A46BF59543}"/>
                </a:ext>
              </a:extLst>
            </p:cNvPr>
            <p:cNvSpPr txBox="1"/>
            <p:nvPr/>
          </p:nvSpPr>
          <p:spPr>
            <a:xfrm>
              <a:off x="4481982" y="1143084"/>
              <a:ext cx="2937088" cy="384721"/>
            </a:xfrm>
            <a:prstGeom prst="rect">
              <a:avLst/>
            </a:prstGeom>
            <a:noFill/>
          </p:spPr>
          <p:txBody>
            <a:bodyPr wrap="square" lIns="0" rtlCol="0" anchor="b">
              <a:spAutoFit/>
            </a:bodyPr>
            <a:lstStyle/>
            <a:p>
              <a:r>
                <a:rPr lang="pt-PT" sz="1900" b="1"/>
                <a:t>Governança Remuneratória</a:t>
              </a:r>
            </a:p>
          </p:txBody>
        </p:sp>
        <p:sp>
          <p:nvSpPr>
            <p:cNvPr id="101" name="TextBox 26">
              <a:extLst>
                <a:ext uri="{FF2B5EF4-FFF2-40B4-BE49-F238E27FC236}">
                  <a16:creationId xmlns:a16="http://schemas.microsoft.com/office/drawing/2014/main" xmlns="" id="{13373816-B9C9-CC42-B7E0-1CEC9D3AF4C7}"/>
                </a:ext>
              </a:extLst>
            </p:cNvPr>
            <p:cNvSpPr txBox="1"/>
            <p:nvPr/>
          </p:nvSpPr>
          <p:spPr>
            <a:xfrm>
              <a:off x="4481982" y="1441120"/>
              <a:ext cx="3410763" cy="58477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pt-PT" sz="1600" i="1"/>
                <a:t>nova política remuneratória: unificada, técnica e transparente</a:t>
              </a:r>
            </a:p>
          </p:txBody>
        </p:sp>
      </p:grpSp>
      <p:sp>
        <p:nvSpPr>
          <p:cNvPr id="102" name="Rectangle 23">
            <a:extLst>
              <a:ext uri="{FF2B5EF4-FFF2-40B4-BE49-F238E27FC236}">
                <a16:creationId xmlns:a16="http://schemas.microsoft.com/office/drawing/2014/main" xmlns="" id="{D8EAB94A-ABE8-6744-BB50-D7E7DF406385}"/>
              </a:ext>
            </a:extLst>
          </p:cNvPr>
          <p:cNvSpPr/>
          <p:nvPr/>
        </p:nvSpPr>
        <p:spPr>
          <a:xfrm>
            <a:off x="6409405" y="5032082"/>
            <a:ext cx="4962173" cy="9698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pSp>
        <p:nvGrpSpPr>
          <p:cNvPr id="103" name="Group 7">
            <a:extLst>
              <a:ext uri="{FF2B5EF4-FFF2-40B4-BE49-F238E27FC236}">
                <a16:creationId xmlns:a16="http://schemas.microsoft.com/office/drawing/2014/main" xmlns="" id="{E1BF2C01-EF72-944B-B137-5D5E19916B62}"/>
              </a:ext>
            </a:extLst>
          </p:cNvPr>
          <p:cNvGrpSpPr/>
          <p:nvPr/>
        </p:nvGrpSpPr>
        <p:grpSpPr>
          <a:xfrm>
            <a:off x="6298568" y="4935116"/>
            <a:ext cx="4909237" cy="969818"/>
            <a:chOff x="3925455" y="1191491"/>
            <a:chExt cx="4909237" cy="969818"/>
          </a:xfrm>
        </p:grpSpPr>
        <p:sp>
          <p:nvSpPr>
            <p:cNvPr id="104" name="Rectangle 4">
              <a:extLst>
                <a:ext uri="{FF2B5EF4-FFF2-40B4-BE49-F238E27FC236}">
                  <a16:creationId xmlns:a16="http://schemas.microsoft.com/office/drawing/2014/main" xmlns="" id="{BD5CFD48-7941-8F43-8805-3D8D9C5E7CC7}"/>
                </a:ext>
              </a:extLst>
            </p:cNvPr>
            <p:cNvSpPr/>
            <p:nvPr/>
          </p:nvSpPr>
          <p:spPr>
            <a:xfrm>
              <a:off x="4895271" y="1191491"/>
              <a:ext cx="3939421" cy="9698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grpSp>
          <p:nvGrpSpPr>
            <p:cNvPr id="105" name="Group 6">
              <a:extLst>
                <a:ext uri="{FF2B5EF4-FFF2-40B4-BE49-F238E27FC236}">
                  <a16:creationId xmlns:a16="http://schemas.microsoft.com/office/drawing/2014/main" xmlns="" id="{C2FF2BCC-85EE-0245-9303-102DB3D9EE85}"/>
                </a:ext>
              </a:extLst>
            </p:cNvPr>
            <p:cNvGrpSpPr/>
            <p:nvPr/>
          </p:nvGrpSpPr>
          <p:grpSpPr>
            <a:xfrm>
              <a:off x="3925455" y="1191491"/>
              <a:ext cx="1178646" cy="969818"/>
              <a:chOff x="3925455" y="1191491"/>
              <a:chExt cx="1178646" cy="969818"/>
            </a:xfrm>
          </p:grpSpPr>
          <p:sp>
            <p:nvSpPr>
              <p:cNvPr id="106" name="Rectangle 3">
                <a:extLst>
                  <a:ext uri="{FF2B5EF4-FFF2-40B4-BE49-F238E27FC236}">
                    <a16:creationId xmlns:a16="http://schemas.microsoft.com/office/drawing/2014/main" xmlns="" id="{E0A5FC4E-4133-7846-8014-3EFC68D94914}"/>
                  </a:ext>
                </a:extLst>
              </p:cNvPr>
              <p:cNvSpPr/>
              <p:nvPr/>
            </p:nvSpPr>
            <p:spPr>
              <a:xfrm>
                <a:off x="3925455" y="1191491"/>
                <a:ext cx="969818" cy="969818"/>
              </a:xfrm>
              <a:prstGeom prst="rect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 sz="4800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7" name="Isosceles Triangle 5">
                <a:extLst>
                  <a:ext uri="{FF2B5EF4-FFF2-40B4-BE49-F238E27FC236}">
                    <a16:creationId xmlns:a16="http://schemas.microsoft.com/office/drawing/2014/main" xmlns="" id="{B401582F-32EB-3A40-B346-BB4D062059B4}"/>
                  </a:ext>
                </a:extLst>
              </p:cNvPr>
              <p:cNvSpPr/>
              <p:nvPr/>
            </p:nvSpPr>
            <p:spPr>
              <a:xfrm rot="5400000">
                <a:off x="4803124" y="1537059"/>
                <a:ext cx="323272" cy="278683"/>
              </a:xfrm>
              <a:prstGeom prst="triangle">
                <a:avLst/>
              </a:prstGeom>
              <a:solidFill>
                <a:srgbClr val="2B47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</p:grpSp>
      <p:grpSp>
        <p:nvGrpSpPr>
          <p:cNvPr id="108" name="Group 27">
            <a:extLst>
              <a:ext uri="{FF2B5EF4-FFF2-40B4-BE49-F238E27FC236}">
                <a16:creationId xmlns:a16="http://schemas.microsoft.com/office/drawing/2014/main" xmlns="" id="{009288F1-CC66-D941-AD76-7B32388CB0AF}"/>
              </a:ext>
            </a:extLst>
          </p:cNvPr>
          <p:cNvGrpSpPr/>
          <p:nvPr/>
        </p:nvGrpSpPr>
        <p:grpSpPr>
          <a:xfrm>
            <a:off x="7592325" y="4941790"/>
            <a:ext cx="3410763" cy="1129033"/>
            <a:chOff x="4481982" y="1143084"/>
            <a:chExt cx="3410763" cy="1129033"/>
          </a:xfrm>
        </p:grpSpPr>
        <p:sp>
          <p:nvSpPr>
            <p:cNvPr id="109" name="TextBox 25">
              <a:extLst>
                <a:ext uri="{FF2B5EF4-FFF2-40B4-BE49-F238E27FC236}">
                  <a16:creationId xmlns:a16="http://schemas.microsoft.com/office/drawing/2014/main" xmlns="" id="{7B2C6442-1740-1A4A-8A96-5A51D6B55C4C}"/>
                </a:ext>
              </a:extLst>
            </p:cNvPr>
            <p:cNvSpPr txBox="1"/>
            <p:nvPr/>
          </p:nvSpPr>
          <p:spPr>
            <a:xfrm>
              <a:off x="4481982" y="1143084"/>
              <a:ext cx="2937088" cy="384721"/>
            </a:xfrm>
            <a:prstGeom prst="rect">
              <a:avLst/>
            </a:prstGeom>
            <a:noFill/>
          </p:spPr>
          <p:txBody>
            <a:bodyPr wrap="square" lIns="0" rtlCol="0" anchor="b">
              <a:spAutoFit/>
            </a:bodyPr>
            <a:lstStyle/>
            <a:p>
              <a:r>
                <a:rPr lang="pt-PT" sz="1900" b="1"/>
                <a:t>Centralização Inativos</a:t>
              </a:r>
            </a:p>
          </p:txBody>
        </p:sp>
        <p:sp>
          <p:nvSpPr>
            <p:cNvPr id="110" name="TextBox 26">
              <a:extLst>
                <a:ext uri="{FF2B5EF4-FFF2-40B4-BE49-F238E27FC236}">
                  <a16:creationId xmlns:a16="http://schemas.microsoft.com/office/drawing/2014/main" xmlns="" id="{E77246BA-94E3-9F42-AE11-7FD0D3890CAA}"/>
                </a:ext>
              </a:extLst>
            </p:cNvPr>
            <p:cNvSpPr txBox="1"/>
            <p:nvPr/>
          </p:nvSpPr>
          <p:spPr>
            <a:xfrm>
              <a:off x="4481982" y="1441120"/>
              <a:ext cx="3410763" cy="83099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pt-PT" sz="1600" i="1"/>
                <a:t>unidade gestora central, especializada, otimizando recursos dos órgãos</a:t>
              </a:r>
            </a:p>
            <a:p>
              <a:pPr algn="just"/>
              <a:endParaRPr lang="pt-PT" sz="1600" i="1"/>
            </a:p>
          </p:txBody>
        </p:sp>
      </p:grpSp>
      <p:pic>
        <p:nvPicPr>
          <p:cNvPr id="7" name="Graphic 6" descr="Social network">
            <a:extLst>
              <a:ext uri="{FF2B5EF4-FFF2-40B4-BE49-F238E27FC236}">
                <a16:creationId xmlns:a16="http://schemas.microsoft.com/office/drawing/2014/main" xmlns="" id="{9356EEBA-8AE6-F440-8A9F-19D7DF91500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6323638" y="4946106"/>
            <a:ext cx="914400" cy="914400"/>
          </a:xfrm>
          <a:prstGeom prst="rect">
            <a:avLst/>
          </a:prstGeom>
        </p:spPr>
      </p:pic>
      <p:pic>
        <p:nvPicPr>
          <p:cNvPr id="10" name="Graphic 9" descr="Register">
            <a:extLst>
              <a:ext uri="{FF2B5EF4-FFF2-40B4-BE49-F238E27FC236}">
                <a16:creationId xmlns:a16="http://schemas.microsoft.com/office/drawing/2014/main" xmlns="" id="{65138608-BFC8-E341-9E2A-E56FF05C7AD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797457" y="4979162"/>
            <a:ext cx="824309" cy="824309"/>
          </a:xfrm>
          <a:prstGeom prst="rect">
            <a:avLst/>
          </a:prstGeom>
        </p:spPr>
      </p:pic>
      <p:pic>
        <p:nvPicPr>
          <p:cNvPr id="12" name="Graphic 11" descr="Gavel">
            <a:extLst>
              <a:ext uri="{FF2B5EF4-FFF2-40B4-BE49-F238E27FC236}">
                <a16:creationId xmlns:a16="http://schemas.microsoft.com/office/drawing/2014/main" xmlns="" id="{222C2A08-FC05-6047-825A-4ED5349EE8E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6313087" y="3693353"/>
            <a:ext cx="914400" cy="914400"/>
          </a:xfrm>
          <a:prstGeom prst="rect">
            <a:avLst/>
          </a:prstGeom>
        </p:spPr>
      </p:pic>
      <p:sp>
        <p:nvSpPr>
          <p:cNvPr id="64" name="CaixaDeTexto 2">
            <a:extLst>
              <a:ext uri="{FF2B5EF4-FFF2-40B4-BE49-F238E27FC236}">
                <a16:creationId xmlns:a16="http://schemas.microsoft.com/office/drawing/2014/main" xmlns="" id="{57B69C73-7580-D842-9A94-D3DE8D7C8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569" y="1948574"/>
            <a:ext cx="1033651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pt-BR" sz="2000" dirty="0">
                <a:solidFill>
                  <a:srgbClr val="333F50"/>
                </a:solidFill>
                <a:latin typeface="Oswald Medium" panose="020B0604020202020204" charset="0"/>
                <a:ea typeface="Futura-Black"/>
                <a:cs typeface="Futura-Black"/>
              </a:rPr>
              <a:t>Projetos em andamento:</a:t>
            </a:r>
          </a:p>
        </p:txBody>
      </p:sp>
    </p:spTree>
    <p:extLst>
      <p:ext uri="{BB962C8B-B14F-4D97-AF65-F5344CB8AC3E}">
        <p14:creationId xmlns:p14="http://schemas.microsoft.com/office/powerpoint/2010/main" val="34228459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2696</TotalTime>
  <Words>587</Words>
  <Application>Microsoft Office PowerPoint</Application>
  <PresentationFormat>Widescreen</PresentationFormat>
  <Paragraphs>105</Paragraphs>
  <Slides>11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23" baseType="lpstr">
      <vt:lpstr>MS PGothic</vt:lpstr>
      <vt:lpstr>Arial</vt:lpstr>
      <vt:lpstr>Arial Black</vt:lpstr>
      <vt:lpstr>Arial Narrow</vt:lpstr>
      <vt:lpstr>Calibri</vt:lpstr>
      <vt:lpstr>Calibri Light</vt:lpstr>
      <vt:lpstr>Futura-Black</vt:lpstr>
      <vt:lpstr>Helvetica Neue Medium</vt:lpstr>
      <vt:lpstr>Neo Sans Std Black</vt:lpstr>
      <vt:lpstr>Oswald Medium</vt:lpstr>
      <vt:lpstr>Wingdings</vt:lpstr>
      <vt:lpstr>Tema do Office</vt:lpstr>
      <vt:lpstr>Desafios da Gestão de Pessoas na Administração Pública Federal </vt:lpstr>
      <vt:lpstr>Apresentação do PowerPoint</vt:lpstr>
      <vt:lpstr>Apresentação do PowerPoint</vt:lpstr>
      <vt:lpstr>Apresentação do PowerPoint</vt:lpstr>
      <vt:lpstr>Apresentação do PowerPoint</vt:lpstr>
      <vt:lpstr> Direcionamento</vt:lpstr>
      <vt:lpstr> Direcionamento</vt:lpstr>
      <vt:lpstr> Objetivos estratégicos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Jamil Miranda Ghani</dc:creator>
  <cp:lastModifiedBy>Auditorio</cp:lastModifiedBy>
  <cp:revision>145</cp:revision>
  <dcterms:created xsi:type="dcterms:W3CDTF">2019-01-08T13:56:17Z</dcterms:created>
  <dcterms:modified xsi:type="dcterms:W3CDTF">2019-10-29T18:20:11Z</dcterms:modified>
</cp:coreProperties>
</file>