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06" r:id="rId3"/>
    <p:sldId id="307" r:id="rId4"/>
    <p:sldId id="308" r:id="rId5"/>
    <p:sldId id="294" r:id="rId6"/>
    <p:sldId id="293" r:id="rId7"/>
    <p:sldId id="292" r:id="rId8"/>
    <p:sldId id="317" r:id="rId9"/>
    <p:sldId id="318" r:id="rId10"/>
    <p:sldId id="319" r:id="rId11"/>
    <p:sldId id="320" r:id="rId12"/>
    <p:sldId id="310" r:id="rId13"/>
    <p:sldId id="316" r:id="rId14"/>
    <p:sldId id="311" r:id="rId15"/>
    <p:sldId id="315" r:id="rId16"/>
    <p:sldId id="313" r:id="rId17"/>
    <p:sldId id="312" r:id="rId18"/>
    <p:sldId id="30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zylberstajn\Dropbox%20(FipeImoveis)\REFORMA%20TRABALHISTA\Taxa%20de%20dese,prego%20Zona%20do%20Euro%2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'Desemprego - Euro18'!$C$5</c:f>
              <c:strCache>
                <c:ptCount val="1"/>
                <c:pt idx="0">
                  <c:v>Taxa de desemprego na na Zona do Euro - 18 Países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'Desemprego - Euro18'!$B$6:$B$24</c:f>
              <c:numCache>
                <c:formatCode>General</c:formatCode>
                <c:ptCount val="19"/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'Desemprego - Euro18'!$C$6:$C$24</c:f>
              <c:numCache>
                <c:formatCode>0.0%</c:formatCode>
                <c:ptCount val="19"/>
                <c:pt idx="1">
                  <c:v>9.6000000000000002E-2</c:v>
                </c:pt>
                <c:pt idx="2">
                  <c:v>8.8000000000000009E-2</c:v>
                </c:pt>
                <c:pt idx="3">
                  <c:v>8.199999999999999E-2</c:v>
                </c:pt>
                <c:pt idx="4">
                  <c:v>8.5000000000000006E-2</c:v>
                </c:pt>
                <c:pt idx="5">
                  <c:v>0.09</c:v>
                </c:pt>
                <c:pt idx="6">
                  <c:v>9.3000000000000013E-2</c:v>
                </c:pt>
                <c:pt idx="7">
                  <c:v>9.0999999999999998E-2</c:v>
                </c:pt>
                <c:pt idx="8">
                  <c:v>8.4000000000000005E-2</c:v>
                </c:pt>
                <c:pt idx="9">
                  <c:v>7.4999999999999997E-2</c:v>
                </c:pt>
                <c:pt idx="10">
                  <c:v>7.5999999999999998E-2</c:v>
                </c:pt>
                <c:pt idx="11">
                  <c:v>9.6000000000000002E-2</c:v>
                </c:pt>
                <c:pt idx="12">
                  <c:v>0.10099999999999999</c:v>
                </c:pt>
                <c:pt idx="13">
                  <c:v>0.10099999999999999</c:v>
                </c:pt>
                <c:pt idx="14">
                  <c:v>0.114</c:v>
                </c:pt>
                <c:pt idx="15">
                  <c:v>0.12</c:v>
                </c:pt>
                <c:pt idx="16">
                  <c:v>0.11599999999999999</c:v>
                </c:pt>
                <c:pt idx="17">
                  <c:v>0.109</c:v>
                </c:pt>
                <c:pt idx="18">
                  <c:v>0.1</c:v>
                </c:pt>
              </c:numCache>
            </c:numRef>
          </c:val>
          <c:smooth val="1"/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-1439225792"/>
        <c:axId val="-1439237216"/>
      </c:lineChart>
      <c:catAx>
        <c:axId val="-1439225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-1439237216"/>
        <c:crosses val="autoZero"/>
        <c:auto val="1"/>
        <c:lblAlgn val="ctr"/>
        <c:lblOffset val="100"/>
        <c:tickMarkSkip val="1"/>
        <c:noMultiLvlLbl val="0"/>
      </c:catAx>
      <c:valAx>
        <c:axId val="-1439237216"/>
        <c:scaling>
          <c:orientation val="minMax"/>
          <c:max val="0.14000000000000001"/>
          <c:min val="3.0000000000000006E-2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pt-BR"/>
          </a:p>
        </c:txPr>
        <c:crossAx val="-1439225792"/>
        <c:crosses val="autoZero"/>
        <c:crossBetween val="midCat"/>
        <c:majorUnit val="1.0000000000000002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latin typeface="Arial" panose="020B0604020202020204" pitchFamily="34" charset="0"/>
          <a:cs typeface="Arial" panose="020B0604020202020204" pitchFamily="34" charset="0"/>
        </a:defRPr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uisi\Dropbox\DADOS\SALARI&#212;METRO_BOLETIM\Release_NOVAVERSAO.xlsx!Gr&#225;ficos!%5bRelease_NOVAVERSAO.xlsx%5dGr&#225;ficos%20Chart%201-5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uisi\Dropbox\DADOS\SALARI&#212;METRO_DIVERSOS\Reajustes%20e%20infla&#231;&#227;o%20(12%20meses).xlsx!G%20total" TargetMode="Externa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OBJETIVOS E IMPACTOS DE REFORMAS TRABALHISTAS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b="1" dirty="0"/>
              <a:t>Hélio Zylberstajn – </a:t>
            </a:r>
            <a:r>
              <a:rPr lang="pt-BR" b="1" dirty="0" smtClean="0"/>
              <a:t>FEA/USP e Fipe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313615" y="3644391"/>
            <a:ext cx="1126112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bg1"/>
                </a:solidFill>
              </a:rPr>
              <a:t>SESSÃO </a:t>
            </a:r>
            <a:r>
              <a:rPr lang="pt-BR" sz="2800" b="1" dirty="0" smtClean="0">
                <a:solidFill>
                  <a:schemeClr val="bg1"/>
                </a:solidFill>
              </a:rPr>
              <a:t>TEMÁTICA </a:t>
            </a:r>
            <a:r>
              <a:rPr lang="pt-BR" sz="2800" b="1" dirty="0">
                <a:solidFill>
                  <a:schemeClr val="bg1"/>
                </a:solidFill>
              </a:rPr>
              <a:t>- </a:t>
            </a:r>
            <a:r>
              <a:rPr lang="pt-BR" sz="2800" b="1" dirty="0" smtClean="0">
                <a:solidFill>
                  <a:schemeClr val="bg1"/>
                </a:solidFill>
              </a:rPr>
              <a:t>REFORMA </a:t>
            </a:r>
            <a:r>
              <a:rPr lang="pt-BR" sz="2800" b="1" dirty="0">
                <a:solidFill>
                  <a:schemeClr val="bg1"/>
                </a:solidFill>
              </a:rPr>
              <a:t>TRABALHISTA</a:t>
            </a:r>
            <a:br>
              <a:rPr lang="pt-BR" sz="2800" b="1" dirty="0">
                <a:solidFill>
                  <a:schemeClr val="bg1"/>
                </a:solidFill>
              </a:rPr>
            </a:br>
            <a:r>
              <a:rPr lang="pt-BR" sz="2800" b="1" dirty="0">
                <a:solidFill>
                  <a:schemeClr val="bg1"/>
                </a:solidFill>
              </a:rPr>
              <a:t>Projeto de </a:t>
            </a:r>
            <a:r>
              <a:rPr lang="pt-BR" sz="2800" b="1" dirty="0" smtClean="0">
                <a:solidFill>
                  <a:schemeClr val="bg1"/>
                </a:solidFill>
              </a:rPr>
              <a:t>Lei da Câmara 38/2017</a:t>
            </a:r>
          </a:p>
          <a:p>
            <a:pPr algn="ctr"/>
            <a:endParaRPr lang="pt-BR" sz="2800" b="1" dirty="0" smtClean="0">
              <a:solidFill>
                <a:schemeClr val="bg1"/>
              </a:solidFill>
            </a:endParaRPr>
          </a:p>
          <a:p>
            <a:pPr algn="ctr"/>
            <a:r>
              <a:rPr lang="pt-BR" sz="2800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Brasília – Senado Federal</a:t>
            </a:r>
          </a:p>
          <a:p>
            <a:pPr algn="ctr"/>
            <a:r>
              <a:rPr lang="pt-BR" sz="2800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11/05/2017</a:t>
            </a:r>
            <a:endParaRPr lang="pt-B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0458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605307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Nossos sindicatos sabem negociar </a:t>
            </a:r>
            <a:r>
              <a:rPr lang="pt-BR" sz="2400" b="1" dirty="0" smtClean="0"/>
              <a:t>pisos</a:t>
            </a:r>
            <a:r>
              <a:rPr lang="pt-BR" sz="2400" b="1" dirty="0" smtClean="0"/>
              <a:t>, mesmo na recessão</a:t>
            </a:r>
          </a:p>
          <a:p>
            <a:pPr algn="ctr"/>
            <a:r>
              <a:rPr lang="pt-BR" sz="2400" b="1" dirty="0" smtClean="0"/>
              <a:t>Fonte: Projeto Salariômetro – Fipe</a:t>
            </a:r>
          </a:p>
          <a:p>
            <a:pPr algn="ctr"/>
            <a:endParaRPr lang="pt-BR" sz="2400" b="1" dirty="0"/>
          </a:p>
          <a:p>
            <a:pPr algn="ctr"/>
            <a:r>
              <a:rPr lang="pt-BR" sz="2400" b="1" dirty="0" smtClean="0"/>
              <a:t>Mediana dos pisos salariais negociados</a:t>
            </a:r>
            <a:endParaRPr lang="pt-BR" sz="2400" b="1" dirty="0"/>
          </a:p>
        </p:txBody>
      </p:sp>
      <p:graphicFrame>
        <p:nvGraphicFramePr>
          <p:cNvPr id="5" name="Objeto 4"/>
          <p:cNvGraphicFramePr>
            <a:graphicFrameLocks noChangeAspect="1"/>
          </p:cNvGraphicFramePr>
          <p:nvPr>
            <p:extLst/>
          </p:nvPr>
        </p:nvGraphicFramePr>
        <p:xfrm>
          <a:off x="0" y="2332652"/>
          <a:ext cx="12191999" cy="45253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Planilha" r:id="rId3" imgW="8915400" imgH="3181260" progId="Excel.Sheet.12">
                  <p:link updateAutomatic="1"/>
                </p:oleObj>
              </mc:Choice>
              <mc:Fallback>
                <p:oleObj name="Planilha" r:id="rId3" imgW="8915400" imgH="318126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2332652"/>
                        <a:ext cx="12191999" cy="45253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316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7881" y="702156"/>
            <a:ext cx="11281893" cy="1013800"/>
          </a:xfrm>
        </p:spPr>
        <p:txBody>
          <a:bodyPr/>
          <a:lstStyle/>
          <a:p>
            <a:pPr algn="ctr"/>
            <a:r>
              <a:rPr lang="pt-BR" dirty="0"/>
              <a:t>OBJETIVOS E IMPACTOS DE REFORMAS TRABALHISTAS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17173" y="1828800"/>
            <a:ext cx="12191999" cy="5029200"/>
          </a:xfrm>
        </p:spPr>
        <p:txBody>
          <a:bodyPr>
            <a:noAutofit/>
          </a:bodyPr>
          <a:lstStyle/>
          <a:p>
            <a:r>
              <a:rPr lang="pt-BR" sz="2800" dirty="0" smtClean="0"/>
              <a:t>Se nossos sindicatos sabem negociar salários e pisos, p</a:t>
            </a:r>
            <a:r>
              <a:rPr lang="pt-BR" sz="2800" dirty="0" smtClean="0"/>
              <a:t>orque não saberão aproveitar a oportunidade criada pela reforma trabalhista?</a:t>
            </a:r>
          </a:p>
          <a:p>
            <a:endParaRPr lang="pt-BR" sz="2800" dirty="0"/>
          </a:p>
          <a:p>
            <a:r>
              <a:rPr lang="pt-BR" sz="2800" dirty="0"/>
              <a:t>Mas nossos sindicatos não negociam  a solução de </a:t>
            </a:r>
            <a:r>
              <a:rPr lang="pt-BR" sz="2800" dirty="0" smtClean="0"/>
              <a:t>conflitos. A reforma cria uma oportunidade nesta área também, reduzindo os custos de transação.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13857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7881" y="702156"/>
            <a:ext cx="11281893" cy="1013800"/>
          </a:xfrm>
        </p:spPr>
        <p:txBody>
          <a:bodyPr/>
          <a:lstStyle/>
          <a:p>
            <a:pPr algn="ctr"/>
            <a:r>
              <a:rPr lang="pt-BR" dirty="0"/>
              <a:t>OBJETIVOS E IMPACTOS DE REFORMAS TRABALHISTAS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17173" y="1828800"/>
            <a:ext cx="12191999" cy="5029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2800" dirty="0" smtClean="0">
                <a:solidFill>
                  <a:schemeClr val="accent2"/>
                </a:solidFill>
              </a:rPr>
              <a:t>Reduzir </a:t>
            </a:r>
            <a:r>
              <a:rPr lang="pt-BR" sz="2800" dirty="0">
                <a:solidFill>
                  <a:schemeClr val="accent2"/>
                </a:solidFill>
              </a:rPr>
              <a:t>custos de </a:t>
            </a:r>
            <a:r>
              <a:rPr lang="pt-BR" sz="2800" dirty="0" smtClean="0">
                <a:solidFill>
                  <a:schemeClr val="accent2"/>
                </a:solidFill>
              </a:rPr>
              <a:t>transação: 8 medidas. Mensagem: a rescisão vai rescindir.</a:t>
            </a:r>
          </a:p>
          <a:p>
            <a:r>
              <a:rPr lang="pt-BR" sz="2400" dirty="0" smtClean="0"/>
              <a:t>Homologação da rescisão facultativa</a:t>
            </a:r>
          </a:p>
          <a:p>
            <a:r>
              <a:rPr lang="pt-BR" sz="2400" dirty="0" smtClean="0"/>
              <a:t>Igualdade na demissão individual e coletiva</a:t>
            </a:r>
          </a:p>
          <a:p>
            <a:r>
              <a:rPr lang="pt-BR" sz="2400" dirty="0" smtClean="0"/>
              <a:t>Reconhecimento do PDV</a:t>
            </a:r>
          </a:p>
          <a:p>
            <a:r>
              <a:rPr lang="pt-BR" sz="2400" dirty="0" smtClean="0"/>
              <a:t>Justa causa por perda de habilitação profissional</a:t>
            </a:r>
          </a:p>
          <a:p>
            <a:r>
              <a:rPr lang="pt-BR" sz="2400" dirty="0" smtClean="0"/>
              <a:t>Extinção do contrato de trabalho por comum acordo</a:t>
            </a:r>
          </a:p>
          <a:p>
            <a:r>
              <a:rPr lang="pt-BR" sz="2400" dirty="0" smtClean="0"/>
              <a:t>Arbitragem para trabalhadores com salários acima de 2 x piso do INSS</a:t>
            </a:r>
          </a:p>
          <a:p>
            <a:r>
              <a:rPr lang="pt-BR" sz="2400" dirty="0" smtClean="0"/>
              <a:t>Quitação anual</a:t>
            </a:r>
          </a:p>
          <a:p>
            <a:r>
              <a:rPr lang="pt-BR" sz="2400" dirty="0" smtClean="0"/>
              <a:t>Conciliação extrajudicial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70753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18186"/>
            <a:ext cx="12192000" cy="6239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21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OBJETIVOS E IMPACTOS DE REFORMAS TRABALHISTAS 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0" y="2060564"/>
            <a:ext cx="12192000" cy="536005"/>
          </a:xfrm>
        </p:spPr>
        <p:txBody>
          <a:bodyPr/>
          <a:lstStyle/>
          <a:p>
            <a:pPr algn="ctr"/>
            <a:r>
              <a:rPr lang="pt-BR" sz="2400" dirty="0"/>
              <a:t>Reduzir incertezas: </a:t>
            </a:r>
            <a:r>
              <a:rPr lang="pt-BR" sz="2400" dirty="0" smtClean="0"/>
              <a:t>21 </a:t>
            </a:r>
            <a:r>
              <a:rPr lang="pt-BR" sz="2400" dirty="0"/>
              <a:t>medidas. </a:t>
            </a:r>
            <a:r>
              <a:rPr lang="pt-BR" sz="2400" dirty="0" smtClean="0"/>
              <a:t>Mensagem: contenção </a:t>
            </a:r>
            <a:r>
              <a:rPr lang="pt-BR" sz="2400" dirty="0"/>
              <a:t>do ativismo da Justiça do Trabalho</a:t>
            </a:r>
            <a:endParaRPr lang="pt-BR" sz="2400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0" y="2596569"/>
            <a:ext cx="5974294" cy="4261431"/>
          </a:xfrm>
        </p:spPr>
        <p:txBody>
          <a:bodyPr>
            <a:normAutofit fontScale="92500" lnSpcReduction="10000"/>
          </a:bodyPr>
          <a:lstStyle/>
          <a:p>
            <a:r>
              <a:rPr lang="pt-BR" sz="2100" dirty="0"/>
              <a:t>Grupo econômico</a:t>
            </a:r>
          </a:p>
          <a:p>
            <a:r>
              <a:rPr lang="pt-BR" sz="2100" dirty="0"/>
              <a:t>Cadeia produtiva</a:t>
            </a:r>
          </a:p>
          <a:p>
            <a:r>
              <a:rPr lang="pt-BR" sz="2100" dirty="0"/>
              <a:t>Responsabilidade dos sócios nas alterações contratuais</a:t>
            </a:r>
          </a:p>
          <a:p>
            <a:r>
              <a:rPr lang="pt-BR" sz="2100" dirty="0"/>
              <a:t>Responsabilidade da empresa sucessora</a:t>
            </a:r>
          </a:p>
          <a:p>
            <a:r>
              <a:rPr lang="pt-BR" sz="2100" dirty="0"/>
              <a:t>Lei como fator preponderante na </a:t>
            </a:r>
            <a:r>
              <a:rPr lang="pt-BR" sz="2100" dirty="0" smtClean="0"/>
              <a:t>interpretação e na aplicação </a:t>
            </a:r>
            <a:r>
              <a:rPr lang="pt-BR" sz="2100" dirty="0"/>
              <a:t>de direitos</a:t>
            </a:r>
          </a:p>
          <a:p>
            <a:r>
              <a:rPr lang="pt-BR" sz="2100" dirty="0"/>
              <a:t>Prazo </a:t>
            </a:r>
            <a:r>
              <a:rPr lang="pt-BR" sz="2100" dirty="0" smtClean="0"/>
              <a:t>prescricional</a:t>
            </a:r>
          </a:p>
          <a:p>
            <a:r>
              <a:rPr lang="pt-BR" sz="2100" dirty="0"/>
              <a:t>Prescrição </a:t>
            </a:r>
            <a:r>
              <a:rPr lang="pt-BR" sz="2100" dirty="0" smtClean="0"/>
              <a:t>intercorrente</a:t>
            </a:r>
          </a:p>
          <a:p>
            <a:r>
              <a:rPr lang="pt-BR" sz="2100" dirty="0"/>
              <a:t>Dano </a:t>
            </a:r>
            <a:r>
              <a:rPr lang="pt-BR" sz="2100" dirty="0" smtClean="0"/>
              <a:t>extrapatrimonial</a:t>
            </a:r>
          </a:p>
          <a:p>
            <a:r>
              <a:rPr lang="pt-BR" sz="2100" dirty="0"/>
              <a:t>Insalubridade e trabalho da </a:t>
            </a:r>
            <a:r>
              <a:rPr lang="pt-BR" sz="2100" dirty="0" smtClean="0"/>
              <a:t>mulher</a:t>
            </a:r>
          </a:p>
          <a:p>
            <a:r>
              <a:rPr lang="pt-BR" sz="2100" dirty="0" smtClean="0"/>
              <a:t>Vínculo em cooperativas</a:t>
            </a:r>
            <a:endParaRPr lang="pt-BR" sz="2100" dirty="0"/>
          </a:p>
          <a:p>
            <a:endParaRPr lang="pt-BR" sz="2100" dirty="0"/>
          </a:p>
          <a:p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217709" y="2596568"/>
            <a:ext cx="5974291" cy="4261431"/>
          </a:xfrm>
        </p:spPr>
        <p:txBody>
          <a:bodyPr>
            <a:normAutofit fontScale="85000" lnSpcReduction="20000"/>
          </a:bodyPr>
          <a:lstStyle/>
          <a:p>
            <a:endParaRPr lang="pt-BR" sz="2100" dirty="0" smtClean="0"/>
          </a:p>
          <a:p>
            <a:r>
              <a:rPr lang="pt-BR" sz="2100" dirty="0"/>
              <a:t>Parcelamento das férias</a:t>
            </a:r>
          </a:p>
          <a:p>
            <a:r>
              <a:rPr lang="pt-BR" sz="2100" dirty="0" smtClean="0"/>
              <a:t>Ultratividade</a:t>
            </a:r>
          </a:p>
          <a:p>
            <a:r>
              <a:rPr lang="pt-BR" sz="2100" dirty="0" smtClean="0"/>
              <a:t>Atualização monetária de multas pelo IPCA</a:t>
            </a:r>
          </a:p>
          <a:p>
            <a:r>
              <a:rPr lang="pt-BR" sz="2100" dirty="0" smtClean="0"/>
              <a:t>Uniforme de trabalho</a:t>
            </a:r>
          </a:p>
          <a:p>
            <a:r>
              <a:rPr lang="pt-BR" sz="2100" dirty="0" smtClean="0"/>
              <a:t>Reversão de cargo de confiança</a:t>
            </a:r>
          </a:p>
          <a:p>
            <a:r>
              <a:rPr lang="pt-BR" sz="2100" dirty="0" smtClean="0"/>
              <a:t>Não integração de prêmios na remuneração</a:t>
            </a:r>
          </a:p>
          <a:p>
            <a:r>
              <a:rPr lang="pt-BR" sz="2100" dirty="0" smtClean="0"/>
              <a:t>Despesas que não integram a remuneração</a:t>
            </a:r>
          </a:p>
          <a:p>
            <a:r>
              <a:rPr lang="pt-BR" sz="2100" dirty="0" smtClean="0"/>
              <a:t>Identidade de função</a:t>
            </a:r>
          </a:p>
          <a:p>
            <a:r>
              <a:rPr lang="pt-BR" sz="2100" dirty="0" smtClean="0"/>
              <a:t>Terceirização de qualquer atividade</a:t>
            </a:r>
          </a:p>
          <a:p>
            <a:r>
              <a:rPr lang="pt-BR" sz="2100" dirty="0" smtClean="0"/>
              <a:t>Igualdade nas condições de trabalho para terceirizados</a:t>
            </a:r>
          </a:p>
          <a:p>
            <a:r>
              <a:rPr lang="pt-BR" sz="2100" dirty="0" smtClean="0"/>
              <a:t>18 meses para recontratar como terceiro</a:t>
            </a:r>
            <a:endParaRPr lang="pt-BR" sz="2100" dirty="0"/>
          </a:p>
        </p:txBody>
      </p:sp>
    </p:spTree>
    <p:extLst>
      <p:ext uri="{BB962C8B-B14F-4D97-AF65-F5344CB8AC3E}">
        <p14:creationId xmlns:p14="http://schemas.microsoft.com/office/powerpoint/2010/main" val="4429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OBJETIVOS E IMPACTOS DE REFORMAS TRABALHISTAS 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0" y="1978090"/>
            <a:ext cx="12192000" cy="808807"/>
          </a:xfrm>
        </p:spPr>
        <p:txBody>
          <a:bodyPr/>
          <a:lstStyle/>
          <a:p>
            <a:pPr algn="ctr"/>
            <a:r>
              <a:rPr lang="pt-BR" sz="2400" dirty="0"/>
              <a:t>Reduzir incertezas: </a:t>
            </a:r>
            <a:r>
              <a:rPr lang="pt-BR" sz="2400" dirty="0" smtClean="0"/>
              <a:t>9 medidas adicionais para a jornada de trabalho. Mensagem: contenção </a:t>
            </a:r>
            <a:r>
              <a:rPr lang="pt-BR" sz="2400" dirty="0"/>
              <a:t>do ativismo da Justiça do </a:t>
            </a:r>
            <a:r>
              <a:rPr lang="pt-BR" sz="2400" dirty="0" smtClean="0"/>
              <a:t>Trabalho também nesta área</a:t>
            </a:r>
            <a:endParaRPr lang="pt-BR" sz="2400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" y="2939144"/>
            <a:ext cx="12192000" cy="3219060"/>
          </a:xfrm>
        </p:spPr>
        <p:txBody>
          <a:bodyPr>
            <a:normAutofit/>
          </a:bodyPr>
          <a:lstStyle/>
          <a:p>
            <a:r>
              <a:rPr lang="pt-BR" sz="2100" dirty="0" smtClean="0"/>
              <a:t>Tempo não trabalhado na empresa</a:t>
            </a:r>
          </a:p>
          <a:p>
            <a:r>
              <a:rPr lang="pt-BR" sz="2100" dirty="0" smtClean="0"/>
              <a:t>Tempo </a:t>
            </a:r>
            <a:r>
              <a:rPr lang="pt-BR" sz="2100" i="1" dirty="0" smtClean="0"/>
              <a:t>in </a:t>
            </a:r>
            <a:r>
              <a:rPr lang="pt-BR" sz="2100" i="1" dirty="0" err="1" smtClean="0"/>
              <a:t>itinire</a:t>
            </a:r>
            <a:endParaRPr lang="pt-BR" sz="2100" i="1" dirty="0" smtClean="0"/>
          </a:p>
          <a:p>
            <a:r>
              <a:rPr lang="pt-BR" sz="2100" dirty="0" smtClean="0"/>
              <a:t>Jornada ade tempo parcial</a:t>
            </a:r>
          </a:p>
          <a:p>
            <a:r>
              <a:rPr lang="pt-BR" sz="2100" dirty="0" smtClean="0"/>
              <a:t>Banco de horas</a:t>
            </a:r>
          </a:p>
          <a:p>
            <a:r>
              <a:rPr lang="pt-BR" sz="2100" dirty="0" smtClean="0"/>
              <a:t>Compensação de jornada</a:t>
            </a:r>
          </a:p>
          <a:p>
            <a:r>
              <a:rPr lang="pt-BR" sz="2100" dirty="0" smtClean="0"/>
              <a:t>Horas extras por força maior</a:t>
            </a:r>
          </a:p>
          <a:p>
            <a:r>
              <a:rPr lang="pt-BR" sz="2100" dirty="0" smtClean="0"/>
              <a:t>Intervalo </a:t>
            </a:r>
            <a:r>
              <a:rPr lang="pt-BR" sz="2100" dirty="0" err="1" smtClean="0"/>
              <a:t>intra</a:t>
            </a:r>
            <a:r>
              <a:rPr lang="pt-BR" sz="2100" dirty="0" smtClean="0"/>
              <a:t> jornada</a:t>
            </a:r>
            <a:endParaRPr lang="pt-BR" sz="2100" dirty="0"/>
          </a:p>
        </p:txBody>
      </p:sp>
    </p:spTree>
    <p:extLst>
      <p:ext uri="{BB962C8B-B14F-4D97-AF65-F5344CB8AC3E}">
        <p14:creationId xmlns:p14="http://schemas.microsoft.com/office/powerpoint/2010/main" val="266826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OBJETIVOS E IMPACTOS DE REFORMAS TRABALHISTAS 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0" y="2102551"/>
            <a:ext cx="12192000" cy="536005"/>
          </a:xfrm>
        </p:spPr>
        <p:txBody>
          <a:bodyPr/>
          <a:lstStyle/>
          <a:p>
            <a:pPr algn="ctr"/>
            <a:r>
              <a:rPr lang="pt-BR" sz="2400" dirty="0"/>
              <a:t>Modificar atitudes: </a:t>
            </a:r>
            <a:r>
              <a:rPr lang="pt-BR" sz="2400" dirty="0" smtClean="0"/>
              <a:t>18 </a:t>
            </a:r>
            <a:r>
              <a:rPr lang="pt-BR" sz="2400" dirty="0"/>
              <a:t>medidas. Mensagem: </a:t>
            </a:r>
            <a:r>
              <a:rPr lang="pt-BR" sz="2400" dirty="0" smtClean="0"/>
              <a:t>aperfeiçoar e simplificar </a:t>
            </a:r>
            <a:r>
              <a:rPr lang="pt-BR" sz="2400" dirty="0"/>
              <a:t>o Processo Trabalhista 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0" y="3023118"/>
            <a:ext cx="5974294" cy="3834881"/>
          </a:xfrm>
        </p:spPr>
        <p:txBody>
          <a:bodyPr>
            <a:normAutofit fontScale="92500" lnSpcReduction="10000"/>
          </a:bodyPr>
          <a:lstStyle/>
          <a:p>
            <a:r>
              <a:rPr lang="pt-BR" sz="2100" dirty="0" smtClean="0"/>
              <a:t>Gratuidade apenas para os pobres</a:t>
            </a:r>
          </a:p>
          <a:p>
            <a:r>
              <a:rPr lang="pt-BR" sz="2100" dirty="0" smtClean="0"/>
              <a:t>Custo da perícia pela parte que solicita</a:t>
            </a:r>
          </a:p>
          <a:p>
            <a:r>
              <a:rPr lang="pt-BR" sz="2100" dirty="0" smtClean="0"/>
              <a:t>Custos de sucumbência</a:t>
            </a:r>
          </a:p>
          <a:p>
            <a:r>
              <a:rPr lang="pt-BR" sz="2100" dirty="0" smtClean="0"/>
              <a:t>Litigância de má fé</a:t>
            </a:r>
          </a:p>
          <a:p>
            <a:r>
              <a:rPr lang="pt-BR" sz="2100" dirty="0" smtClean="0"/>
              <a:t>Incompetência territorial</a:t>
            </a:r>
          </a:p>
          <a:p>
            <a:r>
              <a:rPr lang="pt-BR" sz="2100" dirty="0" smtClean="0"/>
              <a:t>Ônus da prova para as duas partes</a:t>
            </a:r>
          </a:p>
          <a:p>
            <a:r>
              <a:rPr lang="pt-BR" sz="2100" dirty="0" smtClean="0"/>
              <a:t>Valor definido na reclamação</a:t>
            </a:r>
          </a:p>
          <a:p>
            <a:r>
              <a:rPr lang="pt-BR" sz="2100" dirty="0" smtClean="0"/>
              <a:t>Desistência condicionada</a:t>
            </a:r>
          </a:p>
          <a:p>
            <a:r>
              <a:rPr lang="pt-BR" sz="2100" dirty="0"/>
              <a:t>Preposto não precisa ser </a:t>
            </a:r>
            <a:r>
              <a:rPr lang="pt-BR" sz="2100" dirty="0" smtClean="0"/>
              <a:t>empregado</a:t>
            </a:r>
          </a:p>
          <a:p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217709" y="3023118"/>
            <a:ext cx="5974291" cy="3566156"/>
          </a:xfrm>
        </p:spPr>
        <p:txBody>
          <a:bodyPr>
            <a:normAutofit fontScale="92500" lnSpcReduction="20000"/>
          </a:bodyPr>
          <a:lstStyle/>
          <a:p>
            <a:r>
              <a:rPr lang="pt-BR" sz="2100" dirty="0" smtClean="0"/>
              <a:t>Ausência do reclamante é punida</a:t>
            </a:r>
          </a:p>
          <a:p>
            <a:r>
              <a:rPr lang="pt-BR" sz="2100" dirty="0" smtClean="0"/>
              <a:t>Defesa pode começar antes da audiência</a:t>
            </a:r>
          </a:p>
          <a:p>
            <a:r>
              <a:rPr lang="pt-BR" sz="2100" dirty="0" smtClean="0"/>
              <a:t>Incidente de desconsideração de pessoa jurídica</a:t>
            </a:r>
          </a:p>
          <a:p>
            <a:r>
              <a:rPr lang="pt-BR" sz="2100" dirty="0" smtClean="0"/>
              <a:t>Contribuição previdenciária na sentença</a:t>
            </a:r>
          </a:p>
          <a:p>
            <a:r>
              <a:rPr lang="pt-BR" sz="2100" dirty="0" smtClean="0"/>
              <a:t>Prazo para contestação –correção pela TRD</a:t>
            </a:r>
          </a:p>
          <a:p>
            <a:r>
              <a:rPr lang="pt-BR" sz="2100" dirty="0" smtClean="0"/>
              <a:t>Seguro garantia judicial</a:t>
            </a:r>
          </a:p>
          <a:p>
            <a:r>
              <a:rPr lang="pt-BR" sz="2100" dirty="0" smtClean="0"/>
              <a:t>Fiança bancária</a:t>
            </a:r>
          </a:p>
          <a:p>
            <a:r>
              <a:rPr lang="pt-BR" sz="2100" dirty="0" smtClean="0"/>
              <a:t>Prazo para inscrição no órgão de proteção do crédito</a:t>
            </a:r>
          </a:p>
          <a:p>
            <a:r>
              <a:rPr lang="pt-BR" sz="2100" dirty="0"/>
              <a:t>Atribuições do Ministro Relator</a:t>
            </a:r>
          </a:p>
          <a:p>
            <a:endParaRPr lang="pt-BR" sz="2100" dirty="0"/>
          </a:p>
        </p:txBody>
      </p:sp>
    </p:spTree>
    <p:extLst>
      <p:ext uri="{BB962C8B-B14F-4D97-AF65-F5344CB8AC3E}">
        <p14:creationId xmlns:p14="http://schemas.microsoft.com/office/powerpoint/2010/main" val="2352041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7881" y="702156"/>
            <a:ext cx="11281893" cy="1013800"/>
          </a:xfrm>
        </p:spPr>
        <p:txBody>
          <a:bodyPr/>
          <a:lstStyle/>
          <a:p>
            <a:pPr algn="ctr"/>
            <a:r>
              <a:rPr lang="pt-BR" dirty="0"/>
              <a:t>OBJETIVOS E IMPACTOS DE REFORMAS TRABALHISTAS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17173" y="1828800"/>
            <a:ext cx="12191999" cy="5029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800" dirty="0" smtClean="0">
                <a:solidFill>
                  <a:schemeClr val="accent2"/>
                </a:solidFill>
              </a:rPr>
              <a:t>Medida adicional: combate à informalidade</a:t>
            </a:r>
          </a:p>
          <a:p>
            <a:pPr marL="0" indent="0">
              <a:buNone/>
            </a:pPr>
            <a:r>
              <a:rPr lang="pt-BR" sz="2400" dirty="0" smtClean="0"/>
              <a:t>Multas por </a:t>
            </a:r>
            <a:r>
              <a:rPr lang="pt-BR" sz="2400" dirty="0"/>
              <a:t>não registrar </a:t>
            </a:r>
            <a:r>
              <a:rPr lang="pt-BR" sz="2400" dirty="0" smtClean="0"/>
              <a:t>(bem mais </a:t>
            </a:r>
            <a:r>
              <a:rPr lang="pt-BR" sz="2400" dirty="0"/>
              <a:t>pesadas</a:t>
            </a:r>
            <a:r>
              <a:rPr lang="pt-BR" sz="2400" dirty="0" smtClean="0"/>
              <a:t>)</a:t>
            </a:r>
          </a:p>
          <a:p>
            <a:pPr marL="0" indent="0">
              <a:buNone/>
            </a:pPr>
            <a:endParaRPr lang="pt-BR" sz="2400" dirty="0"/>
          </a:p>
          <a:p>
            <a:pPr marL="0" indent="0">
              <a:buNone/>
            </a:pPr>
            <a:endParaRPr lang="pt-BR" sz="2400" dirty="0" smtClean="0"/>
          </a:p>
          <a:p>
            <a:pPr marL="0" indent="0">
              <a:buNone/>
            </a:pPr>
            <a:r>
              <a:rPr lang="pt-BR" sz="2800" dirty="0" smtClean="0">
                <a:solidFill>
                  <a:schemeClr val="accent2"/>
                </a:solidFill>
              </a:rPr>
              <a:t>O grande desafio: fim da compulsoriedade da contribuição sindical.</a:t>
            </a:r>
          </a:p>
          <a:p>
            <a:pPr marL="0" indent="0">
              <a:buNone/>
            </a:pPr>
            <a:r>
              <a:rPr lang="pt-BR" sz="2400" dirty="0" smtClean="0"/>
              <a:t>Enfraquecerá ou fortalecerá os sindicatos? A CLT e a Constituição de 1988 fragmentaram. </a:t>
            </a:r>
          </a:p>
          <a:p>
            <a:pPr marL="0" indent="0">
              <a:buNone/>
            </a:pPr>
            <a:r>
              <a:rPr lang="pt-BR" sz="2400" dirty="0" smtClean="0"/>
              <a:t>Fim da compulsoriedade poderá inverter o processo.    </a:t>
            </a:r>
          </a:p>
        </p:txBody>
      </p:sp>
    </p:spTree>
    <p:extLst>
      <p:ext uri="{BB962C8B-B14F-4D97-AF65-F5344CB8AC3E}">
        <p14:creationId xmlns:p14="http://schemas.microsoft.com/office/powerpoint/2010/main" val="1743423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7881" y="702156"/>
            <a:ext cx="11281893" cy="1013800"/>
          </a:xfrm>
        </p:spPr>
        <p:txBody>
          <a:bodyPr/>
          <a:lstStyle/>
          <a:p>
            <a:pPr algn="ctr"/>
            <a:r>
              <a:rPr lang="pt-BR" dirty="0"/>
              <a:t>OBJETIVOS E IMPACTOS DE REFORMAS TRABALHISTAS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17173" y="1828800"/>
            <a:ext cx="12191999" cy="5029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2800" dirty="0"/>
              <a:t>Muito obrigado!</a:t>
            </a:r>
          </a:p>
          <a:p>
            <a:pPr marL="0" indent="0" algn="ctr">
              <a:buNone/>
            </a:pPr>
            <a:r>
              <a:rPr lang="pt-BR" sz="2800" dirty="0"/>
              <a:t>hzy@usp.br</a:t>
            </a:r>
          </a:p>
        </p:txBody>
      </p:sp>
    </p:spTree>
    <p:extLst>
      <p:ext uri="{BB962C8B-B14F-4D97-AF65-F5344CB8AC3E}">
        <p14:creationId xmlns:p14="http://schemas.microsoft.com/office/powerpoint/2010/main" val="218942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OBJETIVOS E IMPACTOS DE REFORMAS TRABALHISTAS 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81194" y="3017011"/>
            <a:ext cx="5393100" cy="536005"/>
          </a:xfrm>
        </p:spPr>
        <p:txBody>
          <a:bodyPr/>
          <a:lstStyle/>
          <a:p>
            <a:r>
              <a:rPr lang="pt-BR" dirty="0" smtClean="0"/>
              <a:t>Europa Continental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81194" y="3725122"/>
            <a:ext cx="5393100" cy="1514143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Desemprego estrutural</a:t>
            </a:r>
          </a:p>
          <a:p>
            <a:r>
              <a:rPr lang="pt-BR" dirty="0" smtClean="0"/>
              <a:t>Rigidez na demissão</a:t>
            </a:r>
          </a:p>
          <a:p>
            <a:r>
              <a:rPr lang="pt-BR" dirty="0"/>
              <a:t>Negociação coletiva plena: salários, condições de trabalho, solução de </a:t>
            </a:r>
            <a:r>
              <a:rPr lang="pt-BR" dirty="0" smtClean="0"/>
              <a:t>conflitos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291850" y="2999643"/>
            <a:ext cx="5393100" cy="553373"/>
          </a:xfrm>
        </p:spPr>
        <p:txBody>
          <a:bodyPr/>
          <a:lstStyle/>
          <a:p>
            <a:r>
              <a:rPr lang="pt-BR" dirty="0" smtClean="0"/>
              <a:t>Brasil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291850" y="3704357"/>
            <a:ext cx="5393100" cy="1534908"/>
          </a:xfrm>
        </p:spPr>
        <p:txBody>
          <a:bodyPr/>
          <a:lstStyle/>
          <a:p>
            <a:r>
              <a:rPr lang="pt-BR" dirty="0" smtClean="0"/>
              <a:t>Desemprego conjuntural</a:t>
            </a:r>
          </a:p>
          <a:p>
            <a:r>
              <a:rPr lang="pt-BR" dirty="0" smtClean="0"/>
              <a:t>Flexibilidade para demitir</a:t>
            </a:r>
          </a:p>
          <a:p>
            <a:r>
              <a:rPr lang="pt-BR" dirty="0"/>
              <a:t>Negociação coletiva truncada e </a:t>
            </a:r>
            <a:r>
              <a:rPr lang="pt-BR" dirty="0" smtClean="0"/>
              <a:t>incompleta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1" y="2088523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solidFill>
                  <a:schemeClr val="accent2"/>
                </a:solidFill>
              </a:rPr>
              <a:t>Reformas trabalhistas são comparáveis?</a:t>
            </a:r>
            <a:endParaRPr lang="pt-BR" sz="2800" dirty="0">
              <a:solidFill>
                <a:schemeClr val="accent2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214551" y="6186616"/>
            <a:ext cx="1734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Foco da reforma</a:t>
            </a:r>
            <a:endParaRPr lang="pt-BR" dirty="0"/>
          </a:p>
        </p:txBody>
      </p:sp>
      <p:cxnSp>
        <p:nvCxnSpPr>
          <p:cNvPr id="9" name="Conector de seta reta 8"/>
          <p:cNvCxnSpPr/>
          <p:nvPr/>
        </p:nvCxnSpPr>
        <p:spPr>
          <a:xfrm flipH="1" flipV="1">
            <a:off x="2866768" y="4316627"/>
            <a:ext cx="3107526" cy="1869988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Conector de seta reta 11"/>
          <p:cNvCxnSpPr/>
          <p:nvPr/>
        </p:nvCxnSpPr>
        <p:spPr>
          <a:xfrm flipV="1">
            <a:off x="6219568" y="4827373"/>
            <a:ext cx="2040300" cy="1359242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6218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OBJETIVOS E IMPACTOS DE REFORMAS TRABALHISTAS 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81194" y="3017011"/>
            <a:ext cx="5393100" cy="536005"/>
          </a:xfrm>
        </p:spPr>
        <p:txBody>
          <a:bodyPr/>
          <a:lstStyle/>
          <a:p>
            <a:r>
              <a:rPr lang="pt-BR" dirty="0" smtClean="0"/>
              <a:t>Europa Continental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81194" y="3725122"/>
            <a:ext cx="5393100" cy="1934273"/>
          </a:xfrm>
        </p:spPr>
        <p:txBody>
          <a:bodyPr>
            <a:noAutofit/>
          </a:bodyPr>
          <a:lstStyle/>
          <a:p>
            <a:r>
              <a:rPr lang="pt-BR" dirty="0" smtClean="0"/>
              <a:t>Desemprego estrutural</a:t>
            </a:r>
          </a:p>
          <a:p>
            <a:r>
              <a:rPr lang="pt-BR" dirty="0" smtClean="0"/>
              <a:t>Rigidez na demissão</a:t>
            </a:r>
          </a:p>
          <a:p>
            <a:r>
              <a:rPr lang="pt-BR" dirty="0"/>
              <a:t>Negociação coletiva plena: salários, condições de trabalho, solução de </a:t>
            </a:r>
            <a:r>
              <a:rPr lang="pt-BR" dirty="0" smtClean="0"/>
              <a:t>conflitos</a:t>
            </a:r>
          </a:p>
          <a:p>
            <a:r>
              <a:rPr lang="pt-BR" dirty="0" smtClean="0"/>
              <a:t>Criar empregos diretamente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291850" y="2999643"/>
            <a:ext cx="5393100" cy="553373"/>
          </a:xfrm>
        </p:spPr>
        <p:txBody>
          <a:bodyPr/>
          <a:lstStyle/>
          <a:p>
            <a:r>
              <a:rPr lang="pt-BR" dirty="0" smtClean="0"/>
              <a:t>Brasil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291850" y="3704357"/>
            <a:ext cx="5393100" cy="2045654"/>
          </a:xfrm>
        </p:spPr>
        <p:txBody>
          <a:bodyPr>
            <a:noAutofit/>
          </a:bodyPr>
          <a:lstStyle/>
          <a:p>
            <a:r>
              <a:rPr lang="pt-BR" dirty="0" smtClean="0"/>
              <a:t>Desemprego conjuntural</a:t>
            </a:r>
          </a:p>
          <a:p>
            <a:r>
              <a:rPr lang="pt-BR" dirty="0" smtClean="0"/>
              <a:t>Flexibilidade para demitir</a:t>
            </a:r>
          </a:p>
          <a:p>
            <a:r>
              <a:rPr lang="pt-BR" dirty="0"/>
              <a:t>Negociação coletiva truncada e </a:t>
            </a:r>
            <a:r>
              <a:rPr lang="pt-BR" dirty="0" smtClean="0"/>
              <a:t>incompleta</a:t>
            </a:r>
          </a:p>
          <a:p>
            <a:r>
              <a:rPr lang="pt-BR" dirty="0" smtClean="0"/>
              <a:t>Reduzir custos de transação, reduzir incertezas, modificar atitudes, </a:t>
            </a:r>
            <a:r>
              <a:rPr lang="pt-BR" dirty="0" smtClean="0"/>
              <a:t>ampliar o espaço da negociação, criar </a:t>
            </a:r>
            <a:r>
              <a:rPr lang="pt-BR" dirty="0" smtClean="0"/>
              <a:t>empregos indiretamente</a:t>
            </a:r>
          </a:p>
          <a:p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1" y="2088523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 smtClean="0">
                <a:solidFill>
                  <a:schemeClr val="accent2"/>
                </a:solidFill>
              </a:rPr>
              <a:t>Reformas trabalhistas são comparáveis?</a:t>
            </a:r>
            <a:endParaRPr lang="pt-BR" sz="2800" dirty="0">
              <a:solidFill>
                <a:schemeClr val="accent2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81193" y="6186884"/>
            <a:ext cx="21817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Objetivos da reforma</a:t>
            </a:r>
            <a:endParaRPr lang="pt-BR" dirty="0"/>
          </a:p>
        </p:txBody>
      </p:sp>
      <p:cxnSp>
        <p:nvCxnSpPr>
          <p:cNvPr id="11" name="Conector de seta reta 10"/>
          <p:cNvCxnSpPr/>
          <p:nvPr/>
        </p:nvCxnSpPr>
        <p:spPr>
          <a:xfrm flipV="1">
            <a:off x="1957895" y="5659395"/>
            <a:ext cx="318774" cy="626076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Conector de seta reta 15"/>
          <p:cNvCxnSpPr/>
          <p:nvPr/>
        </p:nvCxnSpPr>
        <p:spPr>
          <a:xfrm flipV="1">
            <a:off x="2803628" y="5901352"/>
            <a:ext cx="4073033" cy="470199"/>
          </a:xfrm>
          <a:prstGeom prst="straightConnector1">
            <a:avLst/>
          </a:prstGeom>
          <a:ln w="57150"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CaixaDeTexto 13"/>
          <p:cNvSpPr txBox="1"/>
          <p:nvPr/>
        </p:nvSpPr>
        <p:spPr>
          <a:xfrm>
            <a:off x="6447453" y="6186884"/>
            <a:ext cx="4390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Mensagem: as reformas não são comparáveis.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24931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9549"/>
            <a:ext cx="12192000" cy="6278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13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5459"/>
            <a:ext cx="12192000" cy="6322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52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áfic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325959"/>
              </p:ext>
            </p:extLst>
          </p:nvPr>
        </p:nvGraphicFramePr>
        <p:xfrm>
          <a:off x="0" y="576649"/>
          <a:ext cx="12192000" cy="6281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253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7881" y="702156"/>
            <a:ext cx="11281893" cy="1013800"/>
          </a:xfrm>
        </p:spPr>
        <p:txBody>
          <a:bodyPr/>
          <a:lstStyle/>
          <a:p>
            <a:pPr algn="ctr"/>
            <a:r>
              <a:rPr lang="pt-BR" dirty="0"/>
              <a:t>OBJETIVOS E IMPACTOS DE REFORMAS TRABALHISTAS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17173" y="1828800"/>
            <a:ext cx="12191999" cy="5029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2800" dirty="0" smtClean="0">
                <a:solidFill>
                  <a:schemeClr val="accent2"/>
                </a:solidFill>
              </a:rPr>
              <a:t>Objetivos da Reforma </a:t>
            </a:r>
            <a:r>
              <a:rPr lang="pt-BR" sz="2800" dirty="0">
                <a:solidFill>
                  <a:schemeClr val="accent2"/>
                </a:solidFill>
              </a:rPr>
              <a:t>Trabalhista no </a:t>
            </a:r>
            <a:r>
              <a:rPr lang="pt-BR" sz="2800" dirty="0" smtClean="0">
                <a:solidFill>
                  <a:schemeClr val="accent2"/>
                </a:solidFill>
              </a:rPr>
              <a:t>Brasil (PLC 38/2017</a:t>
            </a:r>
            <a:r>
              <a:rPr lang="pt-BR" sz="2800" dirty="0">
                <a:solidFill>
                  <a:schemeClr val="accent2"/>
                </a:solidFill>
              </a:rPr>
              <a:t>):  </a:t>
            </a:r>
            <a:endParaRPr lang="pt-BR" sz="2800" dirty="0" smtClean="0">
              <a:solidFill>
                <a:schemeClr val="accent2"/>
              </a:solidFill>
            </a:endParaRPr>
          </a:p>
          <a:p>
            <a:r>
              <a:rPr lang="pt-BR" sz="2800" dirty="0"/>
              <a:t>Ampliar e garantir o espaço da negociação</a:t>
            </a:r>
          </a:p>
          <a:p>
            <a:r>
              <a:rPr lang="pt-BR" sz="2800" dirty="0" smtClean="0"/>
              <a:t>Reduzir </a:t>
            </a:r>
            <a:r>
              <a:rPr lang="pt-BR" sz="2800" dirty="0"/>
              <a:t>custos de </a:t>
            </a:r>
            <a:r>
              <a:rPr lang="pt-BR" sz="2800" dirty="0" smtClean="0"/>
              <a:t>transação</a:t>
            </a:r>
          </a:p>
          <a:p>
            <a:r>
              <a:rPr lang="pt-BR" sz="2800" dirty="0" smtClean="0"/>
              <a:t>Reduzir incertezas</a:t>
            </a:r>
          </a:p>
          <a:p>
            <a:r>
              <a:rPr lang="pt-BR" sz="2800" dirty="0" smtClean="0"/>
              <a:t>Modificar atitudes</a:t>
            </a:r>
          </a:p>
          <a:p>
            <a:r>
              <a:rPr lang="pt-BR" sz="2800" dirty="0" smtClean="0"/>
              <a:t>Criar </a:t>
            </a:r>
            <a:r>
              <a:rPr lang="pt-BR" sz="2800" dirty="0"/>
              <a:t>empregos indiretamente</a:t>
            </a:r>
          </a:p>
          <a:p>
            <a:pPr marL="0" indent="0">
              <a:buNone/>
            </a:pPr>
            <a:r>
              <a:rPr lang="pt-BR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73231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7881" y="702156"/>
            <a:ext cx="11281893" cy="1013800"/>
          </a:xfrm>
        </p:spPr>
        <p:txBody>
          <a:bodyPr/>
          <a:lstStyle/>
          <a:p>
            <a:pPr algn="ctr"/>
            <a:r>
              <a:rPr lang="pt-BR" dirty="0"/>
              <a:t>OBJETIVOS E IMPACTOS DE REFORMAS TRABALHISTAS 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17173" y="1828800"/>
            <a:ext cx="12191999" cy="5029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2800" dirty="0" smtClean="0">
                <a:solidFill>
                  <a:schemeClr val="accent2"/>
                </a:solidFill>
              </a:rPr>
              <a:t>Ampliar e garantir o espaço da negociação: 7 medidas. Mensagem: oportunidade para assumir responsabilidades.</a:t>
            </a:r>
          </a:p>
          <a:p>
            <a:r>
              <a:rPr lang="pt-BR" sz="2400" dirty="0" smtClean="0"/>
              <a:t>Prevalência do negociado sobre o legislado</a:t>
            </a:r>
          </a:p>
          <a:p>
            <a:r>
              <a:rPr lang="pt-BR" sz="2400" dirty="0" smtClean="0"/>
              <a:t>Prevalência do acordo coletivo sobre a convenção coletiva</a:t>
            </a:r>
          </a:p>
          <a:p>
            <a:r>
              <a:rPr lang="pt-BR" sz="2400" dirty="0" smtClean="0"/>
              <a:t>Ultratividade</a:t>
            </a:r>
          </a:p>
          <a:p>
            <a:r>
              <a:rPr lang="pt-BR" sz="2400" dirty="0" smtClean="0"/>
              <a:t>Conciliação extrajudicial</a:t>
            </a:r>
          </a:p>
          <a:p>
            <a:r>
              <a:rPr lang="pt-BR" sz="2400" dirty="0" smtClean="0"/>
              <a:t>Negociação da cota de aprendizes</a:t>
            </a:r>
          </a:p>
          <a:p>
            <a:r>
              <a:rPr lang="pt-BR" sz="2400" dirty="0" smtClean="0"/>
              <a:t>Negociação da cota de </a:t>
            </a:r>
            <a:r>
              <a:rPr lang="pt-BR" sz="2400" dirty="0" err="1" smtClean="0"/>
              <a:t>PCD’s</a:t>
            </a:r>
            <a:endParaRPr lang="pt-BR" sz="2400" dirty="0" smtClean="0"/>
          </a:p>
          <a:p>
            <a:r>
              <a:rPr lang="pt-BR" sz="2400" dirty="0" smtClean="0"/>
              <a:t>Representação dos empregados na empresa</a:t>
            </a:r>
          </a:p>
          <a:p>
            <a:r>
              <a:rPr lang="pt-BR" sz="2800" b="1" dirty="0" smtClean="0"/>
              <a:t>Dúvida: nossos sindicatos saberão negociar ou serão massacrados?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3937424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605307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/>
              <a:t>Nossos sindicatos sabem </a:t>
            </a:r>
            <a:r>
              <a:rPr lang="pt-BR" sz="2400" b="1" dirty="0" smtClean="0"/>
              <a:t>negociar reajustes salariais, </a:t>
            </a:r>
            <a:r>
              <a:rPr lang="pt-BR" sz="2400" b="1" dirty="0" smtClean="0"/>
              <a:t>mesmo na recessão</a:t>
            </a:r>
          </a:p>
          <a:p>
            <a:pPr algn="ctr"/>
            <a:r>
              <a:rPr lang="pt-BR" sz="2400" b="1" dirty="0" smtClean="0"/>
              <a:t>Fonte: Projeto Salariômetro - Fipe</a:t>
            </a:r>
            <a:endParaRPr lang="pt-BR" sz="2400" b="1" dirty="0"/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>
            <p:extLst/>
          </p:nvPr>
        </p:nvGraphicFramePr>
        <p:xfrm>
          <a:off x="1" y="1436304"/>
          <a:ext cx="12192000" cy="5421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Planilha" r:id="rId3" imgW="9744030" imgH="6105615" progId="Excel.Sheet.12">
                  <p:link updateAutomatic="1"/>
                </p:oleObj>
              </mc:Choice>
              <mc:Fallback>
                <p:oleObj name="Planilha" r:id="rId3" imgW="9744030" imgH="6105615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" y="1436304"/>
                        <a:ext cx="12192000" cy="54216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292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o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TM03457464[[fn=Dividendo]]</Template>
  <TotalTime>1029</TotalTime>
  <Words>737</Words>
  <Application>Microsoft Office PowerPoint</Application>
  <PresentationFormat>Widescreen</PresentationFormat>
  <Paragraphs>134</Paragraphs>
  <Slides>18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Vínculos</vt:lpstr>
      </vt:variant>
      <vt:variant>
        <vt:i4>2</vt:i4>
      </vt:variant>
      <vt:variant>
        <vt:lpstr>Títulos de slides</vt:lpstr>
      </vt:variant>
      <vt:variant>
        <vt:i4>18</vt:i4>
      </vt:variant>
    </vt:vector>
  </HeadingPairs>
  <TitlesOfParts>
    <vt:vector size="25" baseType="lpstr">
      <vt:lpstr>Arial</vt:lpstr>
      <vt:lpstr>Calibri</vt:lpstr>
      <vt:lpstr>Gill Sans MT</vt:lpstr>
      <vt:lpstr>Wingdings 2</vt:lpstr>
      <vt:lpstr>Dividendo</vt:lpstr>
      <vt:lpstr>C:\Users\aluisi\Dropbox\DADOS\SALARIÔMETRO_DIVERSOS\Reajustes e inflação (12 meses).xlsx!G total</vt:lpstr>
      <vt:lpstr>C:\Users\aluisi\Dropbox\DADOS\SALARIÔMETRO_BOLETIM\Release_NOVAVERSAO.xlsx!Gráficos![Release_NOVAVERSAO.xlsx]Gráficos Chart 1-5</vt:lpstr>
      <vt:lpstr>OBJETIVOS E IMPACTOS DE REFORMAS TRABALHISTAS </vt:lpstr>
      <vt:lpstr>OBJETIVOS E IMPACTOS DE REFORMAS TRABALHISTAS  </vt:lpstr>
      <vt:lpstr>OBJETIVOS E IMPACTOS DE REFORMAS TRABALHISTAS  </vt:lpstr>
      <vt:lpstr>Apresentação do PowerPoint</vt:lpstr>
      <vt:lpstr>Apresentação do PowerPoint</vt:lpstr>
      <vt:lpstr>Apresentação do PowerPoint</vt:lpstr>
      <vt:lpstr>OBJETIVOS E IMPACTOS DE REFORMAS TRABALHISTAS  </vt:lpstr>
      <vt:lpstr>OBJETIVOS E IMPACTOS DE REFORMAS TRABALHISTAS  </vt:lpstr>
      <vt:lpstr>Apresentação do PowerPoint</vt:lpstr>
      <vt:lpstr>Apresentação do PowerPoint</vt:lpstr>
      <vt:lpstr>OBJETIVOS E IMPACTOS DE REFORMAS TRABALHISTAS  </vt:lpstr>
      <vt:lpstr>OBJETIVOS E IMPACTOS DE REFORMAS TRABALHISTAS  </vt:lpstr>
      <vt:lpstr>Apresentação do PowerPoint</vt:lpstr>
      <vt:lpstr>OBJETIVOS E IMPACTOS DE REFORMAS TRABALHISTAS  </vt:lpstr>
      <vt:lpstr>OBJETIVOS E IMPACTOS DE REFORMAS TRABALHISTAS  </vt:lpstr>
      <vt:lpstr>OBJETIVOS E IMPACTOS DE REFORMAS TRABALHISTAS  </vt:lpstr>
      <vt:lpstr>OBJETIVOS E IMPACTOS DE REFORMAS TRABALHISTAS  </vt:lpstr>
      <vt:lpstr>OBJETIVOS E IMPACTOS DE REFORMAS TRABALHISTAS 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 desafios do Congresso para 2017 Legislação Trabalhista</dc:title>
  <dc:creator>Helio Zylberstajn</dc:creator>
  <cp:lastModifiedBy>Helio Zylberstajn</cp:lastModifiedBy>
  <cp:revision>72</cp:revision>
  <dcterms:created xsi:type="dcterms:W3CDTF">2017-02-07T22:39:04Z</dcterms:created>
  <dcterms:modified xsi:type="dcterms:W3CDTF">2017-05-11T04:20:42Z</dcterms:modified>
</cp:coreProperties>
</file>