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7"/>
  </p:handoutMasterIdLst>
  <p:sldIdLst>
    <p:sldId id="256" r:id="rId2"/>
    <p:sldId id="338" r:id="rId3"/>
    <p:sldId id="339" r:id="rId4"/>
    <p:sldId id="311" r:id="rId5"/>
    <p:sldId id="308" r:id="rId6"/>
    <p:sldId id="320" r:id="rId7"/>
    <p:sldId id="312" r:id="rId8"/>
    <p:sldId id="322" r:id="rId9"/>
    <p:sldId id="314" r:id="rId10"/>
    <p:sldId id="315" r:id="rId11"/>
    <p:sldId id="323" r:id="rId12"/>
    <p:sldId id="332" r:id="rId13"/>
    <p:sldId id="335" r:id="rId14"/>
    <p:sldId id="336" r:id="rId15"/>
    <p:sldId id="337" r:id="rId16"/>
  </p:sldIdLst>
  <p:sldSz cx="9144000" cy="6858000" type="screen4x3"/>
  <p:notesSz cx="6797675" cy="99266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2" autoAdjust="0"/>
    <p:restoredTop sz="94737" autoAdjust="0"/>
  </p:normalViewPr>
  <p:slideViewPr>
    <p:cSldViewPr>
      <p:cViewPr>
        <p:scale>
          <a:sx n="107" d="100"/>
          <a:sy n="107" d="100"/>
        </p:scale>
        <p:origin x="-96" y="72"/>
      </p:cViewPr>
      <p:guideLst>
        <p:guide orient="horz" pos="2160"/>
        <p:guide pos="2880"/>
      </p:guideLst>
    </p:cSldViewPr>
  </p:slideViewPr>
  <p:outlineViewPr>
    <p:cViewPr>
      <p:scale>
        <a:sx n="33" d="100"/>
        <a:sy n="33" d="100"/>
      </p:scale>
      <p:origin x="48" y="21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pt-BR"/>
          </a:p>
        </p:txBody>
      </p:sp>
      <p:sp>
        <p:nvSpPr>
          <p:cNvPr id="3" name="Espaço Reservado para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1C26588D-15B0-4616-9101-6402BD940362}" type="datetimeFigureOut">
              <a:rPr lang="pt-BR"/>
              <a:pPr>
                <a:defRPr/>
              </a:pPr>
              <a:t>10/05/2017</a:t>
            </a:fld>
            <a:endParaRPr lang="pt-BR"/>
          </a:p>
        </p:txBody>
      </p:sp>
      <p:sp>
        <p:nvSpPr>
          <p:cNvPr id="4" name="Espaço Reservado para Rodapé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pt-BR"/>
          </a:p>
        </p:txBody>
      </p:sp>
      <p:sp>
        <p:nvSpPr>
          <p:cNvPr id="5" name="Espaço Reservado para Número de Slid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F44BCF71-C6AF-4050-AD02-C5474608B6B0}" type="slidenum">
              <a:rPr lang="pt-BR"/>
              <a:pPr>
                <a:defRPr/>
              </a:pPr>
              <a:t>‹nº›</a:t>
            </a:fld>
            <a:endParaRPr lang="pt-BR"/>
          </a:p>
        </p:txBody>
      </p:sp>
    </p:spTree>
    <p:extLst>
      <p:ext uri="{BB962C8B-B14F-4D97-AF65-F5344CB8AC3E}">
        <p14:creationId xmlns:p14="http://schemas.microsoft.com/office/powerpoint/2010/main" val="2947675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orma livre 18"/>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fld id="{4E9158E0-FAE5-4CA4-A811-A5C4D39AEB8F}" type="datetimeFigureOut">
              <a:rPr lang="pt-BR"/>
              <a:pPr>
                <a:defRPr/>
              </a:pPr>
              <a:t>10/05/2017</a:t>
            </a:fld>
            <a:endParaRPr lang="pt-BR"/>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7D6A67B1-FC53-4B3F-B359-6A3369F0D295}" type="slidenum">
              <a:rPr lang="pt-BR"/>
              <a:pPr>
                <a:defRPr/>
              </a:pPr>
              <a:t>‹nº›</a:t>
            </a:fld>
            <a:endParaRPr lang="pt-BR"/>
          </a:p>
        </p:txBody>
      </p:sp>
    </p:spTree>
    <p:extLst>
      <p:ext uri="{BB962C8B-B14F-4D97-AF65-F5344CB8AC3E}">
        <p14:creationId xmlns:p14="http://schemas.microsoft.com/office/powerpoint/2010/main" val="3112321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C5B853EA-10FC-427C-A666-6B40873F7312}" type="datetimeFigureOut">
              <a:rPr lang="pt-BR"/>
              <a:pPr>
                <a:defRPr/>
              </a:pPr>
              <a:t>10/05/2017</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30AF6F85-5A5C-48B5-ACF9-3406F1ECA22E}" type="slidenum">
              <a:rPr lang="pt-BR"/>
              <a:pPr>
                <a:defRPr/>
              </a:pPr>
              <a:t>‹nº›</a:t>
            </a:fld>
            <a:endParaRPr lang="pt-BR"/>
          </a:p>
        </p:txBody>
      </p:sp>
    </p:spTree>
    <p:extLst>
      <p:ext uri="{BB962C8B-B14F-4D97-AF65-F5344CB8AC3E}">
        <p14:creationId xmlns:p14="http://schemas.microsoft.com/office/powerpoint/2010/main" val="43022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fld id="{AD6DC389-C09F-4694-864E-2B39267EA803}" type="datetimeFigureOut">
              <a:rPr lang="pt-BR"/>
              <a:pPr>
                <a:defRPr/>
              </a:pPr>
              <a:t>10/05/2017</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92F47408-D694-4067-8D9A-34E61959C7CC}" type="slidenum">
              <a:rPr lang="pt-BR"/>
              <a:pPr>
                <a:defRPr/>
              </a:pPr>
              <a:t>‹nº›</a:t>
            </a:fld>
            <a:endParaRPr lang="pt-BR"/>
          </a:p>
        </p:txBody>
      </p:sp>
    </p:spTree>
    <p:extLst>
      <p:ext uri="{BB962C8B-B14F-4D97-AF65-F5344CB8AC3E}">
        <p14:creationId xmlns:p14="http://schemas.microsoft.com/office/powerpoint/2010/main" val="1696491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4" name="Espaço Reservado para Data 9"/>
          <p:cNvSpPr>
            <a:spLocks noGrp="1"/>
          </p:cNvSpPr>
          <p:nvPr>
            <p:ph type="dt" sz="half" idx="10"/>
          </p:nvPr>
        </p:nvSpPr>
        <p:spPr/>
        <p:txBody>
          <a:bodyPr/>
          <a:lstStyle>
            <a:lvl1pPr>
              <a:defRPr/>
            </a:lvl1pPr>
          </a:lstStyle>
          <a:p>
            <a:pPr>
              <a:defRPr/>
            </a:pPr>
            <a:fld id="{60AF98E2-31C0-4DB9-B8B0-C42FF4907B99}" type="datetimeFigureOut">
              <a:rPr lang="pt-BR"/>
              <a:pPr>
                <a:defRPr/>
              </a:pPr>
              <a:t>10/05/2017</a:t>
            </a:fld>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B593AF42-02B2-42E0-BB3C-4C8DF3D8C280}" type="slidenum">
              <a:rPr lang="pt-BR"/>
              <a:pPr>
                <a:defRPr/>
              </a:pPr>
              <a:t>‹nº›</a:t>
            </a:fld>
            <a:endParaRPr lang="pt-BR"/>
          </a:p>
        </p:txBody>
      </p:sp>
    </p:spTree>
    <p:extLst>
      <p:ext uri="{BB962C8B-B14F-4D97-AF65-F5344CB8AC3E}">
        <p14:creationId xmlns:p14="http://schemas.microsoft.com/office/powerpoint/2010/main" val="1853531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fld id="{DC9314AF-2301-402C-BF30-64D273C249BD}" type="datetimeFigureOut">
              <a:rPr lang="pt-BR"/>
              <a:pPr>
                <a:defRPr/>
              </a:pPr>
              <a:t>10/05/2017</a:t>
            </a:fld>
            <a:endParaRPr lang="pt-BR"/>
          </a:p>
        </p:txBody>
      </p:sp>
      <p:sp>
        <p:nvSpPr>
          <p:cNvPr id="7" name="Espaço Reservado para Rodapé 4"/>
          <p:cNvSpPr>
            <a:spLocks noGrp="1"/>
          </p:cNvSpPr>
          <p:nvPr>
            <p:ph type="ftr" sz="quarter" idx="11"/>
          </p:nvPr>
        </p:nvSpPr>
        <p:spPr/>
        <p:txBody>
          <a:bodyPr/>
          <a:lstStyle>
            <a:lvl1pPr>
              <a:defRPr/>
            </a:lvl1pPr>
            <a:extLst/>
          </a:lstStyle>
          <a:p>
            <a:pPr>
              <a:defRPr/>
            </a:pPr>
            <a:endParaRPr lang="pt-BR"/>
          </a:p>
        </p:txBody>
      </p:sp>
      <p:sp>
        <p:nvSpPr>
          <p:cNvPr id="8" name="Espaço Reservado para Número de Slide 5"/>
          <p:cNvSpPr>
            <a:spLocks noGrp="1"/>
          </p:cNvSpPr>
          <p:nvPr>
            <p:ph type="sldNum" sz="quarter" idx="12"/>
          </p:nvPr>
        </p:nvSpPr>
        <p:spPr/>
        <p:txBody>
          <a:bodyPr/>
          <a:lstStyle>
            <a:lvl1pPr>
              <a:defRPr/>
            </a:lvl1pPr>
            <a:extLst/>
          </a:lstStyle>
          <a:p>
            <a:pPr>
              <a:defRPr/>
            </a:pPr>
            <a:fld id="{95CEB234-A1ED-4F86-B908-9DF88EB8DDCB}" type="slidenum">
              <a:rPr lang="pt-BR"/>
              <a:pPr>
                <a:defRPr/>
              </a:pPr>
              <a:t>‹nº›</a:t>
            </a:fld>
            <a:endParaRPr lang="pt-BR"/>
          </a:p>
        </p:txBody>
      </p:sp>
    </p:spTree>
    <p:extLst>
      <p:ext uri="{BB962C8B-B14F-4D97-AF65-F5344CB8AC3E}">
        <p14:creationId xmlns:p14="http://schemas.microsoft.com/office/powerpoint/2010/main" val="24201628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062ADC49-4E34-4CF9-8D07-C025D1D38A10}" type="datetimeFigureOut">
              <a:rPr lang="pt-BR"/>
              <a:pPr>
                <a:defRPr/>
              </a:pPr>
              <a:t>10/05/2017</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1743FEFE-49F4-4056-AF47-82A9BE57F439}" type="slidenum">
              <a:rPr lang="pt-BR"/>
              <a:pPr>
                <a:defRPr/>
              </a:pPr>
              <a:t>‹nº›</a:t>
            </a:fld>
            <a:endParaRPr lang="pt-BR"/>
          </a:p>
        </p:txBody>
      </p:sp>
    </p:spTree>
    <p:extLst>
      <p:ext uri="{BB962C8B-B14F-4D97-AF65-F5344CB8AC3E}">
        <p14:creationId xmlns:p14="http://schemas.microsoft.com/office/powerpoint/2010/main" val="3977443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fld id="{E8E43C58-EE0B-4DC6-A90F-0DE2B9435E48}" type="datetimeFigureOut">
              <a:rPr lang="pt-BR"/>
              <a:pPr>
                <a:defRPr/>
              </a:pPr>
              <a:t>10/05/2017</a:t>
            </a:fld>
            <a:endParaRPr lang="pt-BR"/>
          </a:p>
        </p:txBody>
      </p:sp>
      <p:sp>
        <p:nvSpPr>
          <p:cNvPr id="8" name="Espaço Reservado para Rodapé 7"/>
          <p:cNvSpPr>
            <a:spLocks noGrp="1"/>
          </p:cNvSpPr>
          <p:nvPr>
            <p:ph type="ftr" sz="quarter" idx="11"/>
          </p:nvPr>
        </p:nvSpPr>
        <p:spPr/>
        <p:txBody>
          <a:bodyPr/>
          <a:lstStyle>
            <a:lvl1pPr>
              <a:defRPr/>
            </a:lvl1pPr>
            <a:extLst/>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extLst/>
          </a:lstStyle>
          <a:p>
            <a:pPr>
              <a:defRPr/>
            </a:pPr>
            <a:fld id="{7E230307-F679-4B6D-9F43-DE43AD6A46AC}" type="slidenum">
              <a:rPr lang="pt-BR"/>
              <a:pPr>
                <a:defRPr/>
              </a:pPr>
              <a:t>‹nº›</a:t>
            </a:fld>
            <a:endParaRPr lang="pt-BR"/>
          </a:p>
        </p:txBody>
      </p:sp>
    </p:spTree>
    <p:extLst>
      <p:ext uri="{BB962C8B-B14F-4D97-AF65-F5344CB8AC3E}">
        <p14:creationId xmlns:p14="http://schemas.microsoft.com/office/powerpoint/2010/main" val="16298765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lvl1pPr>
              <a:defRPr/>
            </a:lvl1pPr>
            <a:extLst/>
          </a:lstStyle>
          <a:p>
            <a:pPr>
              <a:defRPr/>
            </a:pPr>
            <a:fld id="{6C48E8C5-076E-45AA-A834-C3A03C5EFE30}" type="datetimeFigureOut">
              <a:rPr lang="pt-BR"/>
              <a:pPr>
                <a:defRPr/>
              </a:pPr>
              <a:t>10/05/2017</a:t>
            </a:fld>
            <a:endParaRPr lang="pt-BR"/>
          </a:p>
        </p:txBody>
      </p:sp>
      <p:sp>
        <p:nvSpPr>
          <p:cNvPr id="4" name="Espaço Reservado para Rodapé 3"/>
          <p:cNvSpPr>
            <a:spLocks noGrp="1"/>
          </p:cNvSpPr>
          <p:nvPr>
            <p:ph type="ftr" sz="quarter" idx="11"/>
          </p:nvPr>
        </p:nvSpPr>
        <p:spPr/>
        <p:txBody>
          <a:bodyPr/>
          <a:lstStyle>
            <a:lvl1pPr>
              <a:defRPr/>
            </a:lvl1pPr>
            <a:extLst/>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extLst/>
          </a:lstStyle>
          <a:p>
            <a:pPr>
              <a:defRPr/>
            </a:pPr>
            <a:fld id="{FBC7668B-E9B6-42C7-A8AC-986A2FC69A0D}" type="slidenum">
              <a:rPr lang="pt-BR"/>
              <a:pPr>
                <a:defRPr/>
              </a:pPr>
              <a:t>‹nº›</a:t>
            </a:fld>
            <a:endParaRPr lang="pt-BR"/>
          </a:p>
        </p:txBody>
      </p:sp>
    </p:spTree>
    <p:extLst>
      <p:ext uri="{BB962C8B-B14F-4D97-AF65-F5344CB8AC3E}">
        <p14:creationId xmlns:p14="http://schemas.microsoft.com/office/powerpoint/2010/main" val="42911699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fld id="{15E6735B-8B69-4A69-B9C9-A3742604ADF3}" type="datetimeFigureOut">
              <a:rPr lang="pt-BR"/>
              <a:pPr>
                <a:defRPr/>
              </a:pPr>
              <a:t>10/05/2017</a:t>
            </a:fld>
            <a:endParaRPr lang="pt-BR"/>
          </a:p>
        </p:txBody>
      </p:sp>
      <p:sp>
        <p:nvSpPr>
          <p:cNvPr id="3" name="Espaço Reservado para Rodapé 21"/>
          <p:cNvSpPr>
            <a:spLocks noGrp="1"/>
          </p:cNvSpPr>
          <p:nvPr>
            <p:ph type="ftr" sz="quarter" idx="11"/>
          </p:nvPr>
        </p:nvSpPr>
        <p:spPr/>
        <p:txBody>
          <a:bodyPr/>
          <a:lstStyle>
            <a:lvl1pPr>
              <a:defRPr/>
            </a:lvl1pPr>
          </a:lstStyle>
          <a:p>
            <a:pPr>
              <a:defRPr/>
            </a:pPr>
            <a:endParaRPr lang="pt-BR"/>
          </a:p>
        </p:txBody>
      </p:sp>
      <p:sp>
        <p:nvSpPr>
          <p:cNvPr id="4" name="Espaço Reservado para Número de Slide 17"/>
          <p:cNvSpPr>
            <a:spLocks noGrp="1"/>
          </p:cNvSpPr>
          <p:nvPr>
            <p:ph type="sldNum" sz="quarter" idx="12"/>
          </p:nvPr>
        </p:nvSpPr>
        <p:spPr/>
        <p:txBody>
          <a:bodyPr/>
          <a:lstStyle>
            <a:lvl1pPr>
              <a:defRPr/>
            </a:lvl1pPr>
          </a:lstStyle>
          <a:p>
            <a:pPr>
              <a:defRPr/>
            </a:pPr>
            <a:fld id="{BDD5F313-C0A4-4576-82FE-F67D24AA8A1F}" type="slidenum">
              <a:rPr lang="pt-BR"/>
              <a:pPr>
                <a:defRPr/>
              </a:pPr>
              <a:t>‹nº›</a:t>
            </a:fld>
            <a:endParaRPr lang="pt-BR"/>
          </a:p>
        </p:txBody>
      </p:sp>
    </p:spTree>
    <p:extLst>
      <p:ext uri="{BB962C8B-B14F-4D97-AF65-F5344CB8AC3E}">
        <p14:creationId xmlns:p14="http://schemas.microsoft.com/office/powerpoint/2010/main" val="163022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fld id="{BCF91E8D-3764-41B3-B06F-7EEB687DA83D}" type="datetimeFigureOut">
              <a:rPr lang="pt-BR"/>
              <a:pPr>
                <a:defRPr/>
              </a:pPr>
              <a:t>10/05/2017</a:t>
            </a:fld>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D649A464-BB3E-47A2-94D6-D1FBFAEE7540}" type="slidenum">
              <a:rPr lang="pt-BR"/>
              <a:pPr>
                <a:defRPr/>
              </a:pPr>
              <a:t>‹nº›</a:t>
            </a:fld>
            <a:endParaRPr lang="pt-BR"/>
          </a:p>
        </p:txBody>
      </p:sp>
    </p:spTree>
    <p:extLst>
      <p:ext uri="{BB962C8B-B14F-4D97-AF65-F5344CB8AC3E}">
        <p14:creationId xmlns:p14="http://schemas.microsoft.com/office/powerpoint/2010/main" val="143671350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Forma liv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orma livre 15"/>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7" name="Triângulo retângulo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fld id="{ACA6296A-60CF-43E5-B26E-2854D01152E7}" type="datetimeFigureOut">
              <a:rPr lang="pt-BR"/>
              <a:pPr>
                <a:defRPr/>
              </a:pPr>
              <a:t>10/05/2017</a:t>
            </a:fld>
            <a:endParaRPr lang="pt-BR"/>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endParaRPr lang="pt-BR"/>
          </a:p>
        </p:txBody>
      </p:sp>
      <p:sp>
        <p:nvSpPr>
          <p:cNvPr id="13"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582B9ACA-3158-49C9-A36C-1F4184539E4B}" type="slidenum">
              <a:rPr lang="pt-BR"/>
              <a:pPr>
                <a:defRPr/>
              </a:pPr>
              <a:t>‹nº›</a:t>
            </a:fld>
            <a:endParaRPr lang="pt-BR"/>
          </a:p>
        </p:txBody>
      </p:sp>
    </p:spTree>
    <p:extLst>
      <p:ext uri="{BB962C8B-B14F-4D97-AF65-F5344CB8AC3E}">
        <p14:creationId xmlns:p14="http://schemas.microsoft.com/office/powerpoint/2010/main" val="364365195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orma liv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027" name="Forma livre 11"/>
          <p:cNvSpPr>
            <a:spLocks/>
          </p:cNvSpPr>
          <p:nvPr/>
        </p:nvSpPr>
        <p:spPr bwMode="auto">
          <a:xfrm>
            <a:off x="485775" y="5938838"/>
            <a:ext cx="3690938"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endParaRPr lang="en-US" altLang="pt-BR"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DF813152-C04D-4DA4-93C4-3143A178B372}" type="datetimeFigureOut">
              <a:rPr lang="pt-BR"/>
              <a:pPr>
                <a:defRPr/>
              </a:pPr>
              <a:t>10/05/2017</a:t>
            </a:fld>
            <a:endParaRPr lang="pt-BR"/>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pt-BR"/>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5436A895-F305-437E-8FF4-5AD70011BCB1}"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809" r:id="rId1"/>
    <p:sldLayoutId id="2147483805" r:id="rId2"/>
    <p:sldLayoutId id="2147483810" r:id="rId3"/>
    <p:sldLayoutId id="2147483811" r:id="rId4"/>
    <p:sldLayoutId id="2147483812" r:id="rId5"/>
    <p:sldLayoutId id="2147483813" r:id="rId6"/>
    <p:sldLayoutId id="2147483806" r:id="rId7"/>
    <p:sldLayoutId id="2147483814" r:id="rId8"/>
    <p:sldLayoutId id="2147483815" r:id="rId9"/>
    <p:sldLayoutId id="2147483807" r:id="rId10"/>
    <p:sldLayoutId id="214748380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42910" y="1124744"/>
            <a:ext cx="7772400" cy="3816424"/>
          </a:xfrm>
        </p:spPr>
        <p:txBody>
          <a:bodyPr>
            <a:normAutofit/>
          </a:bodyPr>
          <a:lstStyle/>
          <a:p>
            <a:pPr algn="ctr" eaLnBrk="1" fontAlgn="auto" hangingPunct="1">
              <a:spcAft>
                <a:spcPts val="0"/>
              </a:spcAft>
              <a:defRPr/>
            </a:pPr>
            <a:r>
              <a:rPr lang="pt-BR" sz="3600" u="sng" dirty="0" smtClean="0"/>
              <a:t>PLC 38/2017</a:t>
            </a:r>
            <a:r>
              <a:rPr lang="pt-BR" sz="2800" cap="all" dirty="0" smtClean="0"/>
              <a:t/>
            </a:r>
            <a:br>
              <a:rPr lang="pt-BR" sz="2800" cap="all" dirty="0" smtClean="0"/>
            </a:br>
            <a:r>
              <a:rPr lang="pt-BR" sz="2800" cap="all" dirty="0" smtClean="0"/>
              <a:t/>
            </a:r>
            <a:br>
              <a:rPr lang="pt-BR" sz="2800" cap="all" dirty="0" smtClean="0"/>
            </a:br>
            <a:r>
              <a:rPr lang="pt-BR" sz="2800" cap="all" dirty="0" smtClean="0"/>
              <a:t/>
            </a:r>
            <a:br>
              <a:rPr lang="pt-BR" sz="2800" cap="all" dirty="0" smtClean="0"/>
            </a:br>
            <a:r>
              <a:rPr lang="pt-BR" sz="2200" cap="all" dirty="0" smtClean="0"/>
              <a:t>Antonio </a:t>
            </a:r>
            <a:r>
              <a:rPr lang="pt-BR" sz="2200" cap="all" dirty="0" err="1" smtClean="0"/>
              <a:t>galvão</a:t>
            </a:r>
            <a:r>
              <a:rPr lang="pt-BR" sz="2200" cap="all" dirty="0" smtClean="0"/>
              <a:t> peres</a:t>
            </a:r>
            <a:r>
              <a:rPr lang="pt-BR" sz="2800" cap="all" dirty="0" smtClean="0"/>
              <a:t/>
            </a:r>
            <a:br>
              <a:rPr lang="pt-BR" sz="2800" cap="all" dirty="0" smtClean="0"/>
            </a:br>
            <a:r>
              <a:rPr lang="pt-BR" sz="2800" cap="all" dirty="0"/>
              <a:t/>
            </a:r>
            <a:br>
              <a:rPr lang="pt-BR" sz="2800" cap="all" dirty="0"/>
            </a:br>
            <a:r>
              <a:rPr lang="pt-BR" sz="1400" dirty="0" smtClean="0">
                <a:effectLst/>
              </a:rPr>
              <a:t>Doutor e Mestre em Direito do Trabalho (USP)- Professor Adjunto de Direito do Trabalho da Faculdade de Direito da Fundação Armando Álvares Penteado (2006 a 2014) – Presidente da Comissão de Direito do Trabalho do Instituto dos Advogados de São Paulo (2010 a 2012) - Membro do Instituto dos Advogados de São Paulo - Membro do Instituto Brasileiro de Direito Social "</a:t>
            </a:r>
            <a:r>
              <a:rPr lang="pt-BR" sz="1400" dirty="0" err="1" smtClean="0">
                <a:effectLst/>
              </a:rPr>
              <a:t>Cesarino</a:t>
            </a:r>
            <a:r>
              <a:rPr lang="pt-BR" sz="1400" dirty="0" smtClean="0">
                <a:effectLst/>
              </a:rPr>
              <a:t> Jr".</a:t>
            </a:r>
            <a:endParaRPr lang="pt-BR" sz="1400" cap="al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70000" lnSpcReduction="20000"/>
          </a:bodyPr>
          <a:lstStyle/>
          <a:p>
            <a:pPr marL="109728" indent="0" algn="just">
              <a:buNone/>
            </a:pPr>
            <a:r>
              <a:rPr lang="pt-BR" sz="2900" dirty="0" smtClean="0"/>
              <a:t>Comitê de Liberdade Sindical da OIT</a:t>
            </a:r>
          </a:p>
          <a:p>
            <a:pPr marL="109728" indent="0" algn="just">
              <a:buNone/>
            </a:pPr>
            <a:endParaRPr lang="pt-BR" sz="2900" dirty="0"/>
          </a:p>
          <a:p>
            <a:pPr marL="109728" indent="0" algn="just">
              <a:buNone/>
            </a:pPr>
            <a:r>
              <a:rPr lang="es-ES" sz="2900" dirty="0"/>
              <a:t>“912. </a:t>
            </a:r>
            <a:r>
              <a:rPr lang="es-ES" sz="2900" b="1" u="sng" dirty="0">
                <a:solidFill>
                  <a:schemeClr val="accent4">
                    <a:lumMod val="75000"/>
                  </a:schemeClr>
                </a:solidFill>
              </a:rPr>
              <a:t>Las medidas que se aplican unilateralmente por las autoridades para restringir la gama de temas que pueden ser objeto de negociaciones son a menudo </a:t>
            </a:r>
            <a:r>
              <a:rPr lang="es-ES" sz="2900" b="1" u="sng" dirty="0" smtClean="0">
                <a:solidFill>
                  <a:schemeClr val="accent4">
                    <a:lumMod val="75000"/>
                  </a:schemeClr>
                </a:solidFill>
              </a:rPr>
              <a:t>incompatibles </a:t>
            </a:r>
            <a:r>
              <a:rPr lang="es-ES" sz="2900" b="1" u="sng" dirty="0">
                <a:solidFill>
                  <a:schemeClr val="accent4">
                    <a:lumMod val="75000"/>
                  </a:schemeClr>
                </a:solidFill>
              </a:rPr>
              <a:t>con el Convenio núm. 98</a:t>
            </a:r>
            <a:r>
              <a:rPr lang="es-ES" sz="2900" dirty="0"/>
              <a:t>; como método particularmente adecuado para remediar este </a:t>
            </a:r>
            <a:r>
              <a:rPr lang="es-ES" sz="2900" dirty="0" smtClean="0"/>
              <a:t>genero </a:t>
            </a:r>
            <a:r>
              <a:rPr lang="es-ES" sz="2900" dirty="0"/>
              <a:t>de situaciones se dispone del procedimiento de consultas de carácter tripartito destinadas a establecer, de común acuerdo, líneas directrices </a:t>
            </a:r>
            <a:r>
              <a:rPr lang="es-ES" sz="2900" dirty="0" smtClean="0"/>
              <a:t>en </a:t>
            </a:r>
            <a:r>
              <a:rPr lang="es-ES" sz="2900" dirty="0"/>
              <a:t>materia de negociación colectiva.”</a:t>
            </a:r>
            <a:endParaRPr lang="pt-BR" sz="2900" dirty="0"/>
          </a:p>
          <a:p>
            <a:pPr marL="109728" indent="0" algn="just">
              <a:buNone/>
            </a:pPr>
            <a:r>
              <a:rPr lang="es-ES" sz="2900" dirty="0"/>
              <a:t> </a:t>
            </a:r>
            <a:endParaRPr lang="pt-BR" sz="2900" dirty="0"/>
          </a:p>
          <a:p>
            <a:pPr marL="109728" indent="0" algn="just">
              <a:buNone/>
            </a:pPr>
            <a:r>
              <a:rPr lang="es-ES" sz="2900" dirty="0"/>
              <a:t>“914. </a:t>
            </a:r>
            <a:r>
              <a:rPr lang="es-ES" sz="2900" b="1" u="sng" dirty="0">
                <a:solidFill>
                  <a:schemeClr val="accent4">
                    <a:lumMod val="75000"/>
                  </a:schemeClr>
                </a:solidFill>
              </a:rPr>
              <a:t>Una legislación que excluya la duración del trabajo del campo de aplicación de la negociación colectiva, salvo cuando hay autorización gubernamental, parece atentar contra el derecho de las organizaciones de trabajadores de negociar libremente con os empleadores las condiciones de trabajo</a:t>
            </a:r>
            <a:r>
              <a:rPr lang="es-ES" sz="2900" dirty="0">
                <a:solidFill>
                  <a:schemeClr val="accent4">
                    <a:lumMod val="75000"/>
                  </a:schemeClr>
                </a:solidFill>
              </a:rPr>
              <a:t> </a:t>
            </a:r>
            <a:r>
              <a:rPr lang="es-ES" sz="2900" dirty="0"/>
              <a:t>garantizadas por el artículo 4 del Convenio núm. 98.”</a:t>
            </a:r>
            <a:endParaRPr lang="pt-BR" sz="2900" dirty="0"/>
          </a:p>
          <a:p>
            <a:endParaRPr lang="pt-BR" dirty="0"/>
          </a:p>
        </p:txBody>
      </p:sp>
      <p:sp>
        <p:nvSpPr>
          <p:cNvPr id="3" name="Título 2"/>
          <p:cNvSpPr>
            <a:spLocks noGrp="1"/>
          </p:cNvSpPr>
          <p:nvPr>
            <p:ph type="title"/>
          </p:nvPr>
        </p:nvSpPr>
        <p:spPr/>
        <p:txBody>
          <a:bodyPr>
            <a:normAutofit/>
          </a:bodyPr>
          <a:lstStyle/>
          <a:p>
            <a:r>
              <a:rPr lang="pt-BR" sz="3600" dirty="0"/>
              <a:t>Definição dos limites de negociação</a:t>
            </a:r>
          </a:p>
        </p:txBody>
      </p:sp>
    </p:spTree>
    <p:extLst>
      <p:ext uri="{BB962C8B-B14F-4D97-AF65-F5344CB8AC3E}">
        <p14:creationId xmlns:p14="http://schemas.microsoft.com/office/powerpoint/2010/main" val="1488557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sz="2400" b="1" dirty="0" smtClean="0">
                <a:solidFill>
                  <a:schemeClr val="accent1">
                    <a:lumMod val="75000"/>
                  </a:schemeClr>
                </a:solidFill>
              </a:rPr>
              <a:t>Controle de ponto por exceção.</a:t>
            </a:r>
          </a:p>
          <a:p>
            <a:endParaRPr lang="pt-BR" sz="1600" dirty="0"/>
          </a:p>
          <a:p>
            <a:pPr marL="0" algn="just">
              <a:spcBef>
                <a:spcPts val="0"/>
              </a:spcBef>
              <a:buNone/>
              <a:defRPr/>
            </a:pPr>
            <a:r>
              <a:rPr lang="pt-BR" altLang="pt-BR" sz="1800" i="1" dirty="0" smtClean="0"/>
              <a:t>	Port. 373/2011 MTE vs. Jurisprudência do TST</a:t>
            </a:r>
            <a:endParaRPr lang="pt-BR" altLang="pt-BR" sz="1800" i="1" dirty="0"/>
          </a:p>
          <a:p>
            <a:pPr marL="0" algn="just">
              <a:spcBef>
                <a:spcPts val="0"/>
              </a:spcBef>
              <a:buNone/>
              <a:defRPr/>
            </a:pPr>
            <a:endParaRPr lang="pt-BR" altLang="pt-BR" sz="1600" dirty="0" smtClean="0"/>
          </a:p>
          <a:p>
            <a:pPr>
              <a:defRPr/>
            </a:pPr>
            <a:r>
              <a:rPr lang="pt-BR" altLang="pt-BR" sz="2400" b="1" dirty="0" err="1">
                <a:solidFill>
                  <a:schemeClr val="accent1">
                    <a:lumMod val="75000"/>
                  </a:schemeClr>
                </a:solidFill>
              </a:rPr>
              <a:t>Ultratividade</a:t>
            </a:r>
            <a:r>
              <a:rPr lang="pt-BR" altLang="pt-BR" sz="2400" b="1" dirty="0">
                <a:solidFill>
                  <a:schemeClr val="accent1">
                    <a:lumMod val="75000"/>
                  </a:schemeClr>
                </a:solidFill>
              </a:rPr>
              <a:t> das normas coletivas</a:t>
            </a:r>
          </a:p>
          <a:p>
            <a:pPr marL="0" algn="just">
              <a:spcBef>
                <a:spcPts val="0"/>
              </a:spcBef>
              <a:buNone/>
              <a:defRPr/>
            </a:pPr>
            <a:endParaRPr lang="pt-BR" altLang="pt-BR" sz="1600" dirty="0"/>
          </a:p>
          <a:p>
            <a:pPr marL="0" algn="just">
              <a:spcBef>
                <a:spcPts val="0"/>
              </a:spcBef>
              <a:buNone/>
              <a:defRPr/>
            </a:pPr>
            <a:r>
              <a:rPr lang="pt-BR" altLang="pt-BR" sz="1600" dirty="0" smtClean="0"/>
              <a:t>	</a:t>
            </a:r>
            <a:r>
              <a:rPr lang="pt-BR" altLang="pt-BR" sz="1800" i="1" dirty="0"/>
              <a:t>Súmula 277 do TST (redação antiga vs. atual). Liminar em ADPF</a:t>
            </a:r>
            <a:r>
              <a:rPr lang="pt-BR" altLang="pt-BR" sz="1600" i="1" dirty="0" smtClean="0"/>
              <a:t>.</a:t>
            </a:r>
          </a:p>
          <a:p>
            <a:pPr marL="0" algn="just">
              <a:spcBef>
                <a:spcPts val="0"/>
              </a:spcBef>
              <a:buNone/>
              <a:defRPr/>
            </a:pPr>
            <a:endParaRPr lang="pt-BR" altLang="pt-BR" sz="1600" dirty="0" smtClean="0"/>
          </a:p>
          <a:p>
            <a:pPr>
              <a:defRPr/>
            </a:pPr>
            <a:r>
              <a:rPr lang="pt-BR" altLang="pt-BR" sz="2400" b="1" dirty="0">
                <a:solidFill>
                  <a:schemeClr val="accent1">
                    <a:lumMod val="75000"/>
                  </a:schemeClr>
                </a:solidFill>
              </a:rPr>
              <a:t>Redução do intervalo intrajornada</a:t>
            </a:r>
          </a:p>
          <a:p>
            <a:pPr marL="0" algn="just">
              <a:spcBef>
                <a:spcPts val="0"/>
              </a:spcBef>
              <a:buNone/>
              <a:defRPr/>
            </a:pPr>
            <a:endParaRPr lang="pt-BR" altLang="pt-BR" sz="1600" dirty="0"/>
          </a:p>
          <a:p>
            <a:pPr marL="0" algn="just">
              <a:spcBef>
                <a:spcPts val="0"/>
              </a:spcBef>
              <a:buNone/>
              <a:defRPr/>
            </a:pPr>
            <a:r>
              <a:rPr lang="pt-BR" altLang="pt-BR" sz="1600" dirty="0" smtClean="0"/>
              <a:t>	</a:t>
            </a:r>
            <a:r>
              <a:rPr lang="pt-BR" altLang="pt-BR" sz="1800" i="1" dirty="0" smtClean="0"/>
              <a:t>Port. </a:t>
            </a:r>
            <a:r>
              <a:rPr lang="pt-BR" altLang="pt-BR" sz="1800" i="1" dirty="0"/>
              <a:t>MTE 42/2007 </a:t>
            </a:r>
            <a:r>
              <a:rPr lang="pt-BR" altLang="pt-BR" sz="1800" i="1" dirty="0" smtClean="0"/>
              <a:t>(rev. </a:t>
            </a:r>
            <a:r>
              <a:rPr lang="pt-BR" altLang="pt-BR" sz="1800" i="1" dirty="0"/>
              <a:t>em 2010) vs. </a:t>
            </a:r>
            <a:r>
              <a:rPr lang="pt-BR" altLang="pt-BR" sz="1800" i="1" dirty="0"/>
              <a:t>Jurisprudência do TST.</a:t>
            </a:r>
            <a:endParaRPr lang="pt-BR" altLang="pt-BR" sz="1800" i="1" dirty="0"/>
          </a:p>
          <a:p>
            <a:pPr marL="0" algn="just">
              <a:spcBef>
                <a:spcPts val="0"/>
              </a:spcBef>
              <a:buNone/>
              <a:defRPr/>
            </a:pPr>
            <a:r>
              <a:rPr lang="pt-BR" altLang="pt-BR" sz="1600" dirty="0" smtClean="0"/>
              <a:t> </a:t>
            </a:r>
          </a:p>
          <a:p>
            <a:pPr>
              <a:defRPr/>
            </a:pPr>
            <a:r>
              <a:rPr lang="pt-BR" altLang="pt-BR" sz="2400" b="1" dirty="0">
                <a:solidFill>
                  <a:schemeClr val="accent1">
                    <a:lumMod val="75000"/>
                  </a:schemeClr>
                </a:solidFill>
              </a:rPr>
              <a:t>Regime 5X1</a:t>
            </a:r>
          </a:p>
          <a:p>
            <a:pPr marL="0" algn="just">
              <a:spcBef>
                <a:spcPts val="0"/>
              </a:spcBef>
              <a:buNone/>
              <a:defRPr/>
            </a:pPr>
            <a:endParaRPr lang="pt-BR" altLang="pt-BR" sz="1600" dirty="0"/>
          </a:p>
          <a:p>
            <a:pPr marL="0" algn="just">
              <a:spcBef>
                <a:spcPts val="0"/>
              </a:spcBef>
              <a:buNone/>
              <a:defRPr/>
            </a:pPr>
            <a:r>
              <a:rPr lang="pt-BR" altLang="pt-BR" sz="1600" dirty="0" smtClean="0"/>
              <a:t>	</a:t>
            </a:r>
            <a:r>
              <a:rPr lang="pt-BR" altLang="pt-BR" sz="1800" i="1" dirty="0" smtClean="0"/>
              <a:t>Port. </a:t>
            </a:r>
            <a:r>
              <a:rPr lang="pt-BR" altLang="pt-BR" sz="1800" i="1" dirty="0"/>
              <a:t>417/66 do MTE vs. Jurisprudência de </a:t>
            </a:r>
            <a:r>
              <a:rPr lang="pt-BR" altLang="pt-BR" sz="1800" i="1" dirty="0" smtClean="0"/>
              <a:t>Turmas </a:t>
            </a:r>
            <a:r>
              <a:rPr lang="pt-BR" altLang="pt-BR" sz="1800" i="1" dirty="0"/>
              <a:t>do TST</a:t>
            </a:r>
            <a:endParaRPr lang="pt-BR" altLang="pt-BR" sz="1800" i="1" dirty="0"/>
          </a:p>
          <a:p>
            <a:pPr marL="109537" indent="0">
              <a:buNone/>
            </a:pPr>
            <a:endParaRPr lang="pt-BR" sz="1600" dirty="0"/>
          </a:p>
        </p:txBody>
      </p:sp>
      <p:sp>
        <p:nvSpPr>
          <p:cNvPr id="3" name="Título 2"/>
          <p:cNvSpPr>
            <a:spLocks noGrp="1"/>
          </p:cNvSpPr>
          <p:nvPr>
            <p:ph type="title"/>
          </p:nvPr>
        </p:nvSpPr>
        <p:spPr/>
        <p:txBody>
          <a:bodyPr>
            <a:normAutofit fontScale="90000"/>
          </a:bodyPr>
          <a:lstStyle/>
          <a:p>
            <a:r>
              <a:rPr lang="pt-BR" dirty="0" smtClean="0"/>
              <a:t>Exemplos da insegurança jurídica.</a:t>
            </a:r>
            <a:endParaRPr lang="pt-BR" dirty="0"/>
          </a:p>
        </p:txBody>
      </p:sp>
    </p:spTree>
    <p:extLst>
      <p:ext uri="{BB962C8B-B14F-4D97-AF65-F5344CB8AC3E}">
        <p14:creationId xmlns:p14="http://schemas.microsoft.com/office/powerpoint/2010/main" val="1492546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marL="0" indent="0" algn="just"/>
            <a:r>
              <a:rPr lang="pt-BR" sz="2400" b="1" dirty="0">
                <a:solidFill>
                  <a:schemeClr val="accent1">
                    <a:lumMod val="75000"/>
                  </a:schemeClr>
                </a:solidFill>
              </a:rPr>
              <a:t> Grupo econômico</a:t>
            </a: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Sucessão trabalhista</a:t>
            </a: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Teoria da </a:t>
            </a:r>
            <a:r>
              <a:rPr lang="pt-BR" sz="2400" b="1" dirty="0" smtClean="0">
                <a:solidFill>
                  <a:schemeClr val="accent1">
                    <a:lumMod val="75000"/>
                  </a:schemeClr>
                </a:solidFill>
              </a:rPr>
              <a:t>“cadeia produtiva”</a:t>
            </a:r>
            <a:endParaRPr lang="pt-BR" sz="2400" b="1" dirty="0" smtClean="0">
              <a:solidFill>
                <a:schemeClr val="accent1">
                  <a:lumMod val="75000"/>
                </a:schemeClr>
              </a:solidFill>
            </a:endParaRP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Desconsideração da personalidade jurídica</a:t>
            </a: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Responsabilidade do ex-sócio</a:t>
            </a:r>
          </a:p>
          <a:p>
            <a:pPr marL="0" indent="0" algn="just"/>
            <a:endParaRPr lang="pt-BR" sz="1000" b="1" dirty="0">
              <a:solidFill>
                <a:schemeClr val="accent1">
                  <a:lumMod val="75000"/>
                </a:schemeClr>
              </a:solidFill>
            </a:endParaRPr>
          </a:p>
          <a:p>
            <a:pPr marL="0" indent="0" algn="just"/>
            <a:r>
              <a:rPr lang="pt-BR" sz="2400" b="1" dirty="0">
                <a:solidFill>
                  <a:schemeClr val="accent1">
                    <a:lumMod val="75000"/>
                  </a:schemeClr>
                </a:solidFill>
              </a:rPr>
              <a:t> </a:t>
            </a:r>
            <a:r>
              <a:rPr lang="pt-BR" sz="2400" b="1" dirty="0" smtClean="0">
                <a:solidFill>
                  <a:schemeClr val="accent1">
                    <a:lumMod val="75000"/>
                  </a:schemeClr>
                </a:solidFill>
              </a:rPr>
              <a:t>Tempo à disposição do empregador (no local de trabalho / no percurso)</a:t>
            </a:r>
          </a:p>
          <a:p>
            <a:pPr marL="0" indent="0" algn="just"/>
            <a:endParaRPr lang="pt-BR" sz="2400" b="1" dirty="0" smtClean="0">
              <a:solidFill>
                <a:schemeClr val="accent1">
                  <a:lumMod val="75000"/>
                </a:schemeClr>
              </a:solidFill>
            </a:endParaRPr>
          </a:p>
          <a:p>
            <a:endParaRPr lang="pt-BR" sz="2000" dirty="0"/>
          </a:p>
          <a:p>
            <a:endParaRPr lang="pt-BR" sz="2000" dirty="0"/>
          </a:p>
          <a:p>
            <a:endParaRPr lang="pt-BR" sz="2000" dirty="0"/>
          </a:p>
        </p:txBody>
      </p:sp>
      <p:sp>
        <p:nvSpPr>
          <p:cNvPr id="3" name="Título 2"/>
          <p:cNvSpPr>
            <a:spLocks noGrp="1"/>
          </p:cNvSpPr>
          <p:nvPr>
            <p:ph type="title"/>
          </p:nvPr>
        </p:nvSpPr>
        <p:spPr/>
        <p:txBody>
          <a:bodyPr>
            <a:normAutofit fontScale="90000"/>
          </a:bodyPr>
          <a:lstStyle/>
          <a:p>
            <a:r>
              <a:rPr lang="pt-BR" dirty="0" smtClean="0"/>
              <a:t>Solução de temas controvertidos.</a:t>
            </a:r>
            <a:endParaRPr lang="pt-BR" dirty="0"/>
          </a:p>
        </p:txBody>
      </p:sp>
    </p:spTree>
    <p:extLst>
      <p:ext uri="{BB962C8B-B14F-4D97-AF65-F5344CB8AC3E}">
        <p14:creationId xmlns:p14="http://schemas.microsoft.com/office/powerpoint/2010/main" val="1826335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marL="0" indent="0" algn="just"/>
            <a:r>
              <a:rPr lang="pt-BR" sz="2400" b="1" dirty="0" smtClean="0">
                <a:solidFill>
                  <a:schemeClr val="accent1">
                    <a:lumMod val="75000"/>
                  </a:schemeClr>
                </a:solidFill>
              </a:rPr>
              <a:t> Efeitos da quitação (PDV, “quitação anual”).</a:t>
            </a: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Jurisdição voluntária.</a:t>
            </a: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Honorários de sucumbência.</a:t>
            </a: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Fim da presunção de pobreza para a Justiça Gratuita</a:t>
            </a: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Negociação individual (</a:t>
            </a:r>
            <a:r>
              <a:rPr lang="pt-BR" sz="2400" b="1" i="1" dirty="0" err="1" smtClean="0">
                <a:solidFill>
                  <a:schemeClr val="accent1">
                    <a:lumMod val="75000"/>
                  </a:schemeClr>
                </a:solidFill>
              </a:rPr>
              <a:t>vg</a:t>
            </a:r>
            <a:r>
              <a:rPr lang="pt-BR" sz="2400" b="1" i="1" dirty="0" smtClean="0">
                <a:solidFill>
                  <a:schemeClr val="accent1">
                    <a:lumMod val="75000"/>
                  </a:schemeClr>
                </a:solidFill>
              </a:rPr>
              <a:t>.</a:t>
            </a:r>
            <a:r>
              <a:rPr lang="pt-BR" sz="2400" b="1" dirty="0" smtClean="0">
                <a:solidFill>
                  <a:schemeClr val="accent1">
                    <a:lumMod val="75000"/>
                  </a:schemeClr>
                </a:solidFill>
              </a:rPr>
              <a:t> regime 12X36)</a:t>
            </a:r>
          </a:p>
          <a:p>
            <a:pPr marL="0" indent="0" algn="just"/>
            <a:endParaRPr lang="pt-BR" sz="2400" b="1" dirty="0">
              <a:solidFill>
                <a:schemeClr val="accent1">
                  <a:lumMod val="75000"/>
                </a:schemeClr>
              </a:solidFill>
            </a:endParaRPr>
          </a:p>
          <a:p>
            <a:pPr marL="0" indent="0" algn="just"/>
            <a:endParaRPr lang="pt-BR" sz="2400" b="1" dirty="0" smtClean="0">
              <a:solidFill>
                <a:schemeClr val="accent1">
                  <a:lumMod val="75000"/>
                </a:schemeClr>
              </a:solidFill>
            </a:endParaRPr>
          </a:p>
          <a:p>
            <a:endParaRPr lang="pt-BR" sz="2000" dirty="0"/>
          </a:p>
          <a:p>
            <a:endParaRPr lang="pt-BR" sz="2000" dirty="0"/>
          </a:p>
          <a:p>
            <a:endParaRPr lang="pt-BR" sz="2000" dirty="0"/>
          </a:p>
        </p:txBody>
      </p:sp>
      <p:sp>
        <p:nvSpPr>
          <p:cNvPr id="3" name="Título 2"/>
          <p:cNvSpPr>
            <a:spLocks noGrp="1"/>
          </p:cNvSpPr>
          <p:nvPr>
            <p:ph type="title"/>
          </p:nvPr>
        </p:nvSpPr>
        <p:spPr/>
        <p:txBody>
          <a:bodyPr>
            <a:normAutofit/>
          </a:bodyPr>
          <a:lstStyle/>
          <a:p>
            <a:r>
              <a:rPr lang="pt-BR" dirty="0" smtClean="0"/>
              <a:t>Tutela da boa-fé.</a:t>
            </a:r>
            <a:endParaRPr lang="pt-BR" dirty="0"/>
          </a:p>
        </p:txBody>
      </p:sp>
    </p:spTree>
    <p:extLst>
      <p:ext uri="{BB962C8B-B14F-4D97-AF65-F5344CB8AC3E}">
        <p14:creationId xmlns:p14="http://schemas.microsoft.com/office/powerpoint/2010/main" val="1720796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marL="0" indent="0" algn="just">
              <a:buNone/>
            </a:pPr>
            <a:r>
              <a:rPr lang="pt-BR" sz="2400" b="1" dirty="0" smtClean="0">
                <a:solidFill>
                  <a:schemeClr val="accent1">
                    <a:lumMod val="75000"/>
                  </a:schemeClr>
                </a:solidFill>
              </a:rPr>
              <a:t> </a:t>
            </a:r>
          </a:p>
          <a:p>
            <a:pPr marL="0" indent="0" algn="just"/>
            <a:r>
              <a:rPr lang="pt-BR" sz="2400" b="1" dirty="0" smtClean="0">
                <a:solidFill>
                  <a:schemeClr val="accent1">
                    <a:lumMod val="75000"/>
                  </a:schemeClr>
                </a:solidFill>
              </a:rPr>
              <a:t> Relatório </a:t>
            </a:r>
            <a:r>
              <a:rPr lang="pt-BR" sz="2400" b="1" i="1" dirty="0" err="1" smtClean="0">
                <a:solidFill>
                  <a:schemeClr val="accent1">
                    <a:lumMod val="75000"/>
                  </a:schemeClr>
                </a:solidFill>
              </a:rPr>
              <a:t>Supiot</a:t>
            </a:r>
            <a:r>
              <a:rPr lang="pt-BR" sz="2400" b="1" i="1" dirty="0" smtClean="0">
                <a:solidFill>
                  <a:schemeClr val="accent1">
                    <a:lumMod val="75000"/>
                  </a:schemeClr>
                </a:solidFill>
              </a:rPr>
              <a:t>. </a:t>
            </a:r>
            <a:r>
              <a:rPr lang="pt-BR" sz="2400" b="1" dirty="0" smtClean="0">
                <a:solidFill>
                  <a:schemeClr val="accent1">
                    <a:lumMod val="75000"/>
                  </a:schemeClr>
                </a:solidFill>
              </a:rPr>
              <a:t>(delimitação externa / fragmentação interna)</a:t>
            </a:r>
            <a:endParaRPr lang="pt-BR" sz="2400" b="1" dirty="0" smtClean="0">
              <a:solidFill>
                <a:schemeClr val="accent1">
                  <a:lumMod val="75000"/>
                </a:schemeClr>
              </a:solidFill>
            </a:endParaRP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Trabalho intermitente.</a:t>
            </a:r>
            <a:endParaRPr lang="pt-BR" sz="2400" b="1" dirty="0" smtClean="0">
              <a:solidFill>
                <a:schemeClr val="accent1">
                  <a:lumMod val="75000"/>
                </a:schemeClr>
              </a:solidFill>
            </a:endParaRPr>
          </a:p>
          <a:p>
            <a:pPr marL="0" indent="0" algn="just"/>
            <a:endParaRPr lang="pt-BR" sz="2400" b="1" dirty="0">
              <a:solidFill>
                <a:schemeClr val="accent1">
                  <a:lumMod val="75000"/>
                </a:schemeClr>
              </a:solidFill>
            </a:endParaRPr>
          </a:p>
          <a:p>
            <a:pPr marL="0" indent="0" algn="just"/>
            <a:r>
              <a:rPr lang="pt-BR" sz="2400" b="1" dirty="0" smtClean="0">
                <a:solidFill>
                  <a:schemeClr val="accent1">
                    <a:lumMod val="75000"/>
                  </a:schemeClr>
                </a:solidFill>
              </a:rPr>
              <a:t> </a:t>
            </a:r>
            <a:r>
              <a:rPr lang="pt-BR" sz="2400" b="1" dirty="0" err="1" smtClean="0">
                <a:solidFill>
                  <a:schemeClr val="accent1">
                    <a:lumMod val="75000"/>
                  </a:schemeClr>
                </a:solidFill>
              </a:rPr>
              <a:t>Teletrabalho</a:t>
            </a:r>
            <a:r>
              <a:rPr lang="pt-BR" sz="2400" b="1" dirty="0" smtClean="0">
                <a:solidFill>
                  <a:schemeClr val="accent1">
                    <a:lumMod val="75000"/>
                  </a:schemeClr>
                </a:solidFill>
              </a:rPr>
              <a:t>.</a:t>
            </a:r>
          </a:p>
          <a:p>
            <a:endParaRPr lang="pt-BR" sz="2000" dirty="0"/>
          </a:p>
          <a:p>
            <a:endParaRPr lang="pt-BR" sz="2000" dirty="0"/>
          </a:p>
          <a:p>
            <a:endParaRPr lang="pt-BR" sz="2000" dirty="0"/>
          </a:p>
        </p:txBody>
      </p:sp>
      <p:sp>
        <p:nvSpPr>
          <p:cNvPr id="3" name="Título 2"/>
          <p:cNvSpPr>
            <a:spLocks noGrp="1"/>
          </p:cNvSpPr>
          <p:nvPr>
            <p:ph type="title"/>
          </p:nvPr>
        </p:nvSpPr>
        <p:spPr/>
        <p:txBody>
          <a:bodyPr>
            <a:normAutofit/>
          </a:bodyPr>
          <a:lstStyle/>
          <a:p>
            <a:r>
              <a:rPr lang="pt-BR" dirty="0" smtClean="0"/>
              <a:t>Novas formas de contratação.</a:t>
            </a:r>
            <a:endParaRPr lang="pt-BR" dirty="0"/>
          </a:p>
        </p:txBody>
      </p:sp>
    </p:spTree>
    <p:extLst>
      <p:ext uri="{BB962C8B-B14F-4D97-AF65-F5344CB8AC3E}">
        <p14:creationId xmlns:p14="http://schemas.microsoft.com/office/powerpoint/2010/main" val="359706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marL="0" indent="0" algn="just"/>
            <a:r>
              <a:rPr lang="pt-BR" sz="2400" b="1" dirty="0" smtClean="0">
                <a:solidFill>
                  <a:schemeClr val="accent1">
                    <a:lumMod val="75000"/>
                  </a:schemeClr>
                </a:solidFill>
              </a:rPr>
              <a:t> Limites ao chamado “ativismo judicial”.  </a:t>
            </a:r>
          </a:p>
          <a:p>
            <a:pPr marL="0" indent="0" algn="just"/>
            <a:endParaRPr lang="pt-BR" sz="1400" b="1" dirty="0">
              <a:solidFill>
                <a:schemeClr val="accent1">
                  <a:lumMod val="75000"/>
                </a:schemeClr>
              </a:solidFill>
            </a:endParaRPr>
          </a:p>
          <a:p>
            <a:pPr marL="0" indent="0" algn="just"/>
            <a:r>
              <a:rPr lang="pt-BR" sz="2400" b="1" dirty="0" smtClean="0">
                <a:solidFill>
                  <a:schemeClr val="accent1">
                    <a:lumMod val="75000"/>
                  </a:schemeClr>
                </a:solidFill>
              </a:rPr>
              <a:t> Tarifação </a:t>
            </a:r>
            <a:r>
              <a:rPr lang="pt-BR" sz="2400" b="1" dirty="0">
                <a:solidFill>
                  <a:schemeClr val="accent1">
                    <a:lumMod val="75000"/>
                  </a:schemeClr>
                </a:solidFill>
              </a:rPr>
              <a:t>do dano </a:t>
            </a:r>
            <a:r>
              <a:rPr lang="pt-BR" sz="2400" b="1" dirty="0" smtClean="0">
                <a:solidFill>
                  <a:schemeClr val="accent1">
                    <a:lumMod val="75000"/>
                  </a:schemeClr>
                </a:solidFill>
              </a:rPr>
              <a:t>extrapatrimonial.</a:t>
            </a:r>
            <a:endParaRPr lang="pt-BR" sz="2400" b="1" dirty="0">
              <a:solidFill>
                <a:schemeClr val="accent1">
                  <a:lumMod val="75000"/>
                </a:schemeClr>
              </a:solidFill>
            </a:endParaRP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Representação dos trabalhadores no local de </a:t>
            </a:r>
            <a:r>
              <a:rPr lang="pt-BR" sz="2400" b="1" dirty="0" smtClean="0">
                <a:solidFill>
                  <a:schemeClr val="accent1">
                    <a:lumMod val="75000"/>
                  </a:schemeClr>
                </a:solidFill>
              </a:rPr>
              <a:t>trabalho.</a:t>
            </a:r>
            <a:endParaRPr lang="pt-BR" sz="2400" b="1" dirty="0" smtClean="0">
              <a:solidFill>
                <a:schemeClr val="accent1">
                  <a:lumMod val="75000"/>
                </a:schemeClr>
              </a:solidFill>
            </a:endParaRP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Fim da contribuição sindical compulsória.</a:t>
            </a:r>
          </a:p>
          <a:p>
            <a:pPr marL="0" indent="0" algn="just"/>
            <a:endParaRPr lang="pt-BR" sz="1000" b="1" dirty="0">
              <a:solidFill>
                <a:schemeClr val="accent1">
                  <a:lumMod val="75000"/>
                </a:schemeClr>
              </a:solidFill>
            </a:endParaRPr>
          </a:p>
          <a:p>
            <a:pPr marL="0" indent="0" algn="just"/>
            <a:r>
              <a:rPr lang="pt-BR" sz="2400" b="1" dirty="0">
                <a:solidFill>
                  <a:schemeClr val="accent1">
                    <a:lumMod val="75000"/>
                  </a:schemeClr>
                </a:solidFill>
              </a:rPr>
              <a:t> </a:t>
            </a:r>
            <a:r>
              <a:rPr lang="pt-BR" sz="2400" b="1" dirty="0" smtClean="0">
                <a:solidFill>
                  <a:schemeClr val="accent1">
                    <a:lumMod val="75000"/>
                  </a:schemeClr>
                </a:solidFill>
              </a:rPr>
              <a:t>Ausência de </a:t>
            </a:r>
            <a:r>
              <a:rPr lang="pt-BR" sz="2400" b="1" dirty="0" err="1" smtClean="0">
                <a:solidFill>
                  <a:schemeClr val="accent1">
                    <a:lumMod val="75000"/>
                  </a:schemeClr>
                </a:solidFill>
              </a:rPr>
              <a:t>ultratividade</a:t>
            </a:r>
            <a:r>
              <a:rPr lang="pt-BR" sz="2400" b="1" dirty="0" smtClean="0">
                <a:solidFill>
                  <a:schemeClr val="accent1">
                    <a:lumMod val="75000"/>
                  </a:schemeClr>
                </a:solidFill>
              </a:rPr>
              <a:t> das normas coletivas.</a:t>
            </a: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Prevalência do ACT sobre a </a:t>
            </a:r>
            <a:r>
              <a:rPr lang="pt-BR" sz="2400" b="1" dirty="0" smtClean="0">
                <a:solidFill>
                  <a:schemeClr val="accent1">
                    <a:lumMod val="75000"/>
                  </a:schemeClr>
                </a:solidFill>
              </a:rPr>
              <a:t>CCT.</a:t>
            </a:r>
            <a:endParaRPr lang="pt-BR" sz="2400" b="1" dirty="0" smtClean="0">
              <a:solidFill>
                <a:schemeClr val="accent1">
                  <a:lumMod val="75000"/>
                </a:schemeClr>
              </a:solidFill>
            </a:endParaRPr>
          </a:p>
          <a:p>
            <a:pPr marL="0" indent="0" algn="just"/>
            <a:endParaRPr lang="pt-BR" sz="1000" b="1" dirty="0">
              <a:solidFill>
                <a:schemeClr val="accent1">
                  <a:lumMod val="75000"/>
                </a:schemeClr>
              </a:solidFill>
            </a:endParaRPr>
          </a:p>
          <a:p>
            <a:pPr marL="0" indent="0" algn="just"/>
            <a:r>
              <a:rPr lang="pt-BR" sz="2400" b="1" dirty="0" smtClean="0">
                <a:solidFill>
                  <a:schemeClr val="accent1">
                    <a:lumMod val="75000"/>
                  </a:schemeClr>
                </a:solidFill>
              </a:rPr>
              <a:t> “</a:t>
            </a:r>
            <a:r>
              <a:rPr lang="pt-BR" sz="2400" b="1" dirty="0" smtClean="0">
                <a:solidFill>
                  <a:schemeClr val="accent1">
                    <a:lumMod val="75000"/>
                  </a:schemeClr>
                </a:solidFill>
              </a:rPr>
              <a:t>Salvaguardas” na </a:t>
            </a:r>
            <a:r>
              <a:rPr lang="pt-BR" sz="2400" b="1" dirty="0" smtClean="0">
                <a:solidFill>
                  <a:schemeClr val="accent1">
                    <a:lumMod val="75000"/>
                  </a:schemeClr>
                </a:solidFill>
              </a:rPr>
              <a:t>terceirização.</a:t>
            </a:r>
            <a:endParaRPr lang="pt-BR" sz="2400" b="1" dirty="0" smtClean="0">
              <a:solidFill>
                <a:schemeClr val="accent1">
                  <a:lumMod val="75000"/>
                </a:schemeClr>
              </a:solidFill>
            </a:endParaRPr>
          </a:p>
          <a:p>
            <a:pPr marL="0" indent="0" algn="just"/>
            <a:endParaRPr lang="pt-BR" sz="2400" b="1" dirty="0" smtClean="0">
              <a:solidFill>
                <a:schemeClr val="accent1">
                  <a:lumMod val="75000"/>
                </a:schemeClr>
              </a:solidFill>
            </a:endParaRPr>
          </a:p>
          <a:p>
            <a:endParaRPr lang="pt-BR" sz="2000" dirty="0"/>
          </a:p>
          <a:p>
            <a:endParaRPr lang="pt-BR" sz="2000" dirty="0"/>
          </a:p>
          <a:p>
            <a:endParaRPr lang="pt-BR" sz="2000" dirty="0"/>
          </a:p>
        </p:txBody>
      </p:sp>
      <p:sp>
        <p:nvSpPr>
          <p:cNvPr id="3" name="Título 2"/>
          <p:cNvSpPr>
            <a:spLocks noGrp="1"/>
          </p:cNvSpPr>
          <p:nvPr>
            <p:ph type="title"/>
          </p:nvPr>
        </p:nvSpPr>
        <p:spPr/>
        <p:txBody>
          <a:bodyPr>
            <a:normAutofit/>
          </a:bodyPr>
          <a:lstStyle/>
          <a:p>
            <a:r>
              <a:rPr lang="pt-BR" dirty="0" smtClean="0"/>
              <a:t>Outras questões.</a:t>
            </a:r>
            <a:endParaRPr lang="pt-BR" dirty="0"/>
          </a:p>
        </p:txBody>
      </p:sp>
    </p:spTree>
    <p:extLst>
      <p:ext uri="{BB962C8B-B14F-4D97-AF65-F5344CB8AC3E}">
        <p14:creationId xmlns:p14="http://schemas.microsoft.com/office/powerpoint/2010/main" val="2797189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smtClean="0"/>
              <a:t>Ausência de racionalidade nas manifestações (debate “</a:t>
            </a:r>
            <a:r>
              <a:rPr lang="pt-BR" dirty="0" smtClean="0">
                <a:solidFill>
                  <a:schemeClr val="accent1">
                    <a:lumMod val="75000"/>
                  </a:schemeClr>
                </a:solidFill>
              </a:rPr>
              <a:t>pelos extremos</a:t>
            </a:r>
            <a:r>
              <a:rPr lang="pt-BR" dirty="0" smtClean="0"/>
              <a:t>”)</a:t>
            </a:r>
            <a:r>
              <a:rPr lang="pt-BR" dirty="0" smtClean="0"/>
              <a:t>.</a:t>
            </a:r>
          </a:p>
          <a:p>
            <a:endParaRPr lang="pt-BR" sz="1400" dirty="0"/>
          </a:p>
          <a:p>
            <a:pPr algn="just"/>
            <a:r>
              <a:rPr lang="pt-BR" dirty="0" smtClean="0"/>
              <a:t>Questões que exigem </a:t>
            </a:r>
            <a:r>
              <a:rPr lang="pt-BR" dirty="0" smtClean="0">
                <a:solidFill>
                  <a:schemeClr val="accent1">
                    <a:lumMod val="75000"/>
                  </a:schemeClr>
                </a:solidFill>
              </a:rPr>
              <a:t>conhecimento técnico </a:t>
            </a:r>
            <a:r>
              <a:rPr lang="pt-BR" dirty="0" smtClean="0"/>
              <a:t>dos temas (conceito de grupo econômico).</a:t>
            </a:r>
          </a:p>
          <a:p>
            <a:pPr algn="just"/>
            <a:endParaRPr lang="pt-BR" sz="1400" dirty="0"/>
          </a:p>
          <a:p>
            <a:pPr algn="just"/>
            <a:r>
              <a:rPr lang="pt-BR" dirty="0" smtClean="0"/>
              <a:t>Há boas ideias que podem ensejar </a:t>
            </a:r>
            <a:r>
              <a:rPr lang="pt-BR" dirty="0" smtClean="0">
                <a:solidFill>
                  <a:schemeClr val="accent1">
                    <a:lumMod val="75000"/>
                  </a:schemeClr>
                </a:solidFill>
              </a:rPr>
              <a:t>efeitos perversos</a:t>
            </a:r>
            <a:r>
              <a:rPr lang="pt-BR" dirty="0" smtClean="0"/>
              <a:t> (limitação do dano extrapatrimonial </a:t>
            </a:r>
            <a:r>
              <a:rPr lang="pt-BR" i="1" dirty="0" smtClean="0"/>
              <a:t>vs.</a:t>
            </a:r>
            <a:r>
              <a:rPr lang="pt-BR" dirty="0" smtClean="0"/>
              <a:t> discriminação).</a:t>
            </a:r>
            <a:endParaRPr lang="pt-BR" dirty="0" smtClean="0"/>
          </a:p>
        </p:txBody>
      </p:sp>
      <p:sp>
        <p:nvSpPr>
          <p:cNvPr id="3" name="Título 2"/>
          <p:cNvSpPr>
            <a:spLocks noGrp="1"/>
          </p:cNvSpPr>
          <p:nvPr>
            <p:ph type="title"/>
          </p:nvPr>
        </p:nvSpPr>
        <p:spPr/>
        <p:txBody>
          <a:bodyPr>
            <a:normAutofit/>
          </a:bodyPr>
          <a:lstStyle/>
          <a:p>
            <a:r>
              <a:rPr lang="pt-BR" dirty="0" smtClean="0"/>
              <a:t>Dificuldade dos debates</a:t>
            </a:r>
            <a:endParaRPr lang="pt-BR" dirty="0"/>
          </a:p>
        </p:txBody>
      </p:sp>
    </p:spTree>
    <p:extLst>
      <p:ext uri="{BB962C8B-B14F-4D97-AF65-F5344CB8AC3E}">
        <p14:creationId xmlns:p14="http://schemas.microsoft.com/office/powerpoint/2010/main" val="2445651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dirty="0" smtClean="0"/>
          </a:p>
          <a:p>
            <a:r>
              <a:rPr lang="pt-BR" b="1" dirty="0" smtClean="0">
                <a:solidFill>
                  <a:schemeClr val="accent1">
                    <a:lumMod val="75000"/>
                  </a:schemeClr>
                </a:solidFill>
              </a:rPr>
              <a:t>Redação original. Quatro temas principais.</a:t>
            </a:r>
          </a:p>
          <a:p>
            <a:pPr algn="just"/>
            <a:endParaRPr lang="pt-BR" dirty="0"/>
          </a:p>
          <a:p>
            <a:pPr marL="109537" indent="0" algn="just">
              <a:buNone/>
            </a:pPr>
            <a:r>
              <a:rPr lang="pt-BR" dirty="0" smtClean="0"/>
              <a:t>1. Multa administrativa para ausência de registro.</a:t>
            </a:r>
          </a:p>
          <a:p>
            <a:pPr marL="109537" indent="0" algn="just">
              <a:buNone/>
            </a:pPr>
            <a:r>
              <a:rPr lang="pt-BR" dirty="0" smtClean="0"/>
              <a:t>2. Trabalho a tempo parcial.</a:t>
            </a:r>
          </a:p>
          <a:p>
            <a:pPr marL="109537" indent="0" algn="just">
              <a:buNone/>
            </a:pPr>
            <a:r>
              <a:rPr lang="pt-BR" dirty="0" smtClean="0"/>
              <a:t>3. Trabalho temporário.</a:t>
            </a:r>
          </a:p>
          <a:p>
            <a:pPr marL="109537" indent="0" algn="just">
              <a:buNone/>
            </a:pPr>
            <a:r>
              <a:rPr lang="pt-BR" b="1" dirty="0" smtClean="0">
                <a:solidFill>
                  <a:schemeClr val="accent1">
                    <a:lumMod val="75000"/>
                  </a:schemeClr>
                </a:solidFill>
              </a:rPr>
              <a:t>4. Limites da negociação coletiva.</a:t>
            </a:r>
            <a:endParaRPr lang="pt-BR" b="1" dirty="0">
              <a:solidFill>
                <a:schemeClr val="accent1">
                  <a:lumMod val="75000"/>
                </a:schemeClr>
              </a:solidFill>
            </a:endParaRPr>
          </a:p>
        </p:txBody>
      </p:sp>
      <p:sp>
        <p:nvSpPr>
          <p:cNvPr id="3" name="Título 2"/>
          <p:cNvSpPr>
            <a:spLocks noGrp="1"/>
          </p:cNvSpPr>
          <p:nvPr>
            <p:ph type="title"/>
          </p:nvPr>
        </p:nvSpPr>
        <p:spPr/>
        <p:txBody>
          <a:bodyPr>
            <a:normAutofit fontScale="90000"/>
          </a:bodyPr>
          <a:lstStyle/>
          <a:p>
            <a:r>
              <a:rPr lang="pt-BR" dirty="0" smtClean="0"/>
              <a:t>Projeto de lei </a:t>
            </a:r>
            <a:r>
              <a:rPr lang="pt-BR" dirty="0" smtClean="0"/>
              <a:t>6787/2016 (Câmara)</a:t>
            </a:r>
            <a:endParaRPr lang="pt-BR" dirty="0"/>
          </a:p>
        </p:txBody>
      </p:sp>
    </p:spTree>
    <p:extLst>
      <p:ext uri="{BB962C8B-B14F-4D97-AF65-F5344CB8AC3E}">
        <p14:creationId xmlns:p14="http://schemas.microsoft.com/office/powerpoint/2010/main" val="350299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smtClean="0"/>
              <a:t>Projeto: definição dos temas passíveis de </a:t>
            </a:r>
            <a:r>
              <a:rPr lang="pt-BR" dirty="0" smtClean="0"/>
              <a:t>negociação com prevalência sobre a lei.</a:t>
            </a:r>
            <a:endParaRPr lang="pt-BR" dirty="0" smtClean="0"/>
          </a:p>
          <a:p>
            <a:pPr marL="109537" indent="0" algn="just">
              <a:buNone/>
            </a:pPr>
            <a:endParaRPr lang="pt-BR" dirty="0"/>
          </a:p>
          <a:p>
            <a:pPr algn="just"/>
            <a:r>
              <a:rPr lang="pt-BR" dirty="0" smtClean="0"/>
              <a:t>Metodologia: rol das matérias em que é possível negociar e </a:t>
            </a:r>
            <a:r>
              <a:rPr lang="pt-BR" dirty="0" smtClean="0"/>
              <a:t>das em </a:t>
            </a:r>
            <a:r>
              <a:rPr lang="pt-BR" dirty="0" smtClean="0"/>
              <a:t>que </a:t>
            </a:r>
            <a:r>
              <a:rPr lang="pt-BR" dirty="0" smtClean="0"/>
              <a:t>não é.</a:t>
            </a:r>
            <a:endParaRPr lang="pt-BR" dirty="0" smtClean="0"/>
          </a:p>
          <a:p>
            <a:endParaRPr lang="pt-BR" dirty="0"/>
          </a:p>
          <a:p>
            <a:pPr algn="just"/>
            <a:r>
              <a:rPr lang="pt-BR" dirty="0" smtClean="0"/>
              <a:t>Problema da ordem dos fatores: fortalecimento da negociação coletiva ou reforma sindical?</a:t>
            </a:r>
          </a:p>
          <a:p>
            <a:pPr algn="just"/>
            <a:endParaRPr lang="pt-BR" dirty="0"/>
          </a:p>
          <a:p>
            <a:pPr algn="just"/>
            <a:endParaRPr lang="pt-BR" dirty="0" smtClean="0"/>
          </a:p>
          <a:p>
            <a:pPr algn="just"/>
            <a:endParaRPr lang="pt-BR" dirty="0"/>
          </a:p>
        </p:txBody>
      </p:sp>
      <p:sp>
        <p:nvSpPr>
          <p:cNvPr id="3" name="Título 2"/>
          <p:cNvSpPr>
            <a:spLocks noGrp="1"/>
          </p:cNvSpPr>
          <p:nvPr>
            <p:ph type="title"/>
          </p:nvPr>
        </p:nvSpPr>
        <p:spPr/>
        <p:txBody>
          <a:bodyPr>
            <a:normAutofit/>
          </a:bodyPr>
          <a:lstStyle/>
          <a:p>
            <a:pPr algn="just"/>
            <a:r>
              <a:rPr lang="pt-BR" sz="3600" dirty="0" smtClean="0"/>
              <a:t>Definição dos limites de negociação</a:t>
            </a:r>
            <a:endParaRPr lang="pt-BR" sz="3600" dirty="0"/>
          </a:p>
        </p:txBody>
      </p:sp>
    </p:spTree>
    <p:extLst>
      <p:ext uri="{BB962C8B-B14F-4D97-AF65-F5344CB8AC3E}">
        <p14:creationId xmlns:p14="http://schemas.microsoft.com/office/powerpoint/2010/main" val="817247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ítulo 1"/>
          <p:cNvSpPr>
            <a:spLocks noGrp="1"/>
          </p:cNvSpPr>
          <p:nvPr>
            <p:ph type="title"/>
          </p:nvPr>
        </p:nvSpPr>
        <p:spPr/>
        <p:txBody>
          <a:bodyPr>
            <a:normAutofit fontScale="90000"/>
          </a:bodyPr>
          <a:lstStyle/>
          <a:p>
            <a:r>
              <a:rPr lang="pt-BR" sz="4000" dirty="0"/>
              <a:t>Pilares do </a:t>
            </a:r>
            <a:r>
              <a:rPr lang="pt-BR" sz="4000" dirty="0" smtClean="0"/>
              <a:t>modelo corporativista.</a:t>
            </a:r>
            <a:endParaRPr lang="pt-BR" altLang="pt-BR" dirty="0" smtClean="0"/>
          </a:p>
        </p:txBody>
      </p:sp>
      <p:sp>
        <p:nvSpPr>
          <p:cNvPr id="3" name="Espaço Reservado para Conteúdo 2"/>
          <p:cNvSpPr>
            <a:spLocks noGrp="1"/>
          </p:cNvSpPr>
          <p:nvPr>
            <p:ph idx="1"/>
          </p:nvPr>
        </p:nvSpPr>
        <p:spPr/>
        <p:txBody>
          <a:bodyPr/>
          <a:lstStyle/>
          <a:p>
            <a:pPr>
              <a:buFont typeface="Arial" pitchFamily="34" charset="0"/>
              <a:buNone/>
              <a:defRPr/>
            </a:pPr>
            <a:endParaRPr lang="pt-BR" dirty="0" smtClean="0"/>
          </a:p>
          <a:p>
            <a:pPr marL="514350" indent="-514350">
              <a:buFont typeface="Arial" pitchFamily="34" charset="0"/>
              <a:buAutoNum type="alphaLcParenR"/>
              <a:defRPr/>
            </a:pPr>
            <a:r>
              <a:rPr lang="pt-BR" b="1" dirty="0" smtClean="0">
                <a:solidFill>
                  <a:schemeClr val="accent1">
                    <a:lumMod val="75000"/>
                  </a:schemeClr>
                </a:solidFill>
              </a:rPr>
              <a:t>Unicidade sindical.</a:t>
            </a:r>
          </a:p>
          <a:p>
            <a:pPr marL="514350" indent="-514350">
              <a:buFont typeface="Arial" pitchFamily="34" charset="0"/>
              <a:buAutoNum type="alphaLcParenR"/>
              <a:defRPr/>
            </a:pPr>
            <a:r>
              <a:rPr lang="pt-BR" dirty="0" smtClean="0"/>
              <a:t>Interferência nos assuntos sindicais.</a:t>
            </a:r>
          </a:p>
          <a:p>
            <a:pPr marL="514350" indent="-514350">
              <a:buFont typeface="Arial" pitchFamily="34" charset="0"/>
              <a:buAutoNum type="alphaLcParenR"/>
              <a:defRPr/>
            </a:pPr>
            <a:r>
              <a:rPr lang="pt-BR" dirty="0" smtClean="0"/>
              <a:t>Representação classista.</a:t>
            </a:r>
          </a:p>
          <a:p>
            <a:pPr marL="514350" indent="-514350">
              <a:buFont typeface="Arial" pitchFamily="34" charset="0"/>
              <a:buAutoNum type="alphaLcParenR"/>
              <a:defRPr/>
            </a:pPr>
            <a:r>
              <a:rPr lang="pt-BR" dirty="0" smtClean="0"/>
              <a:t>Poder normativo.</a:t>
            </a:r>
          </a:p>
          <a:p>
            <a:pPr marL="514350" indent="-514350">
              <a:buFont typeface="Arial" pitchFamily="34" charset="0"/>
              <a:buAutoNum type="alphaLcParenR"/>
              <a:defRPr/>
            </a:pPr>
            <a:r>
              <a:rPr lang="pt-BR" b="1" dirty="0" smtClean="0">
                <a:solidFill>
                  <a:schemeClr val="accent1">
                    <a:lumMod val="75000"/>
                  </a:schemeClr>
                </a:solidFill>
              </a:rPr>
              <a:t>Imposto sindical.</a:t>
            </a:r>
            <a:endParaRPr lang="pt-BR" b="1" dirty="0">
              <a:solidFill>
                <a:schemeClr val="accent1">
                  <a:lumMod val="75000"/>
                </a:schemeClr>
              </a:solidFill>
            </a:endParaRPr>
          </a:p>
        </p:txBody>
      </p:sp>
    </p:spTree>
    <p:extLst>
      <p:ext uri="{BB962C8B-B14F-4D97-AF65-F5344CB8AC3E}">
        <p14:creationId xmlns:p14="http://schemas.microsoft.com/office/powerpoint/2010/main" val="1975839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ítulo 1"/>
          <p:cNvSpPr>
            <a:spLocks noGrp="1"/>
          </p:cNvSpPr>
          <p:nvPr>
            <p:ph type="title"/>
          </p:nvPr>
        </p:nvSpPr>
        <p:spPr/>
        <p:txBody>
          <a:bodyPr>
            <a:normAutofit/>
          </a:bodyPr>
          <a:lstStyle/>
          <a:p>
            <a:r>
              <a:rPr lang="pt-BR" sz="4000" dirty="0" smtClean="0"/>
              <a:t>Entraves à negociação coletiva.</a:t>
            </a:r>
            <a:endParaRPr lang="pt-BR" altLang="pt-BR" dirty="0" smtClean="0"/>
          </a:p>
        </p:txBody>
      </p:sp>
      <p:sp>
        <p:nvSpPr>
          <p:cNvPr id="3" name="Espaço Reservado para Conteúdo 2"/>
          <p:cNvSpPr>
            <a:spLocks noGrp="1"/>
          </p:cNvSpPr>
          <p:nvPr>
            <p:ph idx="1"/>
          </p:nvPr>
        </p:nvSpPr>
        <p:spPr/>
        <p:txBody>
          <a:bodyPr/>
          <a:lstStyle/>
          <a:p>
            <a:pPr algn="just">
              <a:defRPr/>
            </a:pPr>
            <a:r>
              <a:rPr lang="pt-BR" dirty="0" smtClean="0"/>
              <a:t>Poder </a:t>
            </a:r>
            <a:r>
              <a:rPr lang="pt-BR" dirty="0"/>
              <a:t>normativo. Desestímulo à negociação. “Precedentes normativos”.</a:t>
            </a:r>
          </a:p>
          <a:p>
            <a:pPr algn="just">
              <a:defRPr/>
            </a:pPr>
            <a:endParaRPr lang="pt-BR" sz="900" dirty="0"/>
          </a:p>
          <a:p>
            <a:pPr algn="just">
              <a:defRPr/>
            </a:pPr>
            <a:r>
              <a:rPr lang="pt-BR" dirty="0" err="1"/>
              <a:t>Ultratividade</a:t>
            </a:r>
            <a:r>
              <a:rPr lang="pt-BR" dirty="0"/>
              <a:t> das normas coletivas.</a:t>
            </a:r>
          </a:p>
          <a:p>
            <a:pPr algn="just">
              <a:defRPr/>
            </a:pPr>
            <a:endParaRPr lang="pt-BR" sz="900" dirty="0"/>
          </a:p>
          <a:p>
            <a:pPr algn="just">
              <a:defRPr/>
            </a:pPr>
            <a:r>
              <a:rPr lang="pt-BR" dirty="0"/>
              <a:t>Falta de representatividade de alguns sindicatos. </a:t>
            </a:r>
            <a:endParaRPr lang="pt-BR" dirty="0" smtClean="0"/>
          </a:p>
          <a:p>
            <a:pPr algn="just">
              <a:defRPr/>
            </a:pPr>
            <a:endParaRPr lang="pt-BR" sz="900" dirty="0"/>
          </a:p>
          <a:p>
            <a:pPr algn="just">
              <a:defRPr/>
            </a:pPr>
            <a:r>
              <a:rPr lang="pt-BR" dirty="0" smtClean="0"/>
              <a:t>Presunções </a:t>
            </a:r>
            <a:r>
              <a:rPr lang="pt-BR" dirty="0"/>
              <a:t>de fraude. Sistemática anulação de normas coletivas pelos tribunais. </a:t>
            </a:r>
            <a:r>
              <a:rPr lang="pt-BR" dirty="0" smtClean="0"/>
              <a:t>Insegurança jurídica.</a:t>
            </a:r>
            <a:endParaRPr lang="pt-BR" dirty="0"/>
          </a:p>
        </p:txBody>
      </p:sp>
    </p:spTree>
    <p:extLst>
      <p:ext uri="{BB962C8B-B14F-4D97-AF65-F5344CB8AC3E}">
        <p14:creationId xmlns:p14="http://schemas.microsoft.com/office/powerpoint/2010/main" val="59105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70000" lnSpcReduction="20000"/>
          </a:bodyPr>
          <a:lstStyle/>
          <a:p>
            <a:pPr marL="109728" indent="0" algn="just">
              <a:buNone/>
            </a:pPr>
            <a:r>
              <a:rPr lang="pt-BR" dirty="0"/>
              <a:t>ARION SAYÃO ROMITA</a:t>
            </a:r>
          </a:p>
          <a:p>
            <a:pPr marL="109728" indent="0" algn="just">
              <a:buNone/>
            </a:pPr>
            <a:r>
              <a:rPr lang="pt-BR" dirty="0"/>
              <a:t> </a:t>
            </a:r>
          </a:p>
          <a:p>
            <a:pPr marL="109728" indent="0" algn="just">
              <a:buNone/>
            </a:pPr>
            <a:r>
              <a:rPr lang="pt-BR" dirty="0"/>
              <a:t>“(...) </a:t>
            </a:r>
            <a:r>
              <a:rPr lang="pt-BR" b="1" u="sng" dirty="0">
                <a:solidFill>
                  <a:schemeClr val="accent1">
                    <a:lumMod val="75000"/>
                  </a:schemeClr>
                </a:solidFill>
              </a:rPr>
              <a:t>não prospera a crítica dirigida ao projeto, no sentido de que ele só teria condições de vingar após a reforma da Constituição que consagrasse a liberdade sindical</a:t>
            </a:r>
            <a:r>
              <a:rPr lang="pt-BR" dirty="0"/>
              <a:t>. Queimar etapas, em temas de natureza social, por vezes encarna providência salutar. Desejável seria – é óbvio – que a ordem natural das coisas fosse observada: primeiro a reforma do sistema sindical, depois a liberdade de negociação, como </a:t>
            </a:r>
            <a:r>
              <a:rPr lang="pt-BR" dirty="0" err="1"/>
              <a:t>conseqüência</a:t>
            </a:r>
            <a:r>
              <a:rPr lang="pt-BR" dirty="0"/>
              <a:t> natural. Tal desiderato, contudo, </a:t>
            </a:r>
            <a:r>
              <a:rPr lang="pt-BR" b="1" u="sng" dirty="0">
                <a:solidFill>
                  <a:schemeClr val="accent1">
                    <a:lumMod val="75000"/>
                  </a:schemeClr>
                </a:solidFill>
              </a:rPr>
              <a:t>encontra óbice intransponível na resistência oposta pelos atores cujos interesses imediatos serão afetados pela reforma</a:t>
            </a:r>
            <a:r>
              <a:rPr lang="pt-BR" dirty="0"/>
              <a:t>. A adoção da medida preconizada pelo projeto contribuirá, </a:t>
            </a:r>
            <a:r>
              <a:rPr lang="pt-BR" dirty="0" smtClean="0"/>
              <a:t>sem </a:t>
            </a:r>
            <a:r>
              <a:rPr lang="pt-BR" dirty="0"/>
              <a:t>dúvida, para acelerar a reforma, pois deixará evidente o atraso exibido pelo sindicalismo oficial” (ROMITA, </a:t>
            </a:r>
            <a:r>
              <a:rPr lang="pt-BR" dirty="0" err="1"/>
              <a:t>Arion</a:t>
            </a:r>
            <a:r>
              <a:rPr lang="pt-BR" dirty="0"/>
              <a:t> </a:t>
            </a:r>
            <a:r>
              <a:rPr lang="pt-BR" dirty="0" err="1"/>
              <a:t>Sayão</a:t>
            </a:r>
            <a:r>
              <a:rPr lang="pt-BR" dirty="0"/>
              <a:t>. Princípios em conflito: autonomia privada coletiva e norma mais favorável – o negociado e o legislado. Revista de Direito do Trabalho. n. 107. S. Paulo: RT, julho-setembro de </a:t>
            </a:r>
            <a:r>
              <a:rPr lang="pt-BR" b="1" dirty="0">
                <a:solidFill>
                  <a:schemeClr val="accent1">
                    <a:lumMod val="75000"/>
                  </a:schemeClr>
                </a:solidFill>
              </a:rPr>
              <a:t>2002</a:t>
            </a:r>
            <a:r>
              <a:rPr lang="pt-BR" dirty="0"/>
              <a:t>. p. 24).</a:t>
            </a:r>
          </a:p>
          <a:p>
            <a:endParaRPr lang="pt-BR" dirty="0"/>
          </a:p>
        </p:txBody>
      </p:sp>
      <p:sp>
        <p:nvSpPr>
          <p:cNvPr id="3" name="Título 2"/>
          <p:cNvSpPr>
            <a:spLocks noGrp="1"/>
          </p:cNvSpPr>
          <p:nvPr>
            <p:ph type="title"/>
          </p:nvPr>
        </p:nvSpPr>
        <p:spPr/>
        <p:txBody>
          <a:bodyPr>
            <a:normAutofit/>
          </a:bodyPr>
          <a:lstStyle/>
          <a:p>
            <a:pPr algn="just"/>
            <a:r>
              <a:rPr lang="pt-BR" sz="3600" dirty="0"/>
              <a:t>Definição dos limites de negociação</a:t>
            </a:r>
          </a:p>
        </p:txBody>
      </p:sp>
    </p:spTree>
    <p:extLst>
      <p:ext uri="{BB962C8B-B14F-4D97-AF65-F5344CB8AC3E}">
        <p14:creationId xmlns:p14="http://schemas.microsoft.com/office/powerpoint/2010/main" val="3818540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pPr algn="just"/>
            <a:endParaRPr lang="pt-BR" dirty="0" smtClean="0"/>
          </a:p>
          <a:p>
            <a:pPr algn="just"/>
            <a:r>
              <a:rPr lang="pt-BR" dirty="0" smtClean="0"/>
              <a:t>Necessidade de emenda constitucional.</a:t>
            </a:r>
          </a:p>
          <a:p>
            <a:pPr algn="just"/>
            <a:endParaRPr lang="pt-BR" dirty="0"/>
          </a:p>
          <a:p>
            <a:pPr algn="just"/>
            <a:r>
              <a:rPr lang="pt-BR" dirty="0" smtClean="0"/>
              <a:t>Conformismo dos atores sociais.</a:t>
            </a:r>
          </a:p>
          <a:p>
            <a:pPr algn="just"/>
            <a:endParaRPr lang="pt-BR" dirty="0"/>
          </a:p>
          <a:p>
            <a:pPr algn="just"/>
            <a:r>
              <a:rPr lang="pt-BR" dirty="0" smtClean="0"/>
              <a:t>Receio (falso) da pulverização dos sindicatos.</a:t>
            </a:r>
          </a:p>
          <a:p>
            <a:pPr algn="just"/>
            <a:endParaRPr lang="pt-BR" dirty="0"/>
          </a:p>
          <a:p>
            <a:pPr algn="just"/>
            <a:r>
              <a:rPr lang="pt-BR" dirty="0" smtClean="0"/>
              <a:t>Contribuição sindical compulsória. </a:t>
            </a:r>
            <a:endParaRPr lang="pt-BR" dirty="0"/>
          </a:p>
        </p:txBody>
      </p:sp>
      <p:sp>
        <p:nvSpPr>
          <p:cNvPr id="3" name="Título 2"/>
          <p:cNvSpPr>
            <a:spLocks noGrp="1"/>
          </p:cNvSpPr>
          <p:nvPr>
            <p:ph type="title"/>
          </p:nvPr>
        </p:nvSpPr>
        <p:spPr/>
        <p:txBody>
          <a:bodyPr>
            <a:normAutofit/>
          </a:bodyPr>
          <a:lstStyle/>
          <a:p>
            <a:pPr algn="just"/>
            <a:r>
              <a:rPr lang="pt-BR" sz="3600" dirty="0" smtClean="0"/>
              <a:t>Dificuldade da reforma sindical</a:t>
            </a:r>
            <a:endParaRPr lang="pt-BR" sz="3600" dirty="0"/>
          </a:p>
        </p:txBody>
      </p:sp>
    </p:spTree>
    <p:extLst>
      <p:ext uri="{BB962C8B-B14F-4D97-AF65-F5344CB8AC3E}">
        <p14:creationId xmlns:p14="http://schemas.microsoft.com/office/powerpoint/2010/main" val="3273615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77500" lnSpcReduction="20000"/>
          </a:bodyPr>
          <a:lstStyle/>
          <a:p>
            <a:pPr algn="just"/>
            <a:endParaRPr lang="pt-BR" sz="3000" dirty="0" smtClean="0"/>
          </a:p>
          <a:p>
            <a:pPr algn="just"/>
            <a:r>
              <a:rPr lang="pt-BR" sz="3000" dirty="0" smtClean="0"/>
              <a:t>Argumentos a favor da negociação. Aplicação dos </a:t>
            </a:r>
            <a:r>
              <a:rPr lang="pt-BR" sz="3000" b="1" u="sng" dirty="0"/>
              <a:t>artigos 8º e 7º, XXVI, da </a:t>
            </a:r>
            <a:r>
              <a:rPr lang="pt-BR" sz="3000" b="1" u="sng" dirty="0" smtClean="0"/>
              <a:t>CF</a:t>
            </a:r>
            <a:r>
              <a:rPr lang="pt-BR" sz="3000" dirty="0" smtClean="0"/>
              <a:t>.</a:t>
            </a:r>
            <a:endParaRPr lang="pt-BR" sz="3000" dirty="0"/>
          </a:p>
          <a:p>
            <a:pPr algn="just"/>
            <a:endParaRPr lang="pt-BR" sz="3000" dirty="0" smtClean="0"/>
          </a:p>
          <a:p>
            <a:pPr algn="just"/>
            <a:r>
              <a:rPr lang="pt-BR" sz="3000" dirty="0" smtClean="0"/>
              <a:t>Convenção n. 98 da OIT.</a:t>
            </a:r>
          </a:p>
          <a:p>
            <a:pPr marL="109728" indent="0" algn="just">
              <a:buNone/>
            </a:pPr>
            <a:endParaRPr lang="pt-BR" sz="3000" dirty="0" smtClean="0"/>
          </a:p>
          <a:p>
            <a:pPr marL="109728" indent="0" algn="just">
              <a:buNone/>
            </a:pPr>
            <a:r>
              <a:rPr lang="pt-BR" sz="3000" dirty="0" smtClean="0"/>
              <a:t>“</a:t>
            </a:r>
            <a:r>
              <a:rPr lang="pt-BR" sz="3000" dirty="0"/>
              <a:t>Artigo 4º</a:t>
            </a:r>
          </a:p>
          <a:p>
            <a:pPr marL="109728" indent="0" algn="just">
              <a:buNone/>
            </a:pPr>
            <a:r>
              <a:rPr lang="pt-BR" sz="3000" dirty="0"/>
              <a:t>Medidas apropriadas às condições nacionais serão tomadas, se necessário, para estimular e promover o pleno desenvolvimento e utilização de </a:t>
            </a:r>
            <a:r>
              <a:rPr lang="pt-BR" sz="3000" b="1" u="sng" dirty="0">
                <a:solidFill>
                  <a:schemeClr val="accent4">
                    <a:lumMod val="75000"/>
                  </a:schemeClr>
                </a:solidFill>
              </a:rPr>
              <a:t>mecanismos de negociação voluntária</a:t>
            </a:r>
            <a:r>
              <a:rPr lang="pt-BR" sz="3000" dirty="0"/>
              <a:t> entre empregadores ou organizações de empregadores e organizações de trabalhadores, </a:t>
            </a:r>
            <a:r>
              <a:rPr lang="pt-BR" sz="3000" b="1" u="sng" dirty="0">
                <a:solidFill>
                  <a:schemeClr val="accent4">
                    <a:lumMod val="75000"/>
                  </a:schemeClr>
                </a:solidFill>
              </a:rPr>
              <a:t>com o objetivo de regular, mediante acordos coletivos, termos e condições de emprego</a:t>
            </a:r>
            <a:r>
              <a:rPr lang="pt-BR" sz="3000" dirty="0"/>
              <a:t>.”</a:t>
            </a:r>
          </a:p>
          <a:p>
            <a:pPr algn="just"/>
            <a:endParaRPr lang="pt-BR" dirty="0"/>
          </a:p>
          <a:p>
            <a:pPr algn="just"/>
            <a:endParaRPr lang="pt-BR" dirty="0"/>
          </a:p>
        </p:txBody>
      </p:sp>
      <p:sp>
        <p:nvSpPr>
          <p:cNvPr id="3" name="Título 2"/>
          <p:cNvSpPr>
            <a:spLocks noGrp="1"/>
          </p:cNvSpPr>
          <p:nvPr>
            <p:ph type="title"/>
          </p:nvPr>
        </p:nvSpPr>
        <p:spPr/>
        <p:txBody>
          <a:bodyPr>
            <a:normAutofit/>
          </a:bodyPr>
          <a:lstStyle/>
          <a:p>
            <a:pPr algn="just"/>
            <a:r>
              <a:rPr lang="pt-BR" sz="3600" dirty="0"/>
              <a:t>Definição dos limites de negociação</a:t>
            </a:r>
          </a:p>
        </p:txBody>
      </p:sp>
    </p:spTree>
    <p:extLst>
      <p:ext uri="{BB962C8B-B14F-4D97-AF65-F5344CB8AC3E}">
        <p14:creationId xmlns:p14="http://schemas.microsoft.com/office/powerpoint/2010/main" val="39198944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819</TotalTime>
  <Words>580</Words>
  <Application>Microsoft Office PowerPoint</Application>
  <PresentationFormat>Apresentação na tela (4:3)</PresentationFormat>
  <Paragraphs>131</Paragraphs>
  <Slides>15</Slides>
  <Notes>0</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Concurso</vt:lpstr>
      <vt:lpstr>PLC 38/2017   Antonio galvão peres  Doutor e Mestre em Direito do Trabalho (USP)- Professor Adjunto de Direito do Trabalho da Faculdade de Direito da Fundação Armando Álvares Penteado (2006 a 2014) – Presidente da Comissão de Direito do Trabalho do Instituto dos Advogados de São Paulo (2010 a 2012) - Membro do Instituto dos Advogados de São Paulo - Membro do Instituto Brasileiro de Direito Social "Cesarino Jr".</vt:lpstr>
      <vt:lpstr>Dificuldade dos debates</vt:lpstr>
      <vt:lpstr>Projeto de lei 6787/2016 (Câmara)</vt:lpstr>
      <vt:lpstr>Definição dos limites de negociação</vt:lpstr>
      <vt:lpstr>Pilares do modelo corporativista.</vt:lpstr>
      <vt:lpstr>Entraves à negociação coletiva.</vt:lpstr>
      <vt:lpstr>Definição dos limites de negociação</vt:lpstr>
      <vt:lpstr>Dificuldade da reforma sindical</vt:lpstr>
      <vt:lpstr>Definição dos limites de negociação</vt:lpstr>
      <vt:lpstr>Definição dos limites de negociação</vt:lpstr>
      <vt:lpstr>Exemplos da insegurança jurídica.</vt:lpstr>
      <vt:lpstr>Solução de temas controvertidos.</vt:lpstr>
      <vt:lpstr>Tutela da boa-fé.</vt:lpstr>
      <vt:lpstr>Novas formas de contratação.</vt:lpstr>
      <vt:lpstr>Outras questões.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Recurso extraordinário. Processo do trabalho.</dc:title>
  <dc:creator>Antonio Peres</dc:creator>
  <cp:lastModifiedBy>Antonio Galvão Peres</cp:lastModifiedBy>
  <cp:revision>77</cp:revision>
  <cp:lastPrinted>2017-03-22T22:03:09Z</cp:lastPrinted>
  <dcterms:created xsi:type="dcterms:W3CDTF">2009-03-20T03:33:35Z</dcterms:created>
  <dcterms:modified xsi:type="dcterms:W3CDTF">2017-05-10T22:44:37Z</dcterms:modified>
</cp:coreProperties>
</file>